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987" r:id="rId1"/>
    <p:sldMasterId id="2147484999" r:id="rId2"/>
  </p:sldMasterIdLst>
  <p:notesMasterIdLst>
    <p:notesMasterId r:id="rId35"/>
  </p:notesMasterIdLst>
  <p:sldIdLst>
    <p:sldId id="321" r:id="rId3"/>
    <p:sldId id="325" r:id="rId4"/>
    <p:sldId id="375" r:id="rId5"/>
    <p:sldId id="365" r:id="rId6"/>
    <p:sldId id="366" r:id="rId7"/>
    <p:sldId id="367" r:id="rId8"/>
    <p:sldId id="368" r:id="rId9"/>
    <p:sldId id="369" r:id="rId10"/>
    <p:sldId id="370" r:id="rId11"/>
    <p:sldId id="371" r:id="rId12"/>
    <p:sldId id="372" r:id="rId13"/>
    <p:sldId id="373" r:id="rId14"/>
    <p:sldId id="329" r:id="rId15"/>
    <p:sldId id="330" r:id="rId16"/>
    <p:sldId id="374" r:id="rId17"/>
    <p:sldId id="378" r:id="rId18"/>
    <p:sldId id="331" r:id="rId19"/>
    <p:sldId id="333" r:id="rId20"/>
    <p:sldId id="335" r:id="rId21"/>
    <p:sldId id="336" r:id="rId22"/>
    <p:sldId id="337" r:id="rId23"/>
    <p:sldId id="338" r:id="rId24"/>
    <p:sldId id="339" r:id="rId25"/>
    <p:sldId id="340" r:id="rId26"/>
    <p:sldId id="341" r:id="rId27"/>
    <p:sldId id="342" r:id="rId28"/>
    <p:sldId id="343" r:id="rId29"/>
    <p:sldId id="344" r:id="rId30"/>
    <p:sldId id="345" r:id="rId31"/>
    <p:sldId id="349" r:id="rId32"/>
    <p:sldId id="347" r:id="rId33"/>
    <p:sldId id="384" r:id="rId34"/>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43" autoAdjust="0"/>
    <p:restoredTop sz="94652" autoAdjust="0"/>
  </p:normalViewPr>
  <p:slideViewPr>
    <p:cSldViewPr>
      <p:cViewPr>
        <p:scale>
          <a:sx n="100" d="100"/>
          <a:sy n="100" d="100"/>
        </p:scale>
        <p:origin x="-120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58A6B8AF-9483-4426-AAB8-18337AEA737D}" type="datetimeFigureOut">
              <a:rPr lang="tr-TR"/>
              <a:pPr>
                <a:defRPr/>
              </a:pPr>
              <a:t>2.10.2023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26CBA0-B2BE-47BA-A069-BFB90FD383A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p:cNvSpPr>
            <a:spLocks noGrp="1" noChangeArrowheads="1"/>
          </p:cNvSpPr>
          <p:nvPr>
            <p:ph type="sldNum" sz="quarter" idx="5"/>
          </p:nvPr>
        </p:nvSpPr>
        <p:spPr bwMode="auto">
          <a:noFill/>
          <a:ln>
            <a:round/>
            <a:headEnd/>
            <a:tailEnd/>
          </a:ln>
        </p:spPr>
        <p:txBody>
          <a:bodyPr/>
          <a:lstStyle/>
          <a:p>
            <a:pPr eaLnBrk="1" hangingPunct="1">
              <a:tabLst>
                <a:tab pos="723900" algn="l"/>
                <a:tab pos="1447800" algn="l"/>
                <a:tab pos="2171700" algn="l"/>
                <a:tab pos="2895600" algn="l"/>
              </a:tabLst>
            </a:pPr>
            <a:fld id="{A329BF47-7DA6-49AF-8072-BFA9B65458EB}" type="slidenum">
              <a:rPr lang="tr-TR" altLang="tr-TR" smtClean="0">
                <a:solidFill>
                  <a:srgbClr val="000000"/>
                </a:solidFill>
                <a:latin typeface="Times New Roman" pitchFamily="18" charset="0"/>
                <a:ea typeface="Microsoft YaHei" pitchFamily="34" charset="-122"/>
                <a:cs typeface="Segoe UI" pitchFamily="34" charset="0"/>
              </a:rPr>
              <a:pPr eaLnBrk="1" hangingPunct="1">
                <a:tabLst>
                  <a:tab pos="723900" algn="l"/>
                  <a:tab pos="1447800" algn="l"/>
                  <a:tab pos="2171700" algn="l"/>
                  <a:tab pos="2895600" algn="l"/>
                </a:tabLst>
              </a:pPr>
              <a:t>2</a:t>
            </a:fld>
            <a:endParaRPr lang="tr-TR" altLang="tr-TR" smtClean="0">
              <a:solidFill>
                <a:srgbClr val="000000"/>
              </a:solidFill>
              <a:latin typeface="Times New Roman" pitchFamily="18" charset="0"/>
              <a:ea typeface="Microsoft YaHei" pitchFamily="34" charset="-122"/>
              <a:cs typeface="Segoe UI" pitchFamily="34" charset="0"/>
            </a:endParaRPr>
          </a:p>
        </p:txBody>
      </p:sp>
      <p:sp>
        <p:nvSpPr>
          <p:cNvPr id="58371"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tr-TR" altLang="tr-T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9395"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9396" name="Slayt Numarası Yer Tutucusu 3"/>
          <p:cNvSpPr>
            <a:spLocks noGrp="1"/>
          </p:cNvSpPr>
          <p:nvPr>
            <p:ph type="sldNum" sz="quarter" idx="5"/>
          </p:nvPr>
        </p:nvSpPr>
        <p:spPr bwMode="auto">
          <a:noFill/>
          <a:ln>
            <a:miter lim="800000"/>
            <a:headEnd/>
            <a:tailEnd/>
          </a:ln>
        </p:spPr>
        <p:txBody>
          <a:bodyPr/>
          <a:lstStyle/>
          <a:p>
            <a:fld id="{4D17873F-C61F-43D4-AC1C-4A9674A94955}" type="slidenum">
              <a:rPr lang="tr-TR" altLang="tr-TR" smtClean="0">
                <a:solidFill>
                  <a:srgbClr val="000000"/>
                </a:solidFill>
              </a:rPr>
              <a:pPr/>
              <a:t>11</a:t>
            </a:fld>
            <a:endParaRPr lang="tr-TR" altLang="tr-T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0419"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0420" name="Slayt Numarası Yer Tutucusu 3"/>
          <p:cNvSpPr>
            <a:spLocks noGrp="1"/>
          </p:cNvSpPr>
          <p:nvPr>
            <p:ph type="sldNum" sz="quarter" idx="5"/>
          </p:nvPr>
        </p:nvSpPr>
        <p:spPr bwMode="auto">
          <a:noFill/>
          <a:ln>
            <a:miter lim="800000"/>
            <a:headEnd/>
            <a:tailEnd/>
          </a:ln>
        </p:spPr>
        <p:txBody>
          <a:bodyPr/>
          <a:lstStyle/>
          <a:p>
            <a:fld id="{AD834EEC-E9B2-4385-823F-2BB6F53EC6B0}" type="slidenum">
              <a:rPr lang="tr-TR" altLang="tr-TR" smtClean="0"/>
              <a:pPr/>
              <a:t>14</a:t>
            </a:fld>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04923C3-CA8B-4810-9C98-188CF623F141}" type="slidenum">
              <a:rPr lang="es-ES" altLang="zh-CN"/>
              <a:pPr>
                <a:defRPr/>
              </a:pPr>
              <a:t>‹#›</a:t>
            </a:fld>
            <a:endParaRPr lang="es-E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490FF3-97E7-445D-9E6B-43932D957306}" type="slidenum">
              <a:rPr lang="es-ES" altLang="zh-CN"/>
              <a:pPr>
                <a:defRPr/>
              </a:pPr>
              <a:t>‹#›</a:t>
            </a:fld>
            <a:endParaRPr lang="es-E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1AC10F3-572B-4EC2-BB42-285064BA19AD}" type="slidenum">
              <a:rPr lang="es-ES" altLang="zh-CN"/>
              <a:pPr>
                <a:defRPr/>
              </a:pPr>
              <a:t>‹#›</a:t>
            </a:fld>
            <a:endParaRPr lang="es-E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D5216F0-D55D-436D-9936-BAC6377CB38C}" type="slidenum">
              <a:rPr lang="es-ES" altLang="zh-CN"/>
              <a:pPr>
                <a:defRPr/>
              </a:pPr>
              <a:t>‹#›</a:t>
            </a:fld>
            <a:endParaRPr lang="es-E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5D00A19-B26C-4715-8FB8-B126089F0F7D}" type="slidenum">
              <a:rPr lang="es-ES" altLang="zh-CN"/>
              <a:pPr>
                <a:defRPr/>
              </a:pPr>
              <a:t>‹#›</a:t>
            </a:fld>
            <a:endParaRPr lang="es-E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595603C-0398-473A-9B6A-23EB7D58CF24}" type="slidenum">
              <a:rPr lang="es-ES" altLang="zh-CN"/>
              <a:pPr>
                <a:defRPr/>
              </a:pPr>
              <a:t>‹#›</a:t>
            </a:fld>
            <a:endParaRPr lang="es-E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085713F-F31E-4F3F-8EEA-77F17F645A84}" type="slidenum">
              <a:rPr lang="es-ES" altLang="zh-CN"/>
              <a:pPr>
                <a:defRPr/>
              </a:pPr>
              <a:t>‹#›</a:t>
            </a:fld>
            <a:endParaRPr lang="es-E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D502DA8-D348-4F36-B015-8028C0527FC3}" type="slidenum">
              <a:rPr lang="es-ES" altLang="zh-CN"/>
              <a:pPr>
                <a:defRPr/>
              </a:pPr>
              <a:t>‹#›</a:t>
            </a:fld>
            <a:endParaRPr lang="es-E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5" name="Rectangle 6"/>
          <p:cNvSpPr>
            <a:spLocks noGrp="1" noChangeArrowheads="1"/>
          </p:cNvSpPr>
          <p:nvPr>
            <p:ph type="sldNum" sz="quarter" idx="12"/>
          </p:nvPr>
        </p:nvSpPr>
        <p:spPr>
          <a:ln/>
        </p:spPr>
        <p:txBody>
          <a:bodyPr/>
          <a:lstStyle>
            <a:lvl1pPr>
              <a:defRPr/>
            </a:lvl1pPr>
          </a:lstStyle>
          <a:p>
            <a:pPr>
              <a:defRPr/>
            </a:pPr>
            <a:fld id="{F71B022C-F177-457A-9C2F-BC9B80D0A63A}" type="slidenum">
              <a:rPr lang="es-ES" altLang="zh-CN"/>
              <a:pPr>
                <a:defRPr/>
              </a:pPr>
              <a:t>‹#›</a:t>
            </a:fld>
            <a:endParaRPr lang="es-E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E908D94-E074-4038-AB5B-1D71B02571B7}" type="slidenum">
              <a:rPr lang="es-ES" altLang="zh-CN"/>
              <a:pPr>
                <a:defRPr/>
              </a:pPr>
              <a:t>‹#›</a:t>
            </a:fld>
            <a:endParaRPr lang="es-E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B2EFA5D-1444-42F9-BFA0-AF77A06C9979}" type="slidenum">
              <a:rPr lang="es-ES" altLang="zh-CN"/>
              <a:pPr>
                <a:defRPr/>
              </a:pPr>
              <a:t>‹#›</a:t>
            </a:fld>
            <a:endParaRPr lang="es-E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4981AE-5838-4F7A-8E83-3DC28434E79E}" type="slidenum">
              <a:rPr lang="es-ES" altLang="zh-CN"/>
              <a:pPr>
                <a:defRPr/>
              </a:pPr>
              <a:t>‹#›</a:t>
            </a:fld>
            <a:endParaRPr lang="es-E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FA04062-C9A2-4A36-863A-F73CC7506593}" type="slidenum">
              <a:rPr lang="es-ES" altLang="zh-CN"/>
              <a:pPr>
                <a:defRPr/>
              </a:pPr>
              <a:t>‹#›</a:t>
            </a:fld>
            <a:endParaRPr lang="es-E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862E971-A06C-4BCC-A47D-EF94D74E3414}" type="slidenum">
              <a:rPr lang="es-ES" altLang="zh-CN"/>
              <a:pPr>
                <a:defRPr/>
              </a:pPr>
              <a:t>‹#›</a:t>
            </a:fld>
            <a:endParaRPr lang="es-E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72A697D-F202-460A-9B46-C19103B96774}" type="slidenum">
              <a:rPr lang="es-ES" altLang="zh-CN"/>
              <a:pPr>
                <a:defRPr/>
              </a:pPr>
              <a:t>‹#›</a:t>
            </a:fld>
            <a:endParaRPr lang="es-E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E0455F9-6C5F-406A-88C3-7F14FD127E3F}" type="slidenum">
              <a:rPr lang="es-ES" altLang="zh-CN"/>
              <a:pPr>
                <a:defRPr/>
              </a:pPr>
              <a:t>‹#›</a:t>
            </a:fld>
            <a:endParaRPr lang="es-E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94EBCC8-9F9F-410C-9F47-F072DEE20893}" type="slidenum">
              <a:rPr lang="es-ES" altLang="zh-CN"/>
              <a:pPr>
                <a:defRPr/>
              </a:pPr>
              <a:t>‹#›</a:t>
            </a:fld>
            <a:endParaRPr lang="es-E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D1988E4-6B52-4E38-9CFE-E3EC448C6995}" type="slidenum">
              <a:rPr lang="es-ES" altLang="zh-CN"/>
              <a:pPr>
                <a:defRPr/>
              </a:pPr>
              <a:t>‹#›</a:t>
            </a:fld>
            <a:endParaRPr lang="es-E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F68F5E6-C059-4B87-BF94-F808920954A3}" type="slidenum">
              <a:rPr lang="es-ES" altLang="zh-CN"/>
              <a:pPr>
                <a:defRPr/>
              </a:pPr>
              <a:t>‹#›</a:t>
            </a:fld>
            <a:endParaRPr lang="es-E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4" name="Rectangle 6"/>
          <p:cNvSpPr>
            <a:spLocks noGrp="1" noChangeArrowheads="1"/>
          </p:cNvSpPr>
          <p:nvPr>
            <p:ph type="sldNum" sz="quarter" idx="12"/>
          </p:nvPr>
        </p:nvSpPr>
        <p:spPr>
          <a:ln/>
        </p:spPr>
        <p:txBody>
          <a:bodyPr/>
          <a:lstStyle>
            <a:lvl1pPr>
              <a:defRPr/>
            </a:lvl1pPr>
          </a:lstStyle>
          <a:p>
            <a:pPr>
              <a:defRPr/>
            </a:pPr>
            <a:fld id="{3A750578-9E73-4345-87E9-3480454DF06E}" type="slidenum">
              <a:rPr lang="es-ES" altLang="zh-CN"/>
              <a:pPr>
                <a:defRPr/>
              </a:pPr>
              <a:t>‹#›</a:t>
            </a:fld>
            <a:endParaRPr lang="es-E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52264E3-67DF-4185-B8E4-D474F69B8149}" type="slidenum">
              <a:rPr lang="es-ES" altLang="zh-CN"/>
              <a:pPr>
                <a:defRPr/>
              </a:pPr>
              <a:t>‹#›</a:t>
            </a:fld>
            <a:endParaRPr lang="es-E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6E9BBE-2C83-45C6-B58C-5A68719E6591}" type="slidenum">
              <a:rPr lang="es-ES" altLang="zh-CN"/>
              <a:pPr>
                <a:defRPr/>
              </a:pPr>
              <a:t>‹#›</a:t>
            </a:fld>
            <a:endParaRPr lang="es-E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zh-CN"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zh-CN" smtClean="0"/>
              <a:t>Haga clic para modificar el estilo de texto del patrón</a:t>
            </a:r>
          </a:p>
          <a:p>
            <a:pPr lvl="1"/>
            <a:r>
              <a:rPr lang="es-ES" altLang="zh-CN" smtClean="0"/>
              <a:t>Segundo nivel</a:t>
            </a:r>
          </a:p>
          <a:p>
            <a:pPr lvl="2"/>
            <a:r>
              <a:rPr lang="es-ES" altLang="zh-CN" smtClean="0"/>
              <a:t>Tercer nivel</a:t>
            </a:r>
          </a:p>
          <a:p>
            <a:pPr lvl="3"/>
            <a:r>
              <a:rPr lang="es-ES" altLang="zh-CN" smtClean="0"/>
              <a:t>Cuarto nivel</a:t>
            </a:r>
          </a:p>
          <a:p>
            <a:pPr lvl="4"/>
            <a:r>
              <a:rPr lang="es-ES" altLang="zh-CN"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宋体" charset="-122"/>
                <a:cs typeface="Arial" charset="0"/>
              </a:defRPr>
            </a:lvl1pPr>
          </a:lstStyle>
          <a:p>
            <a:pPr>
              <a:defRPr/>
            </a:pPr>
            <a:endParaRPr lang="es-E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宋体" charset="-122"/>
                <a:cs typeface="Arial" charset="0"/>
              </a:defRPr>
            </a:lvl1pPr>
          </a:lstStyle>
          <a:p>
            <a:pPr>
              <a:defRPr/>
            </a:pPr>
            <a:endParaRPr lang="es-E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宋体" pitchFamily="2" charset="-122"/>
              </a:defRPr>
            </a:lvl1pPr>
          </a:lstStyle>
          <a:p>
            <a:pPr>
              <a:defRPr/>
            </a:pPr>
            <a:fld id="{DDF18509-0714-4E87-A4F6-A2465E35C322}" type="slidenum">
              <a:rPr lang="es-ES" altLang="zh-CN"/>
              <a:pPr>
                <a:defRPr/>
              </a:pPr>
              <a:t>‹#›</a:t>
            </a:fld>
            <a:endParaRPr lang="es-ES" altLang="zh-CN"/>
          </a:p>
        </p:txBody>
      </p:sp>
    </p:spTree>
  </p:cSld>
  <p:clrMap bg1="lt1" tx1="dk1" bg2="lt2" tx2="dk2" accent1="accent1" accent2="accent2" accent3="accent3" accent4="accent4" accent5="accent5" accent6="accent6" hlink="hlink" folHlink="folHlink"/>
  <p:sldLayoutIdLst>
    <p:sldLayoutId id="2147486191" r:id="rId1"/>
    <p:sldLayoutId id="2147486192" r:id="rId2"/>
    <p:sldLayoutId id="2147486193" r:id="rId3"/>
    <p:sldLayoutId id="2147486194" r:id="rId4"/>
    <p:sldLayoutId id="2147486195" r:id="rId5"/>
    <p:sldLayoutId id="2147486196" r:id="rId6"/>
    <p:sldLayoutId id="2147486197" r:id="rId7"/>
    <p:sldLayoutId id="2147486198" r:id="rId8"/>
    <p:sldLayoutId id="2147486199" r:id="rId9"/>
    <p:sldLayoutId id="2147486200" r:id="rId10"/>
    <p:sldLayoutId id="2147486201"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ltLang="zh-CN"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ltLang="zh-CN" smtClean="0"/>
              <a:t>Haga clic para modificar el estilo de texto del patrón</a:t>
            </a:r>
          </a:p>
          <a:p>
            <a:pPr lvl="1"/>
            <a:r>
              <a:rPr lang="es-ES" altLang="zh-CN" smtClean="0"/>
              <a:t>Segundo nivel</a:t>
            </a:r>
          </a:p>
          <a:p>
            <a:pPr lvl="2"/>
            <a:r>
              <a:rPr lang="es-ES" altLang="zh-CN" smtClean="0"/>
              <a:t>Tercer nivel</a:t>
            </a:r>
          </a:p>
          <a:p>
            <a:pPr lvl="3"/>
            <a:r>
              <a:rPr lang="es-ES" altLang="zh-CN" smtClean="0"/>
              <a:t>Cuarto nivel</a:t>
            </a:r>
          </a:p>
          <a:p>
            <a:pPr lvl="4"/>
            <a:r>
              <a:rPr lang="es-ES" altLang="zh-CN"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宋体" charset="-122"/>
                <a:cs typeface="Arial" charset="0"/>
              </a:defRPr>
            </a:lvl1pPr>
          </a:lstStyle>
          <a:p>
            <a:pPr>
              <a:defRPr/>
            </a:pPr>
            <a:endParaRPr lang="es-E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宋体" charset="-122"/>
                <a:cs typeface="Arial" charset="0"/>
              </a:defRPr>
            </a:lvl1pPr>
          </a:lstStyle>
          <a:p>
            <a:pPr>
              <a:defRPr/>
            </a:pPr>
            <a:endParaRPr lang="es-E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宋体" pitchFamily="2" charset="-122"/>
              </a:defRPr>
            </a:lvl1pPr>
          </a:lstStyle>
          <a:p>
            <a:pPr>
              <a:defRPr/>
            </a:pPr>
            <a:fld id="{22DE61AF-7B8C-43A2-9AC3-46625D6592D8}" type="slidenum">
              <a:rPr lang="es-ES" altLang="zh-CN"/>
              <a:pPr>
                <a:defRPr/>
              </a:pPr>
              <a:t>‹#›</a:t>
            </a:fld>
            <a:endParaRPr lang="es-ES" altLang="zh-CN"/>
          </a:p>
        </p:txBody>
      </p:sp>
    </p:spTree>
  </p:cSld>
  <p:clrMap bg1="lt1" tx1="dk1" bg2="lt2" tx2="dk2" accent1="accent1" accent2="accent2" accent3="accent3" accent4="accent4" accent5="accent5" accent6="accent6" hlink="hlink" folHlink="folHlink"/>
  <p:sldLayoutIdLst>
    <p:sldLayoutId id="2147486202" r:id="rId1"/>
    <p:sldLayoutId id="2147486203" r:id="rId2"/>
    <p:sldLayoutId id="2147486204" r:id="rId3"/>
    <p:sldLayoutId id="2147486205" r:id="rId4"/>
    <p:sldLayoutId id="2147486206" r:id="rId5"/>
    <p:sldLayoutId id="2147486207" r:id="rId6"/>
    <p:sldLayoutId id="2147486208" r:id="rId7"/>
    <p:sldLayoutId id="2147486209" r:id="rId8"/>
    <p:sldLayoutId id="2147486210" r:id="rId9"/>
    <p:sldLayoutId id="2147486211" r:id="rId10"/>
    <p:sldLayoutId id="2147486212"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isans.genctercih.com/kosuldetay.aspx?kosullar=4,%2022,%2024,%20162,%20164,%20213" TargetMode="External"/><Relationship Id="rId2" Type="http://schemas.openxmlformats.org/officeDocument/2006/relationships/hyperlink" Target="http://lisans.genctercih.com/kosuldetay.aspx?kosullar=22,%2023,%2024,%20144,%20164,%20187" TargetMode="External"/><Relationship Id="rId1" Type="http://schemas.openxmlformats.org/officeDocument/2006/relationships/slideLayout" Target="../slideLayouts/slideLayout7.xml"/><Relationship Id="rId6" Type="http://schemas.openxmlformats.org/officeDocument/2006/relationships/hyperlink" Target="http://lisans.genctercih.com/kosuldetay.aspx?kosullar=1,%2022,%2023,%2024,%20150,%20164,%20165" TargetMode="External"/><Relationship Id="rId5" Type="http://schemas.openxmlformats.org/officeDocument/2006/relationships/hyperlink" Target="http://lisans.genctercih.com/kosuldetay.aspx?kosullar=22,%2023,%2024,%20144,%20164,%20200,201" TargetMode="External"/><Relationship Id="rId4" Type="http://schemas.openxmlformats.org/officeDocument/2006/relationships/hyperlink" Target="http://lisans.genctercih.com/kosuldetay.aspx?kosullar=22,%2023,%2024,%20144,%20164,%20201,20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hyperlink" Target="https://www.abe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ctrTitle"/>
          </p:nvPr>
        </p:nvSpPr>
        <p:spPr>
          <a:xfrm>
            <a:off x="1619250" y="2924175"/>
            <a:ext cx="6686550" cy="2263775"/>
          </a:xfrm>
        </p:spPr>
        <p:txBody>
          <a:bodyPr>
            <a:normAutofit fontScale="90000"/>
          </a:bodyPr>
          <a:lstStyle/>
          <a:p>
            <a:pPr algn="ctr" eaLnBrk="1" hangingPunct="1">
              <a:defRPr/>
            </a:pPr>
            <a:r>
              <a:rPr lang="tr-TR" sz="4000" dirty="0" smtClean="0"/>
              <a:t/>
            </a:r>
            <a:br>
              <a:rPr lang="tr-TR" sz="4000" dirty="0" smtClean="0"/>
            </a:br>
            <a:r>
              <a:rPr lang="tr-TR" sz="4000" dirty="0" smtClean="0"/>
              <a:t/>
            </a:r>
            <a:br>
              <a:rPr lang="tr-TR" sz="4000" dirty="0" smtClean="0"/>
            </a:br>
            <a:r>
              <a:rPr lang="tr-TR" sz="4000" dirty="0" smtClean="0"/>
              <a:t>YÜKSEKÖĞRETİMDE TEMEL KAVRAMLAR </a:t>
            </a:r>
            <a:br>
              <a:rPr lang="tr-TR" sz="4000" dirty="0" smtClean="0"/>
            </a:br>
            <a:endParaRPr lang="tr-TR" sz="40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428596" y="1571612"/>
            <a:ext cx="7816879" cy="4572032"/>
          </a:xfrm>
          <a:prstGeom prst="rect">
            <a:avLst/>
          </a:prstGeom>
          <a:noFill/>
          <a:ln w="9525">
            <a:noFill/>
            <a:round/>
            <a:headEnd/>
            <a:tailEnd/>
          </a:ln>
        </p:spPr>
        <p:txBody>
          <a:bodyPr/>
          <a:lstStyle/>
          <a:p>
            <a:pPr marL="342900" indent="-342900" algn="ctr"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2000" b="1" dirty="0">
                <a:solidFill>
                  <a:srgbClr val="00B050"/>
                </a:solidFill>
                <a:latin typeface="Times New Roman" pitchFamily="18" charset="0"/>
                <a:ea typeface="Microsoft YaHei" pitchFamily="34" charset="-122"/>
                <a:cs typeface="Times New Roman" pitchFamily="18" charset="0"/>
              </a:rPr>
              <a:t>Mavi Diploma – Diploma Eki</a:t>
            </a:r>
            <a:endParaRPr lang="tr-TR" altLang="tr-TR" sz="2000" b="1" dirty="0">
              <a:solidFill>
                <a:srgbClr val="C00000"/>
              </a:solidFill>
              <a:latin typeface="Times New Roman" pitchFamily="18" charset="0"/>
              <a:ea typeface="Microsoft YaHei" pitchFamily="34" charset="-122"/>
              <a:cs typeface="Times New Roman" pitchFamily="18" charset="0"/>
            </a:endParaRP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400" dirty="0">
                <a:solidFill>
                  <a:srgbClr val="4C5960"/>
                </a:solidFill>
                <a:latin typeface="Times New Roman" pitchFamily="18" charset="0"/>
                <a:ea typeface="Microsoft YaHei" pitchFamily="34" charset="-122"/>
                <a:cs typeface="Times New Roman" pitchFamily="18" charset="0"/>
              </a:rPr>
              <a:t>Diploma eki yükseköğretim diplomasına ek olarak verilen bir belgedir. Diploma eki diplomanın tamamlayıcısıdır ve diplomadan ayrı olarak bir geçerliliği yoktur. </a:t>
            </a: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400" dirty="0">
                <a:solidFill>
                  <a:srgbClr val="2C2F34"/>
                </a:solidFill>
                <a:latin typeface="Times New Roman" pitchFamily="18" charset="0"/>
                <a:ea typeface="Microsoft YaHei" pitchFamily="34" charset="-122"/>
                <a:cs typeface="Times New Roman" pitchFamily="18" charset="0"/>
              </a:rPr>
              <a:t>Mavi Diploma (Diploma Eki) genelde İngilizce hazırlanan bir belgedir. Mavi Diploma (Diploma Eki) alan kişiler eğitim kalitesi, akademik derece, yabancı dil ve eğitim düzeyini gösteren bilgiler içermektedir.</a:t>
            </a: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400" dirty="0">
                <a:solidFill>
                  <a:srgbClr val="212529"/>
                </a:solidFill>
                <a:latin typeface="Times New Roman" pitchFamily="18" charset="0"/>
                <a:ea typeface="Microsoft YaHei" pitchFamily="34" charset="-122"/>
                <a:cs typeface="Times New Roman" pitchFamily="18" charset="0"/>
              </a:rPr>
              <a:t>Diploma Eki, üniversite mezunlarının aldıkları eğitimin diğer ülke ve eğitim sistemlerinde tanıtılmasına yardımcı olmakta, aynı zamanda mezunun aldığı akademik derece, düzeyi, içeriği ve mesleki yetkinlikler hakkında detaylı bilgi vermektedir.</a:t>
            </a: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400" dirty="0">
                <a:solidFill>
                  <a:srgbClr val="00B050"/>
                </a:solidFill>
                <a:latin typeface="Times New Roman" pitchFamily="18" charset="0"/>
                <a:ea typeface="Microsoft YaHei" pitchFamily="34" charset="-122"/>
                <a:cs typeface="Times New Roman" pitchFamily="18" charset="0"/>
              </a:rPr>
              <a:t>Öğrenciye sağladığı faydalar:</a:t>
            </a:r>
          </a:p>
          <a:p>
            <a:pPr marL="342900" indent="-342900">
              <a:buFontTx/>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200" dirty="0">
                <a:solidFill>
                  <a:srgbClr val="212529"/>
                </a:solidFill>
                <a:latin typeface="Times New Roman" pitchFamily="18" charset="0"/>
                <a:ea typeface="Microsoft YaHei" pitchFamily="34" charset="-122"/>
                <a:cs typeface="Times New Roman" pitchFamily="18" charset="0"/>
              </a:rPr>
              <a:t>Yurt dışında daha kolay anlaşılan ve kıyaslanabilen bir diplomaya sahip olunması</a:t>
            </a:r>
          </a:p>
          <a:p>
            <a:pPr marL="342900" indent="-342900">
              <a:buFontTx/>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200" dirty="0">
                <a:solidFill>
                  <a:srgbClr val="212529"/>
                </a:solidFill>
                <a:latin typeface="Times New Roman" pitchFamily="18" charset="0"/>
                <a:ea typeface="Microsoft YaHei" pitchFamily="34" charset="-122"/>
                <a:cs typeface="Times New Roman" pitchFamily="18" charset="0"/>
              </a:rPr>
              <a:t>Öğrencinin akademik gelişimi ve öğrenimi boyunca kazandığı yeterliliklerin tanımını içermesi</a:t>
            </a:r>
          </a:p>
          <a:p>
            <a:pPr marL="342900" indent="-342900">
              <a:buFontTx/>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200" dirty="0">
                <a:solidFill>
                  <a:srgbClr val="212529"/>
                </a:solidFill>
                <a:latin typeface="Times New Roman" pitchFamily="18" charset="0"/>
                <a:ea typeface="Microsoft YaHei" pitchFamily="34" charset="-122"/>
                <a:cs typeface="Times New Roman" pitchFamily="18" charset="0"/>
              </a:rPr>
              <a:t>Öğrencinin başarı ve yeterliliklerinin tarafsız bir ifade olması</a:t>
            </a:r>
          </a:p>
          <a:p>
            <a:pPr marL="342900" indent="-342900">
              <a:buFontTx/>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200" dirty="0">
                <a:solidFill>
                  <a:srgbClr val="212529"/>
                </a:solidFill>
                <a:latin typeface="Times New Roman" pitchFamily="18" charset="0"/>
                <a:ea typeface="Microsoft YaHei" pitchFamily="34" charset="-122"/>
                <a:cs typeface="Times New Roman" pitchFamily="18" charset="0"/>
              </a:rPr>
              <a:t>İş imkânlarına veya ileri seviyedeki yurt dışı eğitim olanaklarına daha kolay erişim sağlanması</a:t>
            </a:r>
          </a:p>
          <a:p>
            <a:pPr marL="342900" indent="-342900">
              <a:buFontTx/>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200" dirty="0">
                <a:solidFill>
                  <a:srgbClr val="212529"/>
                </a:solidFill>
                <a:latin typeface="Times New Roman" pitchFamily="18" charset="0"/>
                <a:ea typeface="Microsoft YaHei" pitchFamily="34" charset="-122"/>
                <a:cs typeface="Times New Roman" pitchFamily="18" charset="0"/>
              </a:rPr>
              <a:t>İstihdam edilebilmeyi desteklemesidir. </a:t>
            </a: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tr-TR" altLang="tr-TR" sz="1400" dirty="0">
              <a:solidFill>
                <a:srgbClr val="4C5960"/>
              </a:solidFill>
              <a:latin typeface="Roboto Condensed" pitchFamily="2" charset="0"/>
              <a:ea typeface="Microsoft YaHei" pitchFamily="34" charset="-122"/>
              <a:cs typeface="Times New Roman" pitchFamily="18" charset="0"/>
            </a:endParaRP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tr-TR" altLang="tr-TR" sz="1400" dirty="0">
              <a:solidFill>
                <a:srgbClr val="4C5960"/>
              </a:solidFill>
              <a:latin typeface="Roboto Condensed" pitchFamily="2" charset="0"/>
              <a:ea typeface="Microsoft YaHei" pitchFamily="34" charset="-122"/>
              <a:cs typeface="Times New Roman" pitchFamily="18" charset="0"/>
            </a:endParaRPr>
          </a:p>
          <a:p>
            <a:pPr marL="342900" indent="-342900" algn="just" eaLnBrk="1" hangingPunct="1">
              <a:spcBef>
                <a:spcPts val="600"/>
              </a:spcBef>
              <a:spcAft>
                <a:spcPts val="600"/>
              </a:spcAft>
              <a:buFont typeface="Wingdings" pitchFamily="2" charset="2"/>
              <a:buChar char="Ø"/>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tr-TR" altLang="tr-TR" sz="1400" dirty="0">
              <a:solidFill>
                <a:srgbClr val="000000"/>
              </a:solidFill>
              <a:latin typeface="Times New Roman" pitchFamily="18" charset="0"/>
              <a:ea typeface="Microsoft YaHei"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473200" y="608013"/>
            <a:ext cx="7705725" cy="3663950"/>
          </a:xfrm>
        </p:spPr>
        <p:txBody>
          <a:bodyPr rtlCol="0">
            <a:normAutofit/>
          </a:bodyPr>
          <a:lstStyle/>
          <a:p>
            <a:pPr eaLnBrk="1" fontAlgn="auto" hangingPunct="1">
              <a:spcBef>
                <a:spcPct val="0"/>
              </a:spcBef>
              <a:spcAft>
                <a:spcPts val="0"/>
              </a:spcAft>
              <a:buFont typeface="Wingdings" panose="05000000000000000000" pitchFamily="2" charset="2"/>
              <a:buChar char="Ø"/>
              <a:defRPr/>
            </a:pPr>
            <a:r>
              <a:rPr lang="tr-TR" altLang="tr-TR" b="1" dirty="0">
                <a:solidFill>
                  <a:schemeClr val="tx1">
                    <a:lumMod val="65000"/>
                    <a:lumOff val="35000"/>
                  </a:schemeClr>
                </a:solidFill>
                <a:latin typeface="Calibri"/>
              </a:rPr>
              <a:t>ULUSLARARASI ORTAK LİSANS PROGRAMLARI (UOLP) </a:t>
            </a:r>
            <a:endParaRPr lang="tr-TR" altLang="tr-TR" sz="2000" b="1" dirty="0">
              <a:solidFill>
                <a:schemeClr val="tx1">
                  <a:lumMod val="65000"/>
                  <a:lumOff val="35000"/>
                </a:schemeClr>
              </a:solidFill>
              <a:latin typeface="Calibri"/>
            </a:endParaRPr>
          </a:p>
          <a:p>
            <a:pPr eaLnBrk="1" fontAlgn="auto" hangingPunct="1">
              <a:spcBef>
                <a:spcPct val="0"/>
              </a:spcBef>
              <a:spcAft>
                <a:spcPts val="0"/>
              </a:spcAft>
              <a:buFont typeface="Wingdings" panose="05000000000000000000" pitchFamily="2" charset="2"/>
              <a:buChar char="Ø"/>
              <a:defRPr/>
            </a:pPr>
            <a:r>
              <a:rPr lang="tr-TR" altLang="tr-TR" b="1" dirty="0">
                <a:solidFill>
                  <a:schemeClr val="tx1">
                    <a:lumMod val="65000"/>
                    <a:lumOff val="35000"/>
                  </a:schemeClr>
                </a:solidFill>
                <a:latin typeface="Calibri"/>
              </a:rPr>
              <a:t>SUNY PROGRAMLARI (New York Eyalet Üniversite Sistemi)</a:t>
            </a:r>
            <a:endParaRPr lang="tr-TR" altLang="tr-TR" sz="2400" b="1" dirty="0">
              <a:solidFill>
                <a:schemeClr val="tx1">
                  <a:lumMod val="65000"/>
                  <a:lumOff val="35000"/>
                </a:schemeClr>
              </a:solidFill>
              <a:latin typeface="Calibri"/>
            </a:endParaRPr>
          </a:p>
        </p:txBody>
      </p:sp>
      <p:sp>
        <p:nvSpPr>
          <p:cNvPr id="3" name="10 Metin kutusu"/>
          <p:cNvSpPr txBox="1">
            <a:spLocks noChangeArrowheads="1"/>
          </p:cNvSpPr>
          <p:nvPr/>
        </p:nvSpPr>
        <p:spPr bwMode="auto">
          <a:xfrm>
            <a:off x="214282" y="2643182"/>
            <a:ext cx="7858212" cy="3970318"/>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buFont typeface="Wingdings" panose="05000000000000000000" pitchFamily="2" charset="2"/>
              <a:buChar char="Ø"/>
              <a:defRPr/>
            </a:pPr>
            <a:r>
              <a:rPr lang="tr-TR" altLang="tr-TR" sz="1600" dirty="0" err="1">
                <a:solidFill>
                  <a:srgbClr val="C00000"/>
                </a:solidFill>
                <a:latin typeface="Calibri"/>
                <a:cs typeface="Arial" charset="0"/>
              </a:rPr>
              <a:t>Dokuzeylül</a:t>
            </a:r>
            <a:r>
              <a:rPr lang="tr-TR" altLang="tr-TR" sz="1600" dirty="0">
                <a:solidFill>
                  <a:srgbClr val="C00000"/>
                </a:solidFill>
                <a:latin typeface="Calibri"/>
                <a:cs typeface="Arial" charset="0"/>
              </a:rPr>
              <a:t>, İTU, ODTÜ ve Anadolu Ün. gibi birkaç </a:t>
            </a:r>
            <a:r>
              <a:rPr lang="tr-TR" altLang="tr-TR" sz="1600" dirty="0" err="1">
                <a:solidFill>
                  <a:srgbClr val="C00000"/>
                </a:solidFill>
                <a:latin typeface="Calibri"/>
                <a:cs typeface="Arial" charset="0"/>
              </a:rPr>
              <a:t>üni</a:t>
            </a:r>
            <a:r>
              <a:rPr lang="tr-TR" altLang="tr-TR" sz="1600" dirty="0">
                <a:solidFill>
                  <a:srgbClr val="C00000"/>
                </a:solidFill>
                <a:latin typeface="Calibri"/>
                <a:cs typeface="Arial" charset="0"/>
              </a:rPr>
              <a:t>. </a:t>
            </a:r>
            <a:r>
              <a:rPr lang="tr-TR" altLang="tr-TR" sz="1600" dirty="0" err="1">
                <a:solidFill>
                  <a:srgbClr val="C00000"/>
                </a:solidFill>
                <a:latin typeface="Calibri"/>
                <a:cs typeface="Arial" charset="0"/>
              </a:rPr>
              <a:t>Suny</a:t>
            </a:r>
            <a:r>
              <a:rPr lang="tr-TR" altLang="tr-TR" sz="1600" dirty="0">
                <a:solidFill>
                  <a:srgbClr val="C00000"/>
                </a:solidFill>
                <a:latin typeface="Calibri"/>
                <a:cs typeface="Arial" charset="0"/>
              </a:rPr>
              <a:t> </a:t>
            </a:r>
            <a:r>
              <a:rPr lang="tr-TR" altLang="tr-TR" sz="1600" dirty="0" err="1">
                <a:solidFill>
                  <a:srgbClr val="C00000"/>
                </a:solidFill>
                <a:latin typeface="Calibri"/>
                <a:cs typeface="Arial" charset="0"/>
              </a:rPr>
              <a:t>prog</a:t>
            </a:r>
            <a:r>
              <a:rPr lang="tr-TR" altLang="tr-TR" sz="1600" dirty="0">
                <a:solidFill>
                  <a:srgbClr val="C00000"/>
                </a:solidFill>
                <a:latin typeface="Calibri"/>
                <a:cs typeface="Arial" charset="0"/>
              </a:rPr>
              <a:t>. var.</a:t>
            </a:r>
          </a:p>
          <a:p>
            <a:pPr marL="342900" indent="-342900" eaLnBrk="1" hangingPunct="1">
              <a:spcBef>
                <a:spcPct val="0"/>
              </a:spcBef>
              <a:buFont typeface="Wingdings" panose="05000000000000000000" pitchFamily="2" charset="2"/>
              <a:buChar char="Ø"/>
              <a:defRPr/>
            </a:pPr>
            <a:r>
              <a:rPr lang="tr-TR" altLang="tr-TR" sz="1600" dirty="0" smtClean="0">
                <a:solidFill>
                  <a:srgbClr val="C00000"/>
                </a:solidFill>
                <a:latin typeface="Calibri"/>
                <a:cs typeface="Arial" charset="0"/>
              </a:rPr>
              <a:t>Eğitimin </a:t>
            </a:r>
            <a:r>
              <a:rPr lang="tr-TR" altLang="tr-TR" sz="1600" dirty="0">
                <a:solidFill>
                  <a:srgbClr val="C00000"/>
                </a:solidFill>
                <a:latin typeface="Calibri"/>
                <a:cs typeface="Arial" charset="0"/>
              </a:rPr>
              <a:t>yarısı Türkiye yarısı </a:t>
            </a:r>
            <a:r>
              <a:rPr lang="tr-TR" altLang="tr-TR" sz="1600" dirty="0" smtClean="0">
                <a:solidFill>
                  <a:srgbClr val="C00000"/>
                </a:solidFill>
                <a:latin typeface="Calibri"/>
                <a:cs typeface="Arial" charset="0"/>
              </a:rPr>
              <a:t>Yurtdışında – 1-3 – 2-4</a:t>
            </a:r>
            <a:endParaRPr lang="tr-TR" altLang="tr-TR" sz="1600" dirty="0">
              <a:solidFill>
                <a:srgbClr val="C00000"/>
              </a:solidFill>
              <a:latin typeface="Calibri"/>
              <a:cs typeface="Arial" charset="0"/>
            </a:endParaRPr>
          </a:p>
          <a:p>
            <a:pPr marL="342900" indent="-342900" eaLnBrk="1" hangingPunct="1">
              <a:spcBef>
                <a:spcPct val="0"/>
              </a:spcBef>
              <a:buFont typeface="Wingdings" panose="05000000000000000000" pitchFamily="2" charset="2"/>
              <a:buChar char="Ø"/>
              <a:defRPr/>
            </a:pPr>
            <a:r>
              <a:rPr lang="tr-TR" altLang="tr-TR" sz="1600" dirty="0" smtClean="0">
                <a:solidFill>
                  <a:srgbClr val="00B050"/>
                </a:solidFill>
                <a:latin typeface="Calibri"/>
                <a:cs typeface="Arial" charset="0"/>
              </a:rPr>
              <a:t>Çift </a:t>
            </a:r>
            <a:r>
              <a:rPr lang="tr-TR" altLang="tr-TR" sz="1600" dirty="0">
                <a:solidFill>
                  <a:srgbClr val="00B050"/>
                </a:solidFill>
                <a:latin typeface="Calibri"/>
                <a:cs typeface="Arial" charset="0"/>
              </a:rPr>
              <a:t>diploma alırlar.</a:t>
            </a:r>
            <a:endParaRPr lang="tr-TR" altLang="tr-TR" sz="1600" dirty="0">
              <a:solidFill>
                <a:srgbClr val="C00000"/>
              </a:solidFill>
              <a:latin typeface="Calibri"/>
              <a:cs typeface="Arial" charset="0"/>
            </a:endParaRPr>
          </a:p>
          <a:p>
            <a:pPr marL="342900" indent="-342900" eaLnBrk="1" hangingPunct="1">
              <a:spcBef>
                <a:spcPct val="0"/>
              </a:spcBef>
              <a:buFont typeface="Wingdings" panose="05000000000000000000" pitchFamily="2" charset="2"/>
              <a:buChar char="Ø"/>
              <a:defRPr/>
            </a:pPr>
            <a:r>
              <a:rPr lang="tr-TR" sz="1600" dirty="0">
                <a:cs typeface="Arial" charset="0"/>
              </a:rPr>
              <a:t>Öğrencilerin ÖSYM ‘</a:t>
            </a:r>
            <a:r>
              <a:rPr lang="tr-TR" sz="1600" dirty="0" err="1">
                <a:cs typeface="Arial" charset="0"/>
              </a:rPr>
              <a:t>nin</a:t>
            </a:r>
            <a:r>
              <a:rPr lang="tr-TR" sz="1600" dirty="0">
                <a:cs typeface="Arial" charset="0"/>
              </a:rPr>
              <a:t> düzenlediği üniversite giriş sınavlarına girmeleri ve programlara yerleşebilmek için minimum puanları almaları gerekmektedir. </a:t>
            </a:r>
          </a:p>
          <a:p>
            <a:pPr marL="342900" indent="-342900" eaLnBrk="1" hangingPunct="1">
              <a:spcBef>
                <a:spcPct val="0"/>
              </a:spcBef>
              <a:buFont typeface="Wingdings" panose="05000000000000000000" pitchFamily="2" charset="2"/>
              <a:buChar char="Ø"/>
              <a:defRPr/>
            </a:pPr>
            <a:r>
              <a:rPr lang="tr-TR" sz="1600" dirty="0">
                <a:cs typeface="Arial" charset="0"/>
              </a:rPr>
              <a:t>Öğrenim dili İngilizcedir.</a:t>
            </a:r>
          </a:p>
          <a:p>
            <a:pPr marL="342900" indent="-342900" eaLnBrk="1" hangingPunct="1">
              <a:spcBef>
                <a:spcPct val="0"/>
              </a:spcBef>
              <a:buFont typeface="Wingdings" panose="05000000000000000000" pitchFamily="2" charset="2"/>
              <a:buChar char="Ø"/>
              <a:defRPr/>
            </a:pPr>
            <a:r>
              <a:rPr lang="tr-TR" sz="1600" dirty="0">
                <a:solidFill>
                  <a:srgbClr val="00B050"/>
                </a:solidFill>
                <a:cs typeface="Arial" charset="0"/>
              </a:rPr>
              <a:t>Öğrenciler Türkiye’de eğitim gördükleri zaman ücretlerini TL cinsi üzerinden Türkiye’deki üniversitelerine, Yurtdışında eğitim gördükleri zaman Dolar cinsi üzerinden yurtdışı üniversitelerine yaparlar.</a:t>
            </a:r>
          </a:p>
          <a:p>
            <a:pPr marL="342900" indent="-342900" eaLnBrk="1" hangingPunct="1">
              <a:spcBef>
                <a:spcPct val="0"/>
              </a:spcBef>
              <a:buFont typeface="Wingdings" panose="05000000000000000000" pitchFamily="2" charset="2"/>
              <a:buChar char="Ø"/>
              <a:defRPr/>
            </a:pPr>
            <a:r>
              <a:rPr lang="tr-TR" altLang="tr-TR" sz="1800" dirty="0">
                <a:solidFill>
                  <a:srgbClr val="C00000"/>
                </a:solidFill>
                <a:latin typeface="Calibri"/>
                <a:cs typeface="Arial" charset="0"/>
              </a:rPr>
              <a:t>Uluslararası Ortak lisans programı (UOLP)</a:t>
            </a:r>
          </a:p>
          <a:p>
            <a:pPr marL="342900" indent="-342900" eaLnBrk="1" hangingPunct="1">
              <a:spcBef>
                <a:spcPct val="0"/>
              </a:spcBef>
              <a:buFont typeface="Wingdings" panose="05000000000000000000" pitchFamily="2" charset="2"/>
              <a:buChar char="Ø"/>
              <a:defRPr/>
            </a:pPr>
            <a:r>
              <a:rPr lang="tr-TR" altLang="tr-TR" sz="1400" dirty="0">
                <a:latin typeface="Calibri"/>
                <a:cs typeface="Arial" charset="0"/>
              </a:rPr>
              <a:t>Azerbaycan, Makedonya, Almanya, Saraybosna </a:t>
            </a:r>
          </a:p>
          <a:p>
            <a:pPr marL="342900" indent="-342900" eaLnBrk="1" hangingPunct="1">
              <a:spcBef>
                <a:spcPct val="0"/>
              </a:spcBef>
              <a:buFont typeface="Wingdings" panose="05000000000000000000" pitchFamily="2" charset="2"/>
              <a:buChar char="Ø"/>
              <a:defRPr/>
            </a:pPr>
            <a:r>
              <a:rPr lang="tr-TR" altLang="tr-TR" sz="1400" dirty="0">
                <a:latin typeface="Calibri"/>
                <a:cs typeface="Arial" charset="0"/>
              </a:rPr>
              <a:t>Eğitimin bir kısmı Türkiye bir kısmı yurtdışında gerçekleşir.</a:t>
            </a:r>
          </a:p>
          <a:p>
            <a:pPr marL="342900" indent="-342900" eaLnBrk="1" hangingPunct="1">
              <a:spcBef>
                <a:spcPct val="0"/>
              </a:spcBef>
              <a:buFont typeface="Wingdings" panose="05000000000000000000" pitchFamily="2" charset="2"/>
              <a:buChar char="Ø"/>
              <a:defRPr/>
            </a:pPr>
            <a:r>
              <a:rPr lang="tr-TR" altLang="tr-TR" sz="1400" dirty="0">
                <a:latin typeface="Calibri"/>
                <a:cs typeface="Arial" charset="0"/>
              </a:rPr>
              <a:t>Trakya, İstanbul, İTU gibi birkaç üniversitede UOLP programları. </a:t>
            </a:r>
          </a:p>
          <a:p>
            <a:pPr eaLnBrk="1" hangingPunct="1">
              <a:spcBef>
                <a:spcPct val="0"/>
              </a:spcBef>
              <a:buFontTx/>
              <a:buNone/>
              <a:defRPr/>
            </a:pPr>
            <a:endParaRPr lang="tr-TR" altLang="tr-TR" sz="2400" dirty="0">
              <a:solidFill>
                <a:prstClr val="black"/>
              </a:solidFill>
              <a:latin typeface="Calibri"/>
              <a:cs typeface="Arial" charset="0"/>
            </a:endParaRPr>
          </a:p>
          <a:p>
            <a:pPr eaLnBrk="1" hangingPunct="1">
              <a:spcBef>
                <a:spcPct val="0"/>
              </a:spcBef>
              <a:buFontTx/>
              <a:buNone/>
              <a:defRPr/>
            </a:pPr>
            <a:r>
              <a:rPr lang="tr-TR" altLang="tr-TR" sz="2400" dirty="0">
                <a:solidFill>
                  <a:prstClr val="black"/>
                </a:solidFill>
                <a:latin typeface="Calibri"/>
                <a:cs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rol 122"/>
          <p:cNvSpPr>
            <a:spLocks noChangeArrowheads="1" noChangeShapeType="1"/>
          </p:cNvSpPr>
          <p:nvPr/>
        </p:nvSpPr>
        <p:spPr bwMode="auto">
          <a:xfrm>
            <a:off x="3246438" y="1376363"/>
            <a:ext cx="914400" cy="914400"/>
          </a:xfrm>
          <a:prstGeom prst="rect">
            <a:avLst/>
          </a:prstGeom>
          <a:noFill/>
          <a:ln w="9525">
            <a:noFill/>
            <a:miter lim="800000"/>
            <a:headEnd/>
            <a:tailEnd/>
          </a:ln>
          <a:effectLst/>
        </p:spPr>
        <p:txBody>
          <a:bodyPr/>
          <a:lstStyle/>
          <a:p>
            <a:endParaRPr lang="tr-TR"/>
          </a:p>
        </p:txBody>
      </p:sp>
      <p:sp>
        <p:nvSpPr>
          <p:cNvPr id="32771" name="Control 123"/>
          <p:cNvSpPr>
            <a:spLocks noChangeArrowheads="1" noChangeShapeType="1"/>
          </p:cNvSpPr>
          <p:nvPr/>
        </p:nvSpPr>
        <p:spPr bwMode="auto">
          <a:xfrm>
            <a:off x="3246438" y="1376363"/>
            <a:ext cx="914400" cy="914400"/>
          </a:xfrm>
          <a:prstGeom prst="rect">
            <a:avLst/>
          </a:prstGeom>
          <a:noFill/>
          <a:ln w="9525">
            <a:noFill/>
            <a:miter lim="800000"/>
            <a:headEnd/>
            <a:tailEnd/>
          </a:ln>
          <a:effectLst/>
        </p:spPr>
        <p:txBody>
          <a:bodyPr/>
          <a:lstStyle/>
          <a:p>
            <a:endParaRPr lang="tr-TR"/>
          </a:p>
        </p:txBody>
      </p:sp>
      <p:sp>
        <p:nvSpPr>
          <p:cNvPr id="14" name="10 Metin kutusu"/>
          <p:cNvSpPr txBox="1">
            <a:spLocks noChangeArrowheads="1"/>
          </p:cNvSpPr>
          <p:nvPr/>
        </p:nvSpPr>
        <p:spPr bwMode="auto">
          <a:xfrm>
            <a:off x="1017588" y="114300"/>
            <a:ext cx="8137525" cy="892175"/>
          </a:xfrm>
          <a:prstGeom prst="rect">
            <a:avLst/>
          </a:prstGeom>
          <a:noFill/>
          <a:ln>
            <a:noFill/>
          </a:ln>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tr-TR" altLang="tr-TR" sz="2800" b="1" dirty="0">
                <a:solidFill>
                  <a:srgbClr val="000000"/>
                </a:solidFill>
                <a:latin typeface="Century Gothic" pitchFamily="34" charset="0"/>
              </a:rPr>
              <a:t> </a:t>
            </a:r>
            <a:r>
              <a:rPr lang="tr-TR" altLang="tr-TR" sz="2800" b="1" dirty="0" smtClean="0">
                <a:solidFill>
                  <a:srgbClr val="000000"/>
                </a:solidFill>
                <a:latin typeface="Century Gothic" pitchFamily="34" charset="0"/>
              </a:rPr>
              <a:t>    </a:t>
            </a:r>
            <a:r>
              <a:rPr lang="tr-TR" altLang="tr-TR" b="1" dirty="0" smtClean="0">
                <a:solidFill>
                  <a:schemeClr val="tx1">
                    <a:lumMod val="65000"/>
                    <a:lumOff val="35000"/>
                  </a:schemeClr>
                </a:solidFill>
                <a:latin typeface="Calibri"/>
              </a:rPr>
              <a:t>ULUSLARARASI </a:t>
            </a:r>
            <a:r>
              <a:rPr lang="tr-TR" altLang="tr-TR" b="1" dirty="0">
                <a:solidFill>
                  <a:schemeClr val="tx1">
                    <a:lumMod val="65000"/>
                    <a:lumOff val="35000"/>
                  </a:schemeClr>
                </a:solidFill>
                <a:latin typeface="Calibri"/>
              </a:rPr>
              <a:t>ORTAK LİSANS PROGRAMLARI (UOLP) </a:t>
            </a:r>
            <a:endParaRPr lang="tr-TR" altLang="tr-TR" sz="2800" b="1" dirty="0">
              <a:solidFill>
                <a:schemeClr val="tx1">
                  <a:lumMod val="65000"/>
                  <a:lumOff val="35000"/>
                </a:schemeClr>
              </a:solidFill>
              <a:latin typeface="Calibri"/>
            </a:endParaRPr>
          </a:p>
          <a:p>
            <a:pPr eaLnBrk="1" hangingPunct="1">
              <a:defRPr/>
            </a:pPr>
            <a:endParaRPr lang="tr-TR" altLang="tr-TR" sz="2400" dirty="0">
              <a:solidFill>
                <a:srgbClr val="C00000"/>
              </a:solidFill>
              <a:latin typeface="Century Gothic" pitchFamily="34" charset="0"/>
            </a:endParaRPr>
          </a:p>
        </p:txBody>
      </p:sp>
      <p:graphicFrame>
        <p:nvGraphicFramePr>
          <p:cNvPr id="2" name="Tablo 1"/>
          <p:cNvGraphicFramePr>
            <a:graphicFrameLocks noGrp="1"/>
          </p:cNvGraphicFramePr>
          <p:nvPr/>
        </p:nvGraphicFramePr>
        <p:xfrm>
          <a:off x="0" y="596900"/>
          <a:ext cx="9155111" cy="666750"/>
        </p:xfrm>
        <a:graphic>
          <a:graphicData uri="http://schemas.openxmlformats.org/drawingml/2006/table">
            <a:tbl>
              <a:tblPr/>
              <a:tblGrid>
                <a:gridCol w="971606"/>
                <a:gridCol w="1224135"/>
                <a:gridCol w="648072"/>
                <a:gridCol w="1008111"/>
                <a:gridCol w="864095"/>
                <a:gridCol w="777048"/>
                <a:gridCol w="915511"/>
                <a:gridCol w="915511"/>
                <a:gridCol w="915511"/>
                <a:gridCol w="915511"/>
              </a:tblGrid>
              <a:tr h="0">
                <a:tc>
                  <a:txBody>
                    <a:bodyPr/>
                    <a:lstStyle/>
                    <a:p>
                      <a:pPr algn="ctr"/>
                      <a:r>
                        <a:rPr lang="tr-TR" sz="1000" b="1" dirty="0">
                          <a:solidFill>
                            <a:srgbClr val="000000"/>
                          </a:solidFill>
                          <a:effectLst/>
                          <a:latin typeface="Trebuchet MS"/>
                        </a:rPr>
                        <a:t>Üniversitenin Adı</a:t>
                      </a:r>
                    </a:p>
                    <a:p>
                      <a:pPr algn="ctr"/>
                      <a:r>
                        <a:rPr lang="tr-TR" sz="1000" b="1" dirty="0">
                          <a:solidFill>
                            <a:srgbClr val="000000"/>
                          </a:solidFill>
                          <a:effectLst/>
                          <a:latin typeface="Trebuchet MS"/>
                        </a:rPr>
                        <a:t>Bulunduğu İl</a:t>
                      </a: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a:solidFill>
                            <a:srgbClr val="000000"/>
                          </a:solidFill>
                          <a:effectLst/>
                          <a:latin typeface="Trebuchet MS"/>
                        </a:rPr>
                        <a:t>Program Adı (Açıklamalı)</a:t>
                      </a:r>
                    </a:p>
                    <a:p>
                      <a:pPr algn="ctr"/>
                      <a:r>
                        <a:rPr lang="tr-TR" sz="1000" b="1">
                          <a:solidFill>
                            <a:srgbClr val="000000"/>
                          </a:solidFill>
                          <a:effectLst/>
                          <a:latin typeface="Trebuchet MS"/>
                        </a:rPr>
                        <a:t>Fak.YO.MYO</a:t>
                      </a: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dirty="0">
                          <a:effectLst/>
                          <a:latin typeface="Trebuchet MS"/>
                        </a:rPr>
                        <a:t>Puan</a:t>
                      </a:r>
                      <a:br>
                        <a:rPr lang="tr-TR" sz="1000" b="1" dirty="0">
                          <a:effectLst/>
                          <a:latin typeface="Trebuchet MS"/>
                        </a:rPr>
                      </a:br>
                      <a:r>
                        <a:rPr lang="tr-TR" sz="1000" b="1" dirty="0">
                          <a:effectLst/>
                          <a:latin typeface="Trebuchet MS"/>
                        </a:rPr>
                        <a:t>Türü</a:t>
                      </a: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dirty="0">
                          <a:solidFill>
                            <a:srgbClr val="000000"/>
                          </a:solidFill>
                          <a:effectLst/>
                          <a:latin typeface="inherit"/>
                        </a:rPr>
                        <a:t>Başarı Sıraları</a:t>
                      </a:r>
                    </a:p>
                    <a:p>
                      <a:pPr algn="ctr"/>
                      <a:r>
                        <a:rPr lang="tr-TR" sz="1000" b="1" dirty="0">
                          <a:solidFill>
                            <a:srgbClr val="000000"/>
                          </a:solidFill>
                          <a:effectLst/>
                          <a:latin typeface="Trebuchet MS"/>
                        </a:rPr>
                        <a:t/>
                      </a:r>
                      <a:br>
                        <a:rPr lang="tr-TR" sz="1000" b="1" dirty="0">
                          <a:solidFill>
                            <a:srgbClr val="000000"/>
                          </a:solidFill>
                          <a:effectLst/>
                          <a:latin typeface="Trebuchet MS"/>
                        </a:rPr>
                      </a:br>
                      <a:r>
                        <a:rPr lang="tr-TR" sz="1000" b="1" dirty="0" smtClean="0">
                          <a:solidFill>
                            <a:srgbClr val="FF0000"/>
                          </a:solidFill>
                          <a:effectLst/>
                          <a:latin typeface="Trebuchet MS"/>
                        </a:rPr>
                        <a:t>2022</a:t>
                      </a:r>
                      <a:r>
                        <a:rPr lang="tr-TR" sz="1000" b="1" dirty="0">
                          <a:solidFill>
                            <a:srgbClr val="000000"/>
                          </a:solidFill>
                          <a:effectLst/>
                          <a:latin typeface="Trebuchet MS"/>
                        </a:rPr>
                        <a:t/>
                      </a:r>
                      <a:br>
                        <a:rPr lang="tr-TR" sz="1000" b="1" dirty="0">
                          <a:solidFill>
                            <a:srgbClr val="000000"/>
                          </a:solidFill>
                          <a:effectLst/>
                          <a:latin typeface="Trebuchet MS"/>
                        </a:rPr>
                      </a:br>
                      <a:r>
                        <a:rPr lang="tr-TR" sz="1000" b="1" dirty="0">
                          <a:solidFill>
                            <a:srgbClr val="000000"/>
                          </a:solidFill>
                          <a:effectLst/>
                          <a:latin typeface="Trebuchet MS"/>
                        </a:rPr>
                        <a:t>2021</a:t>
                      </a: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a:solidFill>
                            <a:srgbClr val="800000"/>
                          </a:solidFill>
                          <a:effectLst/>
                          <a:latin typeface="Trebuchet MS"/>
                        </a:rPr>
                        <a:t>2022</a:t>
                      </a:r>
                      <a:br>
                        <a:rPr lang="tr-TR" sz="1000" b="1">
                          <a:solidFill>
                            <a:srgbClr val="800000"/>
                          </a:solidFill>
                          <a:effectLst/>
                          <a:latin typeface="Trebuchet MS"/>
                        </a:rPr>
                      </a:br>
                      <a:r>
                        <a:rPr lang="tr-TR" sz="1000" b="1">
                          <a:solidFill>
                            <a:srgbClr val="800000"/>
                          </a:solidFill>
                          <a:effectLst/>
                          <a:latin typeface="Trebuchet MS"/>
                        </a:rPr>
                        <a:t>En K.P.</a:t>
                      </a:r>
                      <a:br>
                        <a:rPr lang="tr-TR" sz="1000" b="1">
                          <a:solidFill>
                            <a:srgbClr val="800000"/>
                          </a:solidFill>
                          <a:effectLst/>
                          <a:latin typeface="Trebuchet MS"/>
                        </a:rPr>
                      </a:br>
                      <a:endParaRPr lang="tr-TR" sz="1000" b="1">
                        <a:solidFill>
                          <a:srgbClr val="800000"/>
                        </a:solidFill>
                        <a:effectLst/>
                        <a:latin typeface="Trebuchet MS"/>
                      </a:endParaRP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a:effectLst/>
                          <a:latin typeface="Trebuchet MS"/>
                        </a:rPr>
                        <a:t>2019</a:t>
                      </a:r>
                      <a:br>
                        <a:rPr lang="tr-TR" sz="1000" b="1">
                          <a:effectLst/>
                          <a:latin typeface="Trebuchet MS"/>
                        </a:rPr>
                      </a:br>
                      <a:r>
                        <a:rPr lang="tr-TR" sz="1000" b="1">
                          <a:effectLst/>
                          <a:latin typeface="Trebuchet MS"/>
                        </a:rPr>
                        <a:t>Kont</a:t>
                      </a:r>
                      <a:br>
                        <a:rPr lang="tr-TR" sz="1000" b="1">
                          <a:effectLst/>
                          <a:latin typeface="Trebuchet MS"/>
                        </a:rPr>
                      </a:br>
                      <a:r>
                        <a:rPr lang="tr-TR" sz="1000" b="1">
                          <a:solidFill>
                            <a:srgbClr val="0000FF"/>
                          </a:solidFill>
                          <a:effectLst/>
                          <a:latin typeface="Trebuchet MS"/>
                        </a:rPr>
                        <a:t>Yerl</a:t>
                      </a:r>
                      <a:endParaRPr lang="tr-TR" sz="1000" b="1">
                        <a:effectLst/>
                        <a:latin typeface="Trebuchet MS"/>
                      </a:endParaRP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a:effectLst/>
                          <a:latin typeface="Trebuchet MS"/>
                        </a:rPr>
                        <a:t>2020</a:t>
                      </a:r>
                      <a:br>
                        <a:rPr lang="tr-TR" sz="1000" b="1">
                          <a:effectLst/>
                          <a:latin typeface="Trebuchet MS"/>
                        </a:rPr>
                      </a:br>
                      <a:r>
                        <a:rPr lang="tr-TR" sz="1000" b="1">
                          <a:effectLst/>
                          <a:latin typeface="Trebuchet MS"/>
                        </a:rPr>
                        <a:t>Kont</a:t>
                      </a:r>
                      <a:br>
                        <a:rPr lang="tr-TR" sz="1000" b="1">
                          <a:effectLst/>
                          <a:latin typeface="Trebuchet MS"/>
                        </a:rPr>
                      </a:br>
                      <a:r>
                        <a:rPr lang="tr-TR" sz="1000" b="1">
                          <a:solidFill>
                            <a:srgbClr val="0000FF"/>
                          </a:solidFill>
                          <a:effectLst/>
                          <a:latin typeface="Trebuchet MS"/>
                        </a:rPr>
                        <a:t>Yerl</a:t>
                      </a:r>
                      <a:endParaRPr lang="tr-TR" sz="1000" b="1">
                        <a:effectLst/>
                        <a:latin typeface="Trebuchet MS"/>
                      </a:endParaRP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a:effectLst/>
                          <a:latin typeface="Trebuchet MS"/>
                        </a:rPr>
                        <a:t>2021</a:t>
                      </a:r>
                      <a:br>
                        <a:rPr lang="tr-TR" sz="1000" b="1">
                          <a:effectLst/>
                          <a:latin typeface="Trebuchet MS"/>
                        </a:rPr>
                      </a:br>
                      <a:r>
                        <a:rPr lang="tr-TR" sz="1000" b="1">
                          <a:effectLst/>
                          <a:latin typeface="Trebuchet MS"/>
                        </a:rPr>
                        <a:t>Kont</a:t>
                      </a:r>
                      <a:br>
                        <a:rPr lang="tr-TR" sz="1000" b="1">
                          <a:effectLst/>
                          <a:latin typeface="Trebuchet MS"/>
                        </a:rPr>
                      </a:br>
                      <a:r>
                        <a:rPr lang="tr-TR" sz="1000" b="1">
                          <a:solidFill>
                            <a:srgbClr val="0000FF"/>
                          </a:solidFill>
                          <a:effectLst/>
                          <a:latin typeface="Trebuchet MS"/>
                        </a:rPr>
                        <a:t>Yerl</a:t>
                      </a:r>
                      <a:endParaRPr lang="tr-TR" sz="1000" b="1">
                        <a:effectLst/>
                        <a:latin typeface="Trebuchet MS"/>
                      </a:endParaRP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a:solidFill>
                            <a:srgbClr val="FF0000"/>
                          </a:solidFill>
                          <a:effectLst/>
                          <a:latin typeface="Trebuchet MS"/>
                        </a:rPr>
                        <a:t>2022</a:t>
                      </a:r>
                      <a:br>
                        <a:rPr lang="tr-TR" sz="1000" b="1">
                          <a:solidFill>
                            <a:srgbClr val="FF0000"/>
                          </a:solidFill>
                          <a:effectLst/>
                          <a:latin typeface="Trebuchet MS"/>
                        </a:rPr>
                      </a:br>
                      <a:r>
                        <a:rPr lang="tr-TR" sz="1000" b="1">
                          <a:solidFill>
                            <a:srgbClr val="FF0000"/>
                          </a:solidFill>
                          <a:effectLst/>
                          <a:latin typeface="Trebuchet MS"/>
                        </a:rPr>
                        <a:t>Kont</a:t>
                      </a:r>
                      <a:br>
                        <a:rPr lang="tr-TR" sz="1000" b="1">
                          <a:solidFill>
                            <a:srgbClr val="FF0000"/>
                          </a:solidFill>
                          <a:effectLst/>
                          <a:latin typeface="Trebuchet MS"/>
                        </a:rPr>
                      </a:br>
                      <a:r>
                        <a:rPr lang="tr-TR" sz="1000" b="1">
                          <a:solidFill>
                            <a:srgbClr val="006400"/>
                          </a:solidFill>
                          <a:effectLst/>
                          <a:latin typeface="Trebuchet MS"/>
                        </a:rPr>
                        <a:t>Yerl</a:t>
                      </a:r>
                      <a:endParaRPr lang="tr-TR" sz="1000" b="1">
                        <a:solidFill>
                          <a:srgbClr val="FF0000"/>
                        </a:solidFill>
                        <a:effectLst/>
                        <a:latin typeface="Trebuchet MS"/>
                      </a:endParaRP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c>
                  <a:txBody>
                    <a:bodyPr/>
                    <a:lstStyle/>
                    <a:p>
                      <a:pPr algn="ctr"/>
                      <a:r>
                        <a:rPr lang="tr-TR" sz="1000" b="1" dirty="0">
                          <a:effectLst/>
                          <a:latin typeface="Trebuchet MS"/>
                        </a:rPr>
                        <a:t>Koşullar</a:t>
                      </a:r>
                      <a:br>
                        <a:rPr lang="tr-TR" sz="1000" b="1" dirty="0">
                          <a:effectLst/>
                          <a:latin typeface="Trebuchet MS"/>
                        </a:rPr>
                      </a:br>
                      <a:r>
                        <a:rPr lang="tr-TR" sz="1000" b="1" dirty="0">
                          <a:effectLst/>
                          <a:latin typeface="Trebuchet MS"/>
                        </a:rPr>
                        <a:t>Öncelik</a:t>
                      </a:r>
                    </a:p>
                  </a:txBody>
                  <a:tcPr marL="28575" marR="28575" marT="28575" marB="28575" anchor="ctr">
                    <a:lnL w="9525" cap="flat" cmpd="sng" algn="ctr">
                      <a:solidFill>
                        <a:srgbClr val="999999"/>
                      </a:solidFill>
                      <a:prstDash val="solid"/>
                      <a:round/>
                      <a:headEnd type="none" w="med" len="med"/>
                      <a:tailEnd type="none" w="med" len="med"/>
                    </a:lnL>
                    <a:lnR w="9525" cap="flat" cmpd="sng" algn="ctr">
                      <a:solidFill>
                        <a:srgbClr val="999999"/>
                      </a:solidFill>
                      <a:prstDash val="solid"/>
                      <a:round/>
                      <a:headEnd type="none" w="med" len="med"/>
                      <a:tailEnd type="none" w="med" len="med"/>
                    </a:lnR>
                    <a:lnT w="9525" cap="flat" cmpd="sng" algn="ctr">
                      <a:solidFill>
                        <a:srgbClr val="999999"/>
                      </a:solidFill>
                      <a:prstDash val="solid"/>
                      <a:round/>
                      <a:headEnd type="none" w="med" len="med"/>
                      <a:tailEnd type="none" w="med" len="med"/>
                    </a:lnT>
                    <a:lnB w="9525" cap="flat" cmpd="sng" algn="ctr">
                      <a:solidFill>
                        <a:srgbClr val="999999"/>
                      </a:solidFill>
                      <a:prstDash val="solid"/>
                      <a:round/>
                      <a:headEnd type="none" w="med" len="med"/>
                      <a:tailEnd type="none" w="med" len="med"/>
                    </a:lnB>
                    <a:solidFill>
                      <a:srgbClr val="FFFFFF"/>
                    </a:solidFill>
                  </a:tcPr>
                </a:tc>
              </a:tr>
            </a:tbl>
          </a:graphicData>
        </a:graphic>
      </p:graphicFrame>
      <p:graphicFrame>
        <p:nvGraphicFramePr>
          <p:cNvPr id="3" name="Tablo 2"/>
          <p:cNvGraphicFramePr>
            <a:graphicFrameLocks noGrp="1"/>
          </p:cNvGraphicFramePr>
          <p:nvPr/>
        </p:nvGraphicFramePr>
        <p:xfrm>
          <a:off x="4763" y="1268413"/>
          <a:ext cx="9155112" cy="714375"/>
        </p:xfrm>
        <a:graphic>
          <a:graphicData uri="http://schemas.openxmlformats.org/drawingml/2006/table">
            <a:tbl>
              <a:tblPr/>
              <a:tblGrid>
                <a:gridCol w="895055"/>
                <a:gridCol w="1372688"/>
                <a:gridCol w="576064"/>
                <a:gridCol w="1008112"/>
                <a:gridCol w="1008112"/>
                <a:gridCol w="792088"/>
                <a:gridCol w="792088"/>
                <a:gridCol w="945075"/>
                <a:gridCol w="865146"/>
                <a:gridCol w="900684"/>
              </a:tblGrid>
              <a:tr h="714375">
                <a:tc>
                  <a:txBody>
                    <a:bodyPr/>
                    <a:lstStyle/>
                    <a:p>
                      <a:pPr algn="l"/>
                      <a:r>
                        <a:rPr lang="tr-TR" sz="1400" dirty="0">
                          <a:effectLst/>
                        </a:rPr>
                        <a:t>FIRAT Ü.</a:t>
                      </a:r>
                      <a:br>
                        <a:rPr lang="tr-TR" sz="1400" dirty="0">
                          <a:effectLst/>
                        </a:rPr>
                      </a:br>
                      <a:r>
                        <a:rPr lang="tr-TR" sz="1400" dirty="0">
                          <a:effectLst/>
                        </a:rPr>
                        <a:t>ELAZIĞ</a:t>
                      </a: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900" dirty="0">
                          <a:effectLst/>
                        </a:rPr>
                        <a:t>Yazılım Mühendisliği (İngilizce) (UOLP-Sam Houston </a:t>
                      </a:r>
                      <a:r>
                        <a:rPr lang="tr-TR" sz="900" dirty="0" err="1">
                          <a:effectLst/>
                        </a:rPr>
                        <a:t>State</a:t>
                      </a:r>
                      <a:r>
                        <a:rPr lang="tr-TR" sz="900" dirty="0">
                          <a:effectLst/>
                        </a:rPr>
                        <a:t>) (Ücretli)</a:t>
                      </a:r>
                      <a:br>
                        <a:rPr lang="tr-TR" sz="900" dirty="0">
                          <a:effectLst/>
                        </a:rPr>
                      </a:br>
                      <a:r>
                        <a:rPr lang="tr-TR" sz="900" dirty="0">
                          <a:effectLst/>
                        </a:rPr>
                        <a:t>Teknoloji Fakültesi</a:t>
                      </a: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a:effectLst/>
                        </a:rPr>
                        <a:t>SAY</a:t>
                      </a: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b="1" dirty="0" smtClean="0">
                          <a:solidFill>
                            <a:srgbClr val="FF0000"/>
                          </a:solidFill>
                          <a:effectLst/>
                        </a:rPr>
                        <a:t>91.655</a:t>
                      </a:r>
                      <a:r>
                        <a:rPr lang="tr-TR" sz="1000" dirty="0">
                          <a:effectLst/>
                        </a:rPr>
                        <a:t/>
                      </a:r>
                      <a:br>
                        <a:rPr lang="tr-TR" sz="1000" dirty="0">
                          <a:effectLst/>
                        </a:rPr>
                      </a:br>
                      <a:r>
                        <a:rPr lang="tr-TR" sz="1000" dirty="0">
                          <a:effectLst/>
                        </a:rPr>
                        <a:t>112104</a:t>
                      </a: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a:solidFill>
                            <a:srgbClr val="800000"/>
                          </a:solidFill>
                          <a:effectLst/>
                        </a:rPr>
                        <a:t>413,34</a:t>
                      </a:r>
                      <a:endParaRPr lang="tr-TR" sz="1000">
                        <a:effectLst/>
                      </a:endParaRP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a:effectLst/>
                        </a:rPr>
                        <a:t>20+0</a:t>
                      </a:r>
                      <a:br>
                        <a:rPr lang="tr-TR" sz="1000">
                          <a:effectLst/>
                        </a:rPr>
                      </a:br>
                      <a:r>
                        <a:rPr lang="tr-TR" sz="1000">
                          <a:solidFill>
                            <a:srgbClr val="0000FF"/>
                          </a:solidFill>
                          <a:effectLst/>
                        </a:rPr>
                        <a:t>20</a:t>
                      </a:r>
                      <a:endParaRPr lang="tr-TR" sz="1000">
                        <a:effectLst/>
                      </a:endParaRP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a:effectLst/>
                        </a:rPr>
                        <a:t>20+0</a:t>
                      </a:r>
                      <a:br>
                        <a:rPr lang="tr-TR" sz="1000">
                          <a:effectLst/>
                        </a:rPr>
                      </a:br>
                      <a:r>
                        <a:rPr lang="tr-TR" sz="1000">
                          <a:solidFill>
                            <a:srgbClr val="0000FF"/>
                          </a:solidFill>
                          <a:effectLst/>
                        </a:rPr>
                        <a:t>20</a:t>
                      </a:r>
                      <a:endParaRPr lang="tr-TR" sz="1000">
                        <a:effectLst/>
                      </a:endParaRP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a:effectLst/>
                        </a:rPr>
                        <a:t>20+0</a:t>
                      </a:r>
                      <a:br>
                        <a:rPr lang="tr-TR" sz="1000">
                          <a:effectLst/>
                        </a:rPr>
                      </a:br>
                      <a:r>
                        <a:rPr lang="tr-TR" sz="1000">
                          <a:solidFill>
                            <a:srgbClr val="0000FF"/>
                          </a:solidFill>
                          <a:effectLst/>
                        </a:rPr>
                        <a:t>20</a:t>
                      </a:r>
                      <a:endParaRPr lang="tr-TR" sz="1000">
                        <a:effectLst/>
                      </a:endParaRP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b="1">
                          <a:solidFill>
                            <a:srgbClr val="FF0000"/>
                          </a:solidFill>
                          <a:effectLst/>
                        </a:rPr>
                        <a:t>20+0</a:t>
                      </a:r>
                      <a:r>
                        <a:rPr lang="tr-TR" sz="1000" b="1">
                          <a:effectLst/>
                        </a:rPr>
                        <a:t/>
                      </a:r>
                      <a:br>
                        <a:rPr lang="tr-TR" sz="1000" b="1">
                          <a:effectLst/>
                        </a:rPr>
                      </a:br>
                      <a:r>
                        <a:rPr lang="tr-TR" sz="1000" b="1">
                          <a:solidFill>
                            <a:srgbClr val="006400"/>
                          </a:solidFill>
                          <a:effectLst/>
                        </a:rPr>
                        <a:t>20</a:t>
                      </a:r>
                      <a:endParaRPr lang="tr-TR" sz="1000" b="1">
                        <a:effectLst/>
                      </a:endParaRP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000" u="none" strike="noStrike" dirty="0">
                          <a:solidFill>
                            <a:srgbClr val="800000"/>
                          </a:solidFill>
                          <a:effectLst/>
                          <a:latin typeface="Trebuchet MS"/>
                          <a:hlinkClick r:id="rId2"/>
                        </a:rPr>
                        <a:t>22, 23, 24, 144, 164, 18</a:t>
                      </a:r>
                      <a:endParaRPr lang="tr-TR" sz="1000" dirty="0">
                        <a:effectLst/>
                      </a:endParaRPr>
                    </a:p>
                  </a:txBody>
                  <a:tcPr marL="28575" marR="28575" marT="28614" marB="2861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4" name="Tablo 3"/>
          <p:cNvGraphicFramePr>
            <a:graphicFrameLocks noGrp="1"/>
          </p:cNvGraphicFramePr>
          <p:nvPr/>
        </p:nvGraphicFramePr>
        <p:xfrm>
          <a:off x="34925" y="2060575"/>
          <a:ext cx="9109074" cy="647700"/>
        </p:xfrm>
        <a:graphic>
          <a:graphicData uri="http://schemas.openxmlformats.org/drawingml/2006/table">
            <a:tbl>
              <a:tblPr/>
              <a:tblGrid>
                <a:gridCol w="880319"/>
                <a:gridCol w="1552279"/>
                <a:gridCol w="442291"/>
                <a:gridCol w="884581"/>
                <a:gridCol w="1179442"/>
                <a:gridCol w="589721"/>
                <a:gridCol w="1032012"/>
                <a:gridCol w="737151"/>
                <a:gridCol w="958296"/>
                <a:gridCol w="852982"/>
              </a:tblGrid>
              <a:tr h="647700">
                <a:tc>
                  <a:txBody>
                    <a:bodyPr/>
                    <a:lstStyle/>
                    <a:p>
                      <a:pPr algn="l"/>
                      <a:r>
                        <a:rPr lang="tr-TR" sz="1000" dirty="0">
                          <a:effectLst/>
                        </a:rPr>
                        <a:t>İSTANBUL Ü.</a:t>
                      </a:r>
                      <a:br>
                        <a:rPr lang="tr-TR" sz="1000" dirty="0">
                          <a:effectLst/>
                        </a:rPr>
                      </a:br>
                      <a:r>
                        <a:rPr lang="tr-TR" sz="1000" dirty="0">
                          <a:effectLst/>
                        </a:rPr>
                        <a:t>İSTANBUL</a:t>
                      </a: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l"/>
                      <a:r>
                        <a:rPr lang="tr-TR" sz="1000" dirty="0">
                          <a:effectLst/>
                        </a:rPr>
                        <a:t>Hukuk Fakültesi (UOLP-Hamburg Ü.) (Ücretli)</a:t>
                      </a:r>
                      <a:br>
                        <a:rPr lang="tr-TR" sz="1000" dirty="0">
                          <a:effectLst/>
                        </a:rPr>
                      </a:br>
                      <a:r>
                        <a:rPr lang="tr-TR" sz="1000" dirty="0">
                          <a:effectLst/>
                        </a:rPr>
                        <a:t>Hukuk Fakültesi</a:t>
                      </a: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a:effectLst/>
                        </a:rPr>
                        <a:t>EA</a:t>
                      </a: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endParaRPr lang="tr-TR" sz="1000" dirty="0">
                        <a:solidFill>
                          <a:srgbClr val="008000"/>
                        </a:solidFill>
                        <a:effectLst/>
                      </a:endParaRPr>
                    </a:p>
                    <a:p>
                      <a:pPr algn="ctr"/>
                      <a:r>
                        <a:rPr lang="tr-TR" sz="1000" b="1" dirty="0" smtClean="0">
                          <a:solidFill>
                            <a:srgbClr val="FF0000"/>
                          </a:solidFill>
                          <a:effectLst/>
                        </a:rPr>
                        <a:t>933</a:t>
                      </a:r>
                      <a:r>
                        <a:rPr lang="tr-TR" sz="1000" dirty="0">
                          <a:effectLst/>
                        </a:rPr>
                        <a:t/>
                      </a:r>
                      <a:br>
                        <a:rPr lang="tr-TR" sz="1000" dirty="0">
                          <a:effectLst/>
                        </a:rPr>
                      </a:br>
                      <a:r>
                        <a:rPr lang="tr-TR" sz="1000" dirty="0">
                          <a:effectLst/>
                        </a:rPr>
                        <a:t>602</a:t>
                      </a: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a:solidFill>
                            <a:srgbClr val="800000"/>
                          </a:solidFill>
                          <a:effectLst/>
                        </a:rPr>
                        <a:t>504,60</a:t>
                      </a:r>
                      <a:endParaRPr lang="tr-TR" sz="1000">
                        <a:effectLst/>
                      </a:endParaRP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a:effectLst/>
                        </a:rPr>
                        <a:t>10+0</a:t>
                      </a:r>
                      <a:br>
                        <a:rPr lang="tr-TR" sz="1000">
                          <a:effectLst/>
                        </a:rPr>
                      </a:br>
                      <a:r>
                        <a:rPr lang="tr-TR" sz="1000">
                          <a:solidFill>
                            <a:srgbClr val="0000FF"/>
                          </a:solidFill>
                          <a:effectLst/>
                        </a:rPr>
                        <a:t>10</a:t>
                      </a:r>
                      <a:endParaRPr lang="tr-TR" sz="1000">
                        <a:effectLst/>
                      </a:endParaRP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a:effectLst/>
                        </a:rPr>
                        <a:t>10+0</a:t>
                      </a:r>
                      <a:br>
                        <a:rPr lang="tr-TR" sz="1000">
                          <a:effectLst/>
                        </a:rPr>
                      </a:br>
                      <a:r>
                        <a:rPr lang="tr-TR" sz="1000">
                          <a:solidFill>
                            <a:srgbClr val="0000FF"/>
                          </a:solidFill>
                          <a:effectLst/>
                        </a:rPr>
                        <a:t>10</a:t>
                      </a:r>
                      <a:endParaRPr lang="tr-TR" sz="1000">
                        <a:effectLst/>
                      </a:endParaRP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a:effectLst/>
                        </a:rPr>
                        <a:t>10+0</a:t>
                      </a:r>
                      <a:br>
                        <a:rPr lang="tr-TR" sz="1000">
                          <a:effectLst/>
                        </a:rPr>
                      </a:br>
                      <a:r>
                        <a:rPr lang="tr-TR" sz="1000">
                          <a:solidFill>
                            <a:srgbClr val="0000FF"/>
                          </a:solidFill>
                          <a:effectLst/>
                        </a:rPr>
                        <a:t>10</a:t>
                      </a:r>
                      <a:endParaRPr lang="tr-TR" sz="1000">
                        <a:effectLst/>
                      </a:endParaRP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b="1">
                          <a:solidFill>
                            <a:srgbClr val="FF0000"/>
                          </a:solidFill>
                          <a:effectLst/>
                        </a:rPr>
                        <a:t>10+0</a:t>
                      </a:r>
                      <a:r>
                        <a:rPr lang="tr-TR" sz="1000" b="1">
                          <a:effectLst/>
                        </a:rPr>
                        <a:t/>
                      </a:r>
                      <a:br>
                        <a:rPr lang="tr-TR" sz="1000" b="1">
                          <a:effectLst/>
                        </a:rPr>
                      </a:br>
                      <a:r>
                        <a:rPr lang="tr-TR" sz="1000" b="1">
                          <a:solidFill>
                            <a:srgbClr val="006400"/>
                          </a:solidFill>
                          <a:effectLst/>
                        </a:rPr>
                        <a:t>10</a:t>
                      </a:r>
                      <a:endParaRPr lang="tr-TR" sz="1000" b="1">
                        <a:effectLst/>
                      </a:endParaRP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000" u="none" strike="noStrike" dirty="0">
                          <a:solidFill>
                            <a:srgbClr val="800000"/>
                          </a:solidFill>
                          <a:effectLst/>
                          <a:latin typeface="Trebuchet MS"/>
                          <a:hlinkClick r:id="rId3"/>
                        </a:rPr>
                        <a:t>4, 22, 24, 162, 164, 213</a:t>
                      </a:r>
                      <a:endParaRPr lang="tr-TR" sz="1000" dirty="0">
                        <a:effectLst/>
                      </a:endParaRPr>
                    </a:p>
                  </a:txBody>
                  <a:tcPr marL="28577" marR="28577" marT="28559" marB="28559"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5" name="Tablo 4"/>
          <p:cNvGraphicFramePr>
            <a:graphicFrameLocks noGrp="1"/>
          </p:cNvGraphicFramePr>
          <p:nvPr/>
        </p:nvGraphicFramePr>
        <p:xfrm>
          <a:off x="107950" y="2676525"/>
          <a:ext cx="9036050" cy="1154348"/>
        </p:xfrm>
        <a:graphic>
          <a:graphicData uri="http://schemas.openxmlformats.org/drawingml/2006/table">
            <a:tbl>
              <a:tblPr/>
              <a:tblGrid>
                <a:gridCol w="864049"/>
                <a:gridCol w="1512095"/>
                <a:gridCol w="504031"/>
                <a:gridCol w="792049"/>
                <a:gridCol w="1152072"/>
                <a:gridCol w="720045"/>
                <a:gridCol w="864053"/>
                <a:gridCol w="792049"/>
                <a:gridCol w="1008063"/>
                <a:gridCol w="827544"/>
              </a:tblGrid>
              <a:tr h="1154113">
                <a:tc>
                  <a:txBody>
                    <a:bodyPr/>
                    <a:lstStyle/>
                    <a:p>
                      <a:pPr algn="l"/>
                      <a:r>
                        <a:rPr lang="tr-TR" sz="1200" dirty="0">
                          <a:effectLst/>
                        </a:rPr>
                        <a:t>İSTANBUL TEKNİK Ü.</a:t>
                      </a:r>
                      <a:br>
                        <a:rPr lang="tr-TR" sz="1200" dirty="0">
                          <a:effectLst/>
                        </a:rPr>
                      </a:br>
                      <a:r>
                        <a:rPr lang="tr-TR" sz="1200" dirty="0">
                          <a:effectLst/>
                        </a:rPr>
                        <a:t>İSTANBUL</a:t>
                      </a: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İnşaat Mühendisliği (İngilizce) (UOLP-Azerbaycan Mimarlık ve İnşaat Ü.) (Ücretli)</a:t>
                      </a:r>
                      <a:br>
                        <a:rPr lang="tr-TR" sz="1200" dirty="0">
                          <a:effectLst/>
                        </a:rPr>
                      </a:br>
                      <a:endParaRPr lang="tr-TR" sz="1200" dirty="0">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SAY</a:t>
                      </a: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008000"/>
                          </a:solidFill>
                          <a:effectLst/>
                        </a:rPr>
                        <a:t/>
                      </a:r>
                      <a:br>
                        <a:rPr lang="tr-TR" sz="1200">
                          <a:solidFill>
                            <a:srgbClr val="008000"/>
                          </a:solidFill>
                          <a:effectLst/>
                        </a:rPr>
                      </a:br>
                      <a:endParaRPr lang="tr-TR" sz="1200">
                        <a:solidFill>
                          <a:srgbClr val="008000"/>
                        </a:solidFill>
                        <a:effectLst/>
                      </a:endParaRPr>
                    </a:p>
                    <a:p>
                      <a:pPr algn="ctr"/>
                      <a:r>
                        <a:rPr lang="tr-TR" sz="1200">
                          <a:solidFill>
                            <a:srgbClr val="008000"/>
                          </a:solidFill>
                          <a:effectLst/>
                        </a:rPr>
                        <a:t>175000</a:t>
                      </a:r>
                      <a:r>
                        <a:rPr lang="tr-TR" sz="1200">
                          <a:effectLst/>
                        </a:rPr>
                        <a:t/>
                      </a:r>
                      <a:br>
                        <a:rPr lang="tr-TR" sz="1200">
                          <a:effectLst/>
                        </a:rPr>
                      </a:br>
                      <a:r>
                        <a:rPr lang="tr-TR" sz="1200">
                          <a:effectLst/>
                        </a:rPr>
                        <a:t>136106</a:t>
                      </a:r>
                    </a:p>
                    <a:p>
                      <a:pPr algn="ctr"/>
                      <a:r>
                        <a:rPr lang="tr-TR" sz="1200">
                          <a:effectLst/>
                        </a:rPr>
                        <a:t/>
                      </a:r>
                      <a:br>
                        <a:rPr lang="tr-TR" sz="1200">
                          <a:effectLst/>
                        </a:rPr>
                      </a:br>
                      <a:endParaRPr lang="tr-TR" sz="1200">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endParaRPr lang="tr-TR" sz="1200">
                        <a:solidFill>
                          <a:srgbClr val="800000"/>
                        </a:solidFill>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5+0</a:t>
                      </a:r>
                      <a:br>
                        <a:rPr lang="tr-TR" sz="1200">
                          <a:effectLst/>
                        </a:rPr>
                      </a:br>
                      <a:r>
                        <a:rPr lang="tr-TR" sz="1200">
                          <a:solidFill>
                            <a:srgbClr val="0000FF"/>
                          </a:solidFill>
                          <a:effectLst/>
                        </a:rPr>
                        <a:t>5</a:t>
                      </a:r>
                      <a:endParaRPr lang="tr-TR" sz="1200">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5+0</a:t>
                      </a:r>
                      <a:br>
                        <a:rPr lang="tr-TR" sz="1200">
                          <a:effectLst/>
                        </a:rPr>
                      </a:br>
                      <a:r>
                        <a:rPr lang="tr-TR" sz="1200">
                          <a:solidFill>
                            <a:srgbClr val="0000FF"/>
                          </a:solidFill>
                          <a:effectLst/>
                        </a:rPr>
                        <a:t>5</a:t>
                      </a:r>
                      <a:endParaRPr lang="tr-TR" sz="1200">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5+0</a:t>
                      </a:r>
                      <a:br>
                        <a:rPr lang="tr-TR" sz="1200">
                          <a:effectLst/>
                        </a:rPr>
                      </a:br>
                      <a:r>
                        <a:rPr lang="tr-TR" sz="1200">
                          <a:solidFill>
                            <a:srgbClr val="0000FF"/>
                          </a:solidFill>
                          <a:effectLst/>
                        </a:rPr>
                        <a:t>1</a:t>
                      </a:r>
                      <a:endParaRPr lang="tr-TR" sz="1200">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b="1">
                          <a:solidFill>
                            <a:srgbClr val="FF0000"/>
                          </a:solidFill>
                          <a:effectLst/>
                        </a:rPr>
                        <a:t>5+0</a:t>
                      </a:r>
                      <a:r>
                        <a:rPr lang="tr-TR" sz="1200" b="1">
                          <a:effectLst/>
                        </a:rPr>
                        <a:t/>
                      </a:r>
                      <a:br>
                        <a:rPr lang="tr-TR" sz="1200" b="1">
                          <a:effectLst/>
                        </a:rPr>
                      </a:br>
                      <a:r>
                        <a:rPr lang="tr-TR" sz="1200" b="1">
                          <a:solidFill>
                            <a:srgbClr val="006400"/>
                          </a:solidFill>
                          <a:effectLst/>
                        </a:rPr>
                        <a:t>1</a:t>
                      </a:r>
                      <a:endParaRPr lang="tr-TR" sz="1200" b="1">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u="none" strike="noStrike" dirty="0">
                          <a:solidFill>
                            <a:srgbClr val="800000"/>
                          </a:solidFill>
                          <a:effectLst/>
                          <a:latin typeface="Trebuchet MS"/>
                          <a:hlinkClick r:id="rId4"/>
                        </a:rPr>
                        <a:t>22, 23, 24, 144, 164, 201, 202</a:t>
                      </a:r>
                      <a:endParaRPr lang="tr-TR" sz="1200" dirty="0">
                        <a:effectLst/>
                      </a:endParaRPr>
                    </a:p>
                  </a:txBody>
                  <a:tcPr marL="28573" marR="28573" marT="28534" marB="28534"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graphicFrame>
        <p:nvGraphicFramePr>
          <p:cNvPr id="7" name="Tablo 6"/>
          <p:cNvGraphicFramePr>
            <a:graphicFrameLocks noGrp="1"/>
          </p:cNvGraphicFramePr>
          <p:nvPr/>
        </p:nvGraphicFramePr>
        <p:xfrm>
          <a:off x="34925" y="4076700"/>
          <a:ext cx="9109077" cy="971550"/>
        </p:xfrm>
        <a:graphic>
          <a:graphicData uri="http://schemas.openxmlformats.org/drawingml/2006/table">
            <a:tbl>
              <a:tblPr/>
              <a:tblGrid>
                <a:gridCol w="937122"/>
                <a:gridCol w="1512085"/>
                <a:gridCol w="576032"/>
                <a:gridCol w="792045"/>
                <a:gridCol w="1080061"/>
                <a:gridCol w="792045"/>
                <a:gridCol w="864049"/>
                <a:gridCol w="792045"/>
                <a:gridCol w="936053"/>
                <a:gridCol w="827540"/>
              </a:tblGrid>
              <a:tr h="0">
                <a:tc>
                  <a:txBody>
                    <a:bodyPr/>
                    <a:lstStyle/>
                    <a:p>
                      <a:pPr algn="l"/>
                      <a:r>
                        <a:rPr lang="tr-TR" sz="1200">
                          <a:effectLst/>
                        </a:rPr>
                        <a:t>STANBUL TEKNİK Ü.</a:t>
                      </a:r>
                      <a:br>
                        <a:rPr lang="tr-TR" sz="1200">
                          <a:effectLst/>
                        </a:rPr>
                      </a:br>
                      <a:r>
                        <a:rPr lang="tr-TR" sz="1200">
                          <a:effectLst/>
                        </a:rPr>
                        <a:t>İSTANBUL</a:t>
                      </a: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l"/>
                      <a:r>
                        <a:rPr lang="tr-TR" sz="1200">
                          <a:effectLst/>
                        </a:rPr>
                        <a:t>İnşaat Mühendisliği (İngilizce) (UOLP-SUNY Buffalo) (Ücretli)</a:t>
                      </a:r>
                      <a:br>
                        <a:rPr lang="tr-TR" sz="1200">
                          <a:effectLst/>
                        </a:rPr>
                      </a:br>
                      <a:r>
                        <a:rPr lang="tr-TR" sz="1200">
                          <a:effectLst/>
                        </a:rPr>
                        <a:t>İnşaat Fakültesi</a:t>
                      </a: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SAY</a:t>
                      </a: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endParaRPr lang="tr-TR" sz="1200" dirty="0">
                        <a:effectLst/>
                      </a:endParaRPr>
                    </a:p>
                    <a:p>
                      <a:pPr algn="ctr"/>
                      <a:r>
                        <a:rPr lang="tr-TR" sz="1200" b="1" dirty="0">
                          <a:solidFill>
                            <a:srgbClr val="FF0000"/>
                          </a:solidFill>
                          <a:effectLst/>
                        </a:rPr>
                        <a:t>256.671</a:t>
                      </a:r>
                      <a:r>
                        <a:rPr lang="tr-TR" sz="1200" dirty="0">
                          <a:effectLst/>
                        </a:rPr>
                        <a:t/>
                      </a:r>
                      <a:br>
                        <a:rPr lang="tr-TR" sz="1200" dirty="0">
                          <a:effectLst/>
                        </a:rPr>
                      </a:br>
                      <a:r>
                        <a:rPr lang="tr-TR" sz="1200" dirty="0">
                          <a:effectLst/>
                        </a:rPr>
                        <a:t>135334</a:t>
                      </a: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a:solidFill>
                            <a:srgbClr val="800000"/>
                          </a:solidFill>
                          <a:effectLst/>
                        </a:rPr>
                        <a:t>312,81</a:t>
                      </a:r>
                      <a:endParaRPr lang="tr-TR" sz="1200">
                        <a:effectLst/>
                      </a:endParaRP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35+0</a:t>
                      </a:r>
                      <a:br>
                        <a:rPr lang="tr-TR" sz="1200">
                          <a:effectLst/>
                        </a:rPr>
                      </a:br>
                      <a:r>
                        <a:rPr lang="tr-TR" sz="1200">
                          <a:solidFill>
                            <a:srgbClr val="0000FF"/>
                          </a:solidFill>
                          <a:effectLst/>
                        </a:rPr>
                        <a:t>20</a:t>
                      </a:r>
                      <a:endParaRPr lang="tr-TR" sz="1200">
                        <a:effectLst/>
                      </a:endParaRP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35+0</a:t>
                      </a:r>
                      <a:br>
                        <a:rPr lang="tr-TR" sz="1200">
                          <a:effectLst/>
                        </a:rPr>
                      </a:br>
                      <a:r>
                        <a:rPr lang="tr-TR" sz="1200">
                          <a:solidFill>
                            <a:srgbClr val="0000FF"/>
                          </a:solidFill>
                          <a:effectLst/>
                        </a:rPr>
                        <a:t>8</a:t>
                      </a:r>
                      <a:endParaRPr lang="tr-TR" sz="1200">
                        <a:effectLst/>
                      </a:endParaRP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a:effectLst/>
                        </a:rPr>
                        <a:t>10+0</a:t>
                      </a:r>
                      <a:br>
                        <a:rPr lang="tr-TR" sz="1200">
                          <a:effectLst/>
                        </a:rPr>
                      </a:br>
                      <a:r>
                        <a:rPr lang="tr-TR" sz="1200">
                          <a:solidFill>
                            <a:srgbClr val="0000FF"/>
                          </a:solidFill>
                          <a:effectLst/>
                        </a:rPr>
                        <a:t>10</a:t>
                      </a:r>
                      <a:endParaRPr lang="tr-TR" sz="1200">
                        <a:effectLst/>
                      </a:endParaRP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b="1">
                          <a:solidFill>
                            <a:srgbClr val="FF0000"/>
                          </a:solidFill>
                          <a:effectLst/>
                        </a:rPr>
                        <a:t>35+0</a:t>
                      </a:r>
                      <a:r>
                        <a:rPr lang="tr-TR" sz="1200" b="1">
                          <a:effectLst/>
                        </a:rPr>
                        <a:t/>
                      </a:r>
                      <a:br>
                        <a:rPr lang="tr-TR" sz="1200" b="1">
                          <a:effectLst/>
                        </a:rPr>
                      </a:br>
                      <a:r>
                        <a:rPr lang="tr-TR" sz="1200" b="1">
                          <a:solidFill>
                            <a:srgbClr val="006400"/>
                          </a:solidFill>
                          <a:effectLst/>
                        </a:rPr>
                        <a:t>35</a:t>
                      </a:r>
                      <a:endParaRPr lang="tr-TR" sz="1200" b="1">
                        <a:effectLst/>
                      </a:endParaRP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c>
                  <a:txBody>
                    <a:bodyPr/>
                    <a:lstStyle/>
                    <a:p>
                      <a:pPr algn="ctr"/>
                      <a:r>
                        <a:rPr lang="tr-TR" sz="1200" u="sng" dirty="0">
                          <a:solidFill>
                            <a:srgbClr val="800000"/>
                          </a:solidFill>
                          <a:effectLst/>
                          <a:latin typeface="Trebuchet MS"/>
                          <a:hlinkClick r:id="rId5"/>
                        </a:rPr>
                        <a:t>22, 23, 24, 144, 164, 200, 201</a:t>
                      </a:r>
                      <a:endParaRPr lang="tr-TR" sz="1200" dirty="0">
                        <a:effectLst/>
                      </a:endParaRPr>
                    </a:p>
                  </a:txBody>
                  <a:tcPr marL="28573" marR="28573" marT="28575" marB="28575"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E6E5E5"/>
                    </a:solidFill>
                  </a:tcPr>
                </a:tc>
              </a:tr>
            </a:tbl>
          </a:graphicData>
        </a:graphic>
      </p:graphicFrame>
      <p:graphicFrame>
        <p:nvGraphicFramePr>
          <p:cNvPr id="8" name="Tablo 7"/>
          <p:cNvGraphicFramePr>
            <a:graphicFrameLocks noGrp="1"/>
          </p:cNvGraphicFramePr>
          <p:nvPr/>
        </p:nvGraphicFramePr>
        <p:xfrm>
          <a:off x="-30163" y="5084763"/>
          <a:ext cx="9174163" cy="1223962"/>
        </p:xfrm>
        <a:graphic>
          <a:graphicData uri="http://schemas.openxmlformats.org/drawingml/2006/table">
            <a:tbl>
              <a:tblPr/>
              <a:tblGrid>
                <a:gridCol w="1089188"/>
                <a:gridCol w="1533320"/>
                <a:gridCol w="511107"/>
                <a:gridCol w="803168"/>
                <a:gridCol w="1095229"/>
                <a:gridCol w="803168"/>
                <a:gridCol w="876182"/>
                <a:gridCol w="803168"/>
                <a:gridCol w="949198"/>
                <a:gridCol w="710435"/>
              </a:tblGrid>
              <a:tr h="1223962">
                <a:tc>
                  <a:txBody>
                    <a:bodyPr/>
                    <a:lstStyle/>
                    <a:p>
                      <a:pPr algn="l"/>
                      <a:r>
                        <a:rPr lang="tr-TR" sz="1200" dirty="0">
                          <a:effectLst/>
                        </a:rPr>
                        <a:t>ANADOLU Ü.</a:t>
                      </a:r>
                      <a:br>
                        <a:rPr lang="tr-TR" sz="1200" dirty="0">
                          <a:effectLst/>
                        </a:rPr>
                      </a:br>
                      <a:r>
                        <a:rPr lang="tr-TR" sz="1200" dirty="0">
                          <a:effectLst/>
                        </a:rPr>
                        <a:t>ESKİŞEHİR</a:t>
                      </a: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l"/>
                      <a:r>
                        <a:rPr lang="tr-TR" sz="1200" dirty="0">
                          <a:effectLst/>
                        </a:rPr>
                        <a:t>İngilizce Öğretmenliği (İngilizce) (UOLP-SUNY </a:t>
                      </a:r>
                      <a:r>
                        <a:rPr lang="tr-TR" sz="1200" dirty="0" err="1">
                          <a:effectLst/>
                        </a:rPr>
                        <a:t>Cortland</a:t>
                      </a:r>
                      <a:r>
                        <a:rPr lang="tr-TR" sz="1200" dirty="0">
                          <a:effectLst/>
                        </a:rPr>
                        <a:t>) (Ücretli)</a:t>
                      </a:r>
                      <a:br>
                        <a:rPr lang="tr-TR" sz="1200" dirty="0">
                          <a:effectLst/>
                        </a:rPr>
                      </a:br>
                      <a:r>
                        <a:rPr lang="tr-TR" sz="1200" dirty="0">
                          <a:effectLst/>
                        </a:rPr>
                        <a:t>Eğitim Fakültesi</a:t>
                      </a: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DİL</a:t>
                      </a: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b="1" dirty="0" smtClean="0">
                          <a:solidFill>
                            <a:srgbClr val="FF0000"/>
                          </a:solidFill>
                          <a:effectLst/>
                        </a:rPr>
                        <a:t>70.369</a:t>
                      </a:r>
                      <a:r>
                        <a:rPr lang="tr-TR" sz="1200" dirty="0">
                          <a:effectLst/>
                        </a:rPr>
                        <a:t/>
                      </a:r>
                      <a:br>
                        <a:rPr lang="tr-TR" sz="1200" dirty="0">
                          <a:effectLst/>
                        </a:rPr>
                      </a:br>
                      <a:r>
                        <a:rPr lang="tr-TR" sz="1200" dirty="0">
                          <a:effectLst/>
                        </a:rPr>
                        <a:t>52527</a:t>
                      </a: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solidFill>
                            <a:srgbClr val="800000"/>
                          </a:solidFill>
                          <a:effectLst/>
                        </a:rPr>
                        <a:t>281,93</a:t>
                      </a:r>
                      <a:endParaRPr lang="tr-TR" sz="1200">
                        <a:effectLst/>
                      </a:endParaRP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30+0</a:t>
                      </a:r>
                      <a:br>
                        <a:rPr lang="tr-TR" sz="1200">
                          <a:effectLst/>
                        </a:rPr>
                      </a:br>
                      <a:r>
                        <a:rPr lang="tr-TR" sz="1200">
                          <a:solidFill>
                            <a:srgbClr val="0000FF"/>
                          </a:solidFill>
                          <a:effectLst/>
                        </a:rPr>
                        <a:t>30</a:t>
                      </a:r>
                      <a:endParaRPr lang="tr-TR" sz="1200">
                        <a:effectLst/>
                      </a:endParaRP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30+0</a:t>
                      </a:r>
                      <a:br>
                        <a:rPr lang="tr-TR" sz="1200">
                          <a:effectLst/>
                        </a:rPr>
                      </a:br>
                      <a:r>
                        <a:rPr lang="tr-TR" sz="1200">
                          <a:solidFill>
                            <a:srgbClr val="0000FF"/>
                          </a:solidFill>
                          <a:effectLst/>
                        </a:rPr>
                        <a:t>30</a:t>
                      </a:r>
                      <a:endParaRPr lang="tr-TR" sz="1200">
                        <a:effectLst/>
                      </a:endParaRP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a:effectLst/>
                        </a:rPr>
                        <a:t>30+0</a:t>
                      </a:r>
                      <a:br>
                        <a:rPr lang="tr-TR" sz="1200">
                          <a:effectLst/>
                        </a:rPr>
                      </a:br>
                      <a:r>
                        <a:rPr lang="tr-TR" sz="1200">
                          <a:solidFill>
                            <a:srgbClr val="0000FF"/>
                          </a:solidFill>
                          <a:effectLst/>
                        </a:rPr>
                        <a:t>30</a:t>
                      </a:r>
                      <a:endParaRPr lang="tr-TR" sz="1200">
                        <a:effectLst/>
                      </a:endParaRP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b="1">
                          <a:solidFill>
                            <a:srgbClr val="FF0000"/>
                          </a:solidFill>
                          <a:effectLst/>
                        </a:rPr>
                        <a:t>30+0</a:t>
                      </a:r>
                      <a:r>
                        <a:rPr lang="tr-TR" sz="1200" b="1">
                          <a:effectLst/>
                        </a:rPr>
                        <a:t/>
                      </a:r>
                      <a:br>
                        <a:rPr lang="tr-TR" sz="1200" b="1">
                          <a:effectLst/>
                        </a:rPr>
                      </a:br>
                      <a:r>
                        <a:rPr lang="tr-TR" sz="1200" b="1">
                          <a:solidFill>
                            <a:srgbClr val="006400"/>
                          </a:solidFill>
                          <a:effectLst/>
                        </a:rPr>
                        <a:t>30</a:t>
                      </a:r>
                      <a:endParaRPr lang="tr-TR" sz="1200" b="1">
                        <a:effectLst/>
                      </a:endParaRP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c>
                  <a:txBody>
                    <a:bodyPr/>
                    <a:lstStyle/>
                    <a:p>
                      <a:pPr algn="ctr"/>
                      <a:r>
                        <a:rPr lang="tr-TR" sz="1200" u="none" strike="noStrike" dirty="0">
                          <a:solidFill>
                            <a:srgbClr val="800000"/>
                          </a:solidFill>
                          <a:effectLst/>
                          <a:latin typeface="Trebuchet MS"/>
                          <a:hlinkClick r:id="rId6"/>
                        </a:rPr>
                        <a:t>1, 22, 23, 24, 150, 164, 165</a:t>
                      </a:r>
                      <a:endParaRPr lang="tr-TR" sz="1200" dirty="0">
                        <a:effectLst/>
                      </a:endParaRPr>
                    </a:p>
                  </a:txBody>
                  <a:tcPr marL="28574" marR="28574" marT="28571" marB="28571" anchor="ctr">
                    <a:lnL w="9525" cap="flat" cmpd="sng" algn="ctr">
                      <a:solidFill>
                        <a:srgbClr val="999999"/>
                      </a:solidFill>
                      <a:prstDash val="dash"/>
                      <a:round/>
                      <a:headEnd type="none" w="med" len="med"/>
                      <a:tailEnd type="none" w="med" len="med"/>
                    </a:lnL>
                    <a:lnR w="9525" cap="flat" cmpd="sng" algn="ctr">
                      <a:solidFill>
                        <a:srgbClr val="999999"/>
                      </a:solidFill>
                      <a:prstDash val="dash"/>
                      <a:round/>
                      <a:headEnd type="none" w="med" len="med"/>
                      <a:tailEnd type="none" w="med" len="med"/>
                    </a:lnR>
                    <a:lnT w="9525" cap="flat" cmpd="sng" algn="ctr">
                      <a:solidFill>
                        <a:srgbClr val="999999"/>
                      </a:solidFill>
                      <a:prstDash val="dash"/>
                      <a:round/>
                      <a:headEnd type="none" w="med" len="med"/>
                      <a:tailEnd type="none" w="med" len="med"/>
                    </a:lnT>
                    <a:lnB w="9525" cap="flat" cmpd="sng" algn="ctr">
                      <a:solidFill>
                        <a:srgbClr val="999999"/>
                      </a:solidFill>
                      <a:prstDash val="dash"/>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42911" y="1714488"/>
            <a:ext cx="7715304" cy="4429156"/>
          </a:xfrm>
        </p:spPr>
        <p:txBody>
          <a:bodyPr/>
          <a:lstStyle/>
          <a:p>
            <a:pPr eaLnBrk="1" hangingPunct="1">
              <a:spcBef>
                <a:spcPts val="800"/>
              </a:spcBef>
              <a:buClr>
                <a:srgbClr val="FFCC00"/>
              </a:buClr>
              <a:buSzPct val="70000"/>
              <a:buFont typeface="Wingdings" pitchFamily="2" charset="2"/>
              <a:buChar char=""/>
            </a:pPr>
            <a:r>
              <a:rPr lang="tr-TR" altLang="tr-TR" sz="2000" b="1" dirty="0" smtClean="0">
                <a:solidFill>
                  <a:srgbClr val="00B050"/>
                </a:solidFill>
                <a:latin typeface="Times New Roman" pitchFamily="18" charset="0"/>
                <a:cs typeface="Times New Roman" pitchFamily="18" charset="0"/>
              </a:rPr>
              <a:t>AYNI ANDA İKİ ÜNİVERSİTE</a:t>
            </a:r>
            <a:endParaRPr lang="tr-TR" altLang="tr-TR" sz="2000" b="1" dirty="0"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1600" dirty="0" smtClean="0">
                <a:solidFill>
                  <a:srgbClr val="3A4145"/>
                </a:solidFill>
                <a:latin typeface="Times New Roman" pitchFamily="18" charset="0"/>
                <a:cs typeface="Times New Roman" pitchFamily="18" charset="0"/>
              </a:rPr>
              <a:t>Yükseköğretim kurumunda örgün, </a:t>
            </a:r>
            <a:r>
              <a:rPr lang="tr-TR" altLang="tr-TR" sz="1600" dirty="0" err="1" smtClean="0">
                <a:solidFill>
                  <a:srgbClr val="3A4145"/>
                </a:solidFill>
                <a:latin typeface="Times New Roman" pitchFamily="18" charset="0"/>
                <a:cs typeface="Times New Roman" pitchFamily="18" charset="0"/>
              </a:rPr>
              <a:t>açıköğretim</a:t>
            </a:r>
            <a:r>
              <a:rPr lang="tr-TR" altLang="tr-TR" sz="1600" dirty="0" smtClean="0">
                <a:solidFill>
                  <a:srgbClr val="3A4145"/>
                </a:solidFill>
                <a:latin typeface="Times New Roman" pitchFamily="18" charset="0"/>
                <a:cs typeface="Times New Roman" pitchFamily="18" charset="0"/>
              </a:rPr>
              <a:t> yada uzaktan eğitim programlarında aynı anda farkı düzeylerde (</a:t>
            </a:r>
            <a:r>
              <a:rPr lang="tr-TR" altLang="tr-TR" sz="1600" dirty="0" err="1" smtClean="0">
                <a:solidFill>
                  <a:srgbClr val="3A4145"/>
                </a:solidFill>
                <a:latin typeface="Times New Roman" pitchFamily="18" charset="0"/>
                <a:cs typeface="Times New Roman" pitchFamily="18" charset="0"/>
              </a:rPr>
              <a:t>önlisans</a:t>
            </a:r>
            <a:r>
              <a:rPr lang="tr-TR" altLang="tr-TR" sz="1600" dirty="0" smtClean="0">
                <a:solidFill>
                  <a:srgbClr val="3A4145"/>
                </a:solidFill>
                <a:latin typeface="Times New Roman" pitchFamily="18" charset="0"/>
                <a:cs typeface="Times New Roman" pitchFamily="18" charset="0"/>
              </a:rPr>
              <a:t>-lisans-yüksek lisans) eğitime devam edilebilir.</a:t>
            </a:r>
          </a:p>
          <a:p>
            <a:pPr eaLnBrk="1" hangingPunct="1">
              <a:spcBef>
                <a:spcPts val="800"/>
              </a:spcBef>
              <a:buClr>
                <a:srgbClr val="FFCC00"/>
              </a:buClr>
              <a:buSzPct val="70000"/>
              <a:buFont typeface="Wingdings" pitchFamily="2" charset="2"/>
              <a:buChar char=""/>
            </a:pPr>
            <a:r>
              <a:rPr lang="tr-TR" altLang="tr-TR" sz="1600" dirty="0" smtClean="0">
                <a:solidFill>
                  <a:srgbClr val="3A4145"/>
                </a:solidFill>
                <a:latin typeface="Times New Roman" pitchFamily="18" charset="0"/>
                <a:cs typeface="Times New Roman" pitchFamily="18" charset="0"/>
              </a:rPr>
              <a:t>Aynı anda iki örgün </a:t>
            </a:r>
            <a:r>
              <a:rPr lang="tr-TR" altLang="tr-TR" sz="1600" dirty="0" err="1" smtClean="0">
                <a:solidFill>
                  <a:srgbClr val="3A4145"/>
                </a:solidFill>
                <a:latin typeface="Times New Roman" pitchFamily="18" charset="0"/>
                <a:cs typeface="Times New Roman" pitchFamily="18" charset="0"/>
              </a:rPr>
              <a:t>önlisans</a:t>
            </a:r>
            <a:r>
              <a:rPr lang="tr-TR" altLang="tr-TR" sz="1600" dirty="0" smtClean="0">
                <a:solidFill>
                  <a:srgbClr val="3A4145"/>
                </a:solidFill>
                <a:latin typeface="Times New Roman" pitchFamily="18" charset="0"/>
                <a:cs typeface="Times New Roman" pitchFamily="18" charset="0"/>
              </a:rPr>
              <a:t> yada iki örgün lisans programlarına devam edilmez.</a:t>
            </a:r>
          </a:p>
          <a:p>
            <a:pPr eaLnBrk="1" hangingPunct="1">
              <a:spcBef>
                <a:spcPts val="800"/>
              </a:spcBef>
              <a:buClr>
                <a:srgbClr val="FFCC00"/>
              </a:buClr>
              <a:buSzPct val="70000"/>
              <a:buFont typeface="Wingdings" pitchFamily="2" charset="2"/>
              <a:buChar char=""/>
            </a:pPr>
            <a:r>
              <a:rPr lang="tr-TR" altLang="tr-TR" sz="1600" dirty="0" smtClean="0">
                <a:solidFill>
                  <a:srgbClr val="3A4145"/>
                </a:solidFill>
                <a:latin typeface="Times New Roman" pitchFamily="18" charset="0"/>
                <a:cs typeface="Times New Roman" pitchFamily="18" charset="0"/>
              </a:rPr>
              <a:t>Öğrenci örgün bir lisans okurken tekrar sınava girip örgün lisans tercihi yaparsa diğerinden kaydını sildirmek zorunda. </a:t>
            </a:r>
          </a:p>
          <a:p>
            <a:pPr eaLnBrk="1" hangingPunct="1">
              <a:spcBef>
                <a:spcPts val="800"/>
              </a:spcBef>
              <a:buClr>
                <a:srgbClr val="FFCC00"/>
              </a:buClr>
              <a:buSzPct val="70000"/>
              <a:buFont typeface="Wingdings" pitchFamily="2" charset="2"/>
              <a:buChar char=""/>
            </a:pPr>
            <a:r>
              <a:rPr lang="tr-TR" altLang="tr-TR" sz="1600" dirty="0" smtClean="0">
                <a:solidFill>
                  <a:srgbClr val="00B050"/>
                </a:solidFill>
                <a:latin typeface="Times New Roman" pitchFamily="18" charset="0"/>
                <a:cs typeface="Times New Roman" pitchFamily="18" charset="0"/>
              </a:rPr>
              <a:t>Örgün lisans+örgün </a:t>
            </a:r>
            <a:r>
              <a:rPr lang="tr-TR" altLang="tr-TR" sz="1600" dirty="0" err="1" smtClean="0">
                <a:solidFill>
                  <a:srgbClr val="00B050"/>
                </a:solidFill>
                <a:latin typeface="Times New Roman" pitchFamily="18" charset="0"/>
                <a:cs typeface="Times New Roman" pitchFamily="18" charset="0"/>
              </a:rPr>
              <a:t>önlisans</a:t>
            </a:r>
            <a:r>
              <a:rPr lang="tr-TR" altLang="tr-TR" sz="1600" dirty="0" smtClean="0">
                <a:solidFill>
                  <a:srgbClr val="00B050"/>
                </a:solidFill>
                <a:latin typeface="Times New Roman" pitchFamily="18" charset="0"/>
                <a:cs typeface="Times New Roman" pitchFamily="18" charset="0"/>
              </a:rPr>
              <a:t> </a:t>
            </a:r>
          </a:p>
          <a:p>
            <a:pPr eaLnBrk="1" hangingPunct="1">
              <a:spcBef>
                <a:spcPts val="800"/>
              </a:spcBef>
              <a:buClr>
                <a:srgbClr val="FFCC00"/>
              </a:buClr>
              <a:buSzPct val="70000"/>
              <a:buFont typeface="Wingdings" pitchFamily="2" charset="2"/>
              <a:buChar char=""/>
            </a:pPr>
            <a:r>
              <a:rPr lang="tr-TR" altLang="tr-TR" sz="1600" dirty="0" smtClean="0">
                <a:solidFill>
                  <a:srgbClr val="00B050"/>
                </a:solidFill>
                <a:latin typeface="Times New Roman" pitchFamily="18" charset="0"/>
                <a:cs typeface="Times New Roman" pitchFamily="18" charset="0"/>
              </a:rPr>
              <a:t>Yüksek lisans+ örgün lisans</a:t>
            </a:r>
          </a:p>
          <a:p>
            <a:pPr eaLnBrk="1" hangingPunct="1">
              <a:spcBef>
                <a:spcPts val="800"/>
              </a:spcBef>
              <a:buClr>
                <a:srgbClr val="FFCC00"/>
              </a:buClr>
              <a:buSzPct val="70000"/>
              <a:buFont typeface="Wingdings" pitchFamily="2" charset="2"/>
              <a:buChar char=""/>
            </a:pPr>
            <a:r>
              <a:rPr lang="tr-TR" altLang="tr-TR" sz="1600" dirty="0" smtClean="0">
                <a:solidFill>
                  <a:srgbClr val="00B050"/>
                </a:solidFill>
                <a:latin typeface="Times New Roman" pitchFamily="18" charset="0"/>
                <a:cs typeface="Times New Roman" pitchFamily="18" charset="0"/>
              </a:rPr>
              <a:t>Örgün lisans+ </a:t>
            </a:r>
            <a:r>
              <a:rPr lang="tr-TR" altLang="tr-TR" sz="1600" dirty="0" err="1" smtClean="0">
                <a:solidFill>
                  <a:srgbClr val="00B050"/>
                </a:solidFill>
                <a:latin typeface="Times New Roman" pitchFamily="18" charset="0"/>
                <a:cs typeface="Times New Roman" pitchFamily="18" charset="0"/>
              </a:rPr>
              <a:t>açıköğretim</a:t>
            </a:r>
            <a:r>
              <a:rPr lang="tr-TR" altLang="tr-TR" sz="1600" dirty="0" smtClean="0">
                <a:solidFill>
                  <a:srgbClr val="00B050"/>
                </a:solidFill>
                <a:latin typeface="Times New Roman" pitchFamily="18" charset="0"/>
                <a:cs typeface="Times New Roman" pitchFamily="18" charset="0"/>
              </a:rPr>
              <a:t> lisans yada </a:t>
            </a:r>
            <a:r>
              <a:rPr lang="tr-TR" altLang="tr-TR" sz="1600" dirty="0" err="1" smtClean="0">
                <a:solidFill>
                  <a:srgbClr val="00B050"/>
                </a:solidFill>
                <a:latin typeface="Times New Roman" pitchFamily="18" charset="0"/>
                <a:cs typeface="Times New Roman" pitchFamily="18" charset="0"/>
              </a:rPr>
              <a:t>önlisans</a:t>
            </a:r>
            <a:endParaRPr lang="tr-TR" altLang="tr-TR" sz="1600" dirty="0" smtClean="0">
              <a:solidFill>
                <a:srgbClr val="00B050"/>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1600" dirty="0" err="1" smtClean="0">
                <a:solidFill>
                  <a:srgbClr val="00B050"/>
                </a:solidFill>
                <a:latin typeface="Times New Roman" pitchFamily="18" charset="0"/>
                <a:cs typeface="Times New Roman" pitchFamily="18" charset="0"/>
              </a:rPr>
              <a:t>Örgünönlisans</a:t>
            </a:r>
            <a:r>
              <a:rPr lang="tr-TR" altLang="tr-TR" sz="1600" dirty="0" smtClean="0">
                <a:solidFill>
                  <a:srgbClr val="00B050"/>
                </a:solidFill>
                <a:latin typeface="Times New Roman" pitchFamily="18" charset="0"/>
                <a:cs typeface="Times New Roman" pitchFamily="18" charset="0"/>
              </a:rPr>
              <a:t>+ sınavla kazanılan </a:t>
            </a:r>
            <a:r>
              <a:rPr lang="tr-TR" altLang="tr-TR" sz="1600" dirty="0" err="1" smtClean="0">
                <a:solidFill>
                  <a:srgbClr val="00B050"/>
                </a:solidFill>
                <a:latin typeface="Times New Roman" pitchFamily="18" charset="0"/>
                <a:cs typeface="Times New Roman" pitchFamily="18" charset="0"/>
              </a:rPr>
              <a:t>açıköğretim</a:t>
            </a:r>
            <a:r>
              <a:rPr lang="tr-TR" altLang="tr-TR" sz="1600" dirty="0" smtClean="0">
                <a:solidFill>
                  <a:srgbClr val="00B050"/>
                </a:solidFill>
                <a:latin typeface="Times New Roman" pitchFamily="18" charset="0"/>
                <a:cs typeface="Times New Roman" pitchFamily="18" charset="0"/>
              </a:rPr>
              <a:t> lisans yada 2.üniversite kapsamından </a:t>
            </a:r>
            <a:r>
              <a:rPr lang="tr-TR" altLang="tr-TR" sz="1600" dirty="0" err="1" smtClean="0">
                <a:solidFill>
                  <a:srgbClr val="00B050"/>
                </a:solidFill>
                <a:latin typeface="Times New Roman" pitchFamily="18" charset="0"/>
                <a:cs typeface="Times New Roman" pitchFamily="18" charset="0"/>
              </a:rPr>
              <a:t>önlisans</a:t>
            </a:r>
            <a:r>
              <a:rPr lang="tr-TR" altLang="tr-TR" sz="1600" dirty="0" smtClean="0">
                <a:solidFill>
                  <a:srgbClr val="00B050"/>
                </a:solidFill>
                <a:latin typeface="Times New Roman" pitchFamily="18" charset="0"/>
                <a:cs typeface="Times New Roman" pitchFamily="18" charset="0"/>
              </a:rPr>
              <a:t>. </a:t>
            </a:r>
            <a:endParaRPr lang="tr-TR" altLang="tr-TR" sz="1600" dirty="0" smtClean="0">
              <a:solidFill>
                <a:srgbClr val="00B050"/>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nvGraphicFramePr>
        <p:xfrm>
          <a:off x="714349" y="1428738"/>
          <a:ext cx="7215238" cy="3357583"/>
        </p:xfrm>
        <a:graphic>
          <a:graphicData uri="http://schemas.openxmlformats.org/drawingml/2006/table">
            <a:tbl>
              <a:tblPr firstRow="1" bandRow="1">
                <a:tableStyleId>{5C22544A-7EE6-4342-B048-85BDC9FD1C3A}</a:tableStyleId>
              </a:tblPr>
              <a:tblGrid>
                <a:gridCol w="2480082"/>
                <a:gridCol w="2330076"/>
                <a:gridCol w="2405080"/>
              </a:tblGrid>
              <a:tr h="373092">
                <a:tc>
                  <a:txBody>
                    <a:bodyPr/>
                    <a:lstStyle/>
                    <a:p>
                      <a:pPr algn="ctr"/>
                      <a:endParaRPr lang="tr-TR" sz="1800" dirty="0">
                        <a:solidFill>
                          <a:schemeClr val="tx1"/>
                        </a:solidFill>
                      </a:endParaRPr>
                    </a:p>
                  </a:txBody>
                  <a:tcPr marL="91451" marR="91451" marT="45737" marB="45737"/>
                </a:tc>
                <a:tc>
                  <a:txBody>
                    <a:bodyPr/>
                    <a:lstStyle/>
                    <a:p>
                      <a:pPr algn="ctr"/>
                      <a:r>
                        <a:rPr lang="tr-TR" sz="1800" dirty="0">
                          <a:solidFill>
                            <a:schemeClr val="bg2"/>
                          </a:solidFill>
                        </a:rPr>
                        <a:t> Fakülte</a:t>
                      </a:r>
                    </a:p>
                  </a:txBody>
                  <a:tcPr marL="91451" marR="91451" marT="45737" marB="45737"/>
                </a:tc>
                <a:tc>
                  <a:txBody>
                    <a:bodyPr/>
                    <a:lstStyle/>
                    <a:p>
                      <a:pPr algn="ctr"/>
                      <a:r>
                        <a:rPr lang="tr-TR" sz="1800" dirty="0">
                          <a:solidFill>
                            <a:schemeClr val="bg2"/>
                          </a:solidFill>
                        </a:rPr>
                        <a:t>Yüksekokul</a:t>
                      </a:r>
                    </a:p>
                  </a:txBody>
                  <a:tcPr marL="91451" marR="91451" marT="45737" marB="45737"/>
                </a:tc>
              </a:tr>
              <a:tr h="373092">
                <a:tc>
                  <a:txBody>
                    <a:bodyPr/>
                    <a:lstStyle/>
                    <a:p>
                      <a:r>
                        <a:rPr lang="tr-TR" sz="1600" dirty="0"/>
                        <a:t>Eğitim Düzeyi</a:t>
                      </a:r>
                    </a:p>
                  </a:txBody>
                  <a:tcPr marL="91451" marR="91451" marT="45737" marB="45737"/>
                </a:tc>
                <a:tc>
                  <a:txBody>
                    <a:bodyPr/>
                    <a:lstStyle/>
                    <a:p>
                      <a:pPr algn="ctr"/>
                      <a:r>
                        <a:rPr lang="tr-TR" sz="1600" dirty="0"/>
                        <a:t>Lisans</a:t>
                      </a:r>
                    </a:p>
                  </a:txBody>
                  <a:tcPr marL="91451" marR="91451" marT="45737" marB="45737"/>
                </a:tc>
                <a:tc>
                  <a:txBody>
                    <a:bodyPr/>
                    <a:lstStyle/>
                    <a:p>
                      <a:pPr algn="ctr"/>
                      <a:r>
                        <a:rPr lang="tr-TR" sz="1600" dirty="0"/>
                        <a:t>Lisans</a:t>
                      </a:r>
                    </a:p>
                  </a:txBody>
                  <a:tcPr marL="91451" marR="91451" marT="45737" marB="45737"/>
                </a:tc>
              </a:tr>
              <a:tr h="373092">
                <a:tc>
                  <a:txBody>
                    <a:bodyPr/>
                    <a:lstStyle/>
                    <a:p>
                      <a:r>
                        <a:rPr lang="tr-TR" sz="1600" dirty="0"/>
                        <a:t>Eğitim</a:t>
                      </a:r>
                      <a:r>
                        <a:rPr lang="tr-TR" sz="1600" baseline="0" dirty="0"/>
                        <a:t> süresi</a:t>
                      </a:r>
                      <a:endParaRPr lang="tr-TR" sz="1600" dirty="0"/>
                    </a:p>
                  </a:txBody>
                  <a:tcPr marL="91451" marR="91451" marT="45737" marB="45737"/>
                </a:tc>
                <a:tc>
                  <a:txBody>
                    <a:bodyPr/>
                    <a:lstStyle/>
                    <a:p>
                      <a:pPr algn="ctr"/>
                      <a:r>
                        <a:rPr lang="tr-TR" sz="1600" dirty="0"/>
                        <a:t>4-5-6 yıl</a:t>
                      </a:r>
                    </a:p>
                  </a:txBody>
                  <a:tcPr marL="91451" marR="91451" marT="45737" marB="45737"/>
                </a:tc>
                <a:tc>
                  <a:txBody>
                    <a:bodyPr/>
                    <a:lstStyle/>
                    <a:p>
                      <a:pPr algn="ctr"/>
                      <a:r>
                        <a:rPr lang="tr-TR" sz="1600" dirty="0"/>
                        <a:t>4 yıl</a:t>
                      </a:r>
                    </a:p>
                  </a:txBody>
                  <a:tcPr marL="91451" marR="91451" marT="45737" marB="45737"/>
                </a:tc>
              </a:tr>
              <a:tr h="582637">
                <a:tc>
                  <a:txBody>
                    <a:bodyPr/>
                    <a:lstStyle/>
                    <a:p>
                      <a:r>
                        <a:rPr lang="tr-TR" sz="1600" dirty="0"/>
                        <a:t>Eğitim içeriği</a:t>
                      </a:r>
                    </a:p>
                  </a:txBody>
                  <a:tcPr marL="91451" marR="91451" marT="45737" marB="45737"/>
                </a:tc>
                <a:tc>
                  <a:txBody>
                    <a:bodyPr/>
                    <a:lstStyle/>
                    <a:p>
                      <a:pPr algn="ctr"/>
                      <a:r>
                        <a:rPr lang="tr-TR" sz="1600" dirty="0"/>
                        <a:t> Akademik-</a:t>
                      </a:r>
                      <a:r>
                        <a:rPr lang="tr-TR" sz="1400" dirty="0"/>
                        <a:t>araştırma</a:t>
                      </a:r>
                    </a:p>
                  </a:txBody>
                  <a:tcPr marL="91451" marR="91451" marT="45737" marB="45737"/>
                </a:tc>
                <a:tc>
                  <a:txBody>
                    <a:bodyPr/>
                    <a:lstStyle/>
                    <a:p>
                      <a:pPr algn="ctr"/>
                      <a:r>
                        <a:rPr lang="tr-TR" sz="1600" dirty="0"/>
                        <a:t>Mesleğe yönelik uygulamalı</a:t>
                      </a:r>
                    </a:p>
                  </a:txBody>
                  <a:tcPr marL="91451" marR="91451" marT="45737" marB="45737"/>
                </a:tc>
              </a:tr>
              <a:tr h="827835">
                <a:tc>
                  <a:txBody>
                    <a:bodyPr/>
                    <a:lstStyle/>
                    <a:p>
                      <a:pPr algn="l"/>
                      <a:r>
                        <a:rPr lang="tr-TR" sz="1600" dirty="0"/>
                        <a:t>Unvan – Diploma-İmza</a:t>
                      </a:r>
                    </a:p>
                    <a:p>
                      <a:pPr algn="l"/>
                      <a:r>
                        <a:rPr lang="tr-TR" sz="1600" dirty="0"/>
                        <a:t>Özlük</a:t>
                      </a:r>
                    </a:p>
                  </a:txBody>
                  <a:tcPr marL="91451" marR="91451" marT="45737" marB="45737"/>
                </a:tc>
                <a:tc>
                  <a:txBody>
                    <a:bodyPr/>
                    <a:lstStyle/>
                    <a:p>
                      <a:pPr algn="ctr"/>
                      <a:r>
                        <a:rPr lang="tr-TR" sz="1600" dirty="0"/>
                        <a:t>Aynı</a:t>
                      </a:r>
                    </a:p>
                  </a:txBody>
                  <a:tcPr marL="91451" marR="91451" marT="45737" marB="45737"/>
                </a:tc>
                <a:tc>
                  <a:txBody>
                    <a:bodyPr/>
                    <a:lstStyle/>
                    <a:p>
                      <a:pPr algn="ctr"/>
                      <a:r>
                        <a:rPr lang="tr-TR" sz="1600" dirty="0"/>
                        <a:t>Aynı</a:t>
                      </a:r>
                    </a:p>
                  </a:txBody>
                  <a:tcPr marL="91451" marR="91451" marT="45737" marB="45737"/>
                </a:tc>
              </a:tr>
              <a:tr h="827835">
                <a:tc>
                  <a:txBody>
                    <a:bodyPr/>
                    <a:lstStyle/>
                    <a:p>
                      <a:r>
                        <a:rPr lang="tr-TR" sz="1600" dirty="0"/>
                        <a:t> </a:t>
                      </a:r>
                    </a:p>
                    <a:p>
                      <a:r>
                        <a:rPr lang="tr-TR" sz="1600" baseline="0" dirty="0"/>
                        <a:t>  </a:t>
                      </a:r>
                      <a:r>
                        <a:rPr lang="tr-TR" sz="1600" dirty="0"/>
                        <a:t>Atama</a:t>
                      </a:r>
                    </a:p>
                  </a:txBody>
                  <a:tcPr marL="91451" marR="91451" marT="45737" marB="45737"/>
                </a:tc>
                <a:tc>
                  <a:txBody>
                    <a:bodyPr/>
                    <a:lstStyle/>
                    <a:p>
                      <a:r>
                        <a:rPr lang="tr-TR" sz="1200" dirty="0"/>
                        <a:t>A -</a:t>
                      </a:r>
                      <a:r>
                        <a:rPr lang="tr-TR" sz="1200" baseline="0" dirty="0"/>
                        <a:t> </a:t>
                      </a:r>
                      <a:r>
                        <a:rPr lang="tr-TR" sz="1200" dirty="0"/>
                        <a:t>B</a:t>
                      </a:r>
                      <a:r>
                        <a:rPr lang="tr-TR" sz="1200" baseline="0" dirty="0"/>
                        <a:t> grubu kadrolara başvurur</a:t>
                      </a:r>
                    </a:p>
                    <a:p>
                      <a:r>
                        <a:rPr lang="tr-TR" sz="1200" u="sng" baseline="0" dirty="0"/>
                        <a:t>A grubu</a:t>
                      </a:r>
                    </a:p>
                    <a:p>
                      <a:r>
                        <a:rPr lang="tr-TR" sz="1200" baseline="0" dirty="0"/>
                        <a:t>Uzman, denetmen, müfettiş</a:t>
                      </a:r>
                      <a:endParaRPr lang="tr-TR" sz="1200" dirty="0"/>
                    </a:p>
                  </a:txBody>
                  <a:tcPr marL="91451" marR="91451" marT="45737" marB="45737"/>
                </a:tc>
                <a:tc>
                  <a:txBody>
                    <a:bodyPr/>
                    <a:lstStyle/>
                    <a:p>
                      <a:r>
                        <a:rPr lang="tr-TR" sz="1200" dirty="0"/>
                        <a:t>A</a:t>
                      </a:r>
                      <a:r>
                        <a:rPr lang="tr-TR" sz="1200" baseline="0" dirty="0"/>
                        <a:t> grubu kadrolara başvuramaz</a:t>
                      </a:r>
                    </a:p>
                    <a:p>
                      <a:r>
                        <a:rPr lang="tr-TR" sz="1200" u="sng" baseline="0" dirty="0"/>
                        <a:t>B grubu</a:t>
                      </a:r>
                    </a:p>
                    <a:p>
                      <a:r>
                        <a:rPr lang="tr-TR" sz="1200" dirty="0"/>
                        <a:t>Veteriner, psikolog, hemşire</a:t>
                      </a:r>
                    </a:p>
                  </a:txBody>
                  <a:tcPr marL="91451" marR="91451" marT="45737" marB="45737"/>
                </a:tc>
              </a:tr>
            </a:tbl>
          </a:graphicData>
        </a:graphic>
      </p:graphicFrame>
      <p:sp>
        <p:nvSpPr>
          <p:cNvPr id="4" name="Dikdörtgen 3"/>
          <p:cNvSpPr/>
          <p:nvPr/>
        </p:nvSpPr>
        <p:spPr>
          <a:xfrm>
            <a:off x="642910" y="5143512"/>
            <a:ext cx="7367615"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400" dirty="0">
                <a:solidFill>
                  <a:schemeClr val="bg2"/>
                </a:solidFill>
              </a:rPr>
              <a:t>Enstitü</a:t>
            </a:r>
            <a:r>
              <a:rPr lang="tr-TR" sz="1600" dirty="0">
                <a:solidFill>
                  <a:schemeClr val="bg2"/>
                </a:solidFill>
              </a:rPr>
              <a:t>: </a:t>
            </a:r>
            <a:r>
              <a:rPr lang="tr-TR" sz="1200" dirty="0">
                <a:solidFill>
                  <a:schemeClr val="bg2"/>
                </a:solidFill>
              </a:rPr>
              <a:t>Üniversitelere bağlı ya da bağımsız olarak yüksek lisans eğitimi veren kurumlardır.</a:t>
            </a:r>
          </a:p>
        </p:txBody>
      </p:sp>
      <p:sp>
        <p:nvSpPr>
          <p:cNvPr id="34849" name="Dikdörtgen 1"/>
          <p:cNvSpPr>
            <a:spLocks noChangeArrowheads="1"/>
          </p:cNvSpPr>
          <p:nvPr/>
        </p:nvSpPr>
        <p:spPr bwMode="auto">
          <a:xfrm>
            <a:off x="2922588" y="576263"/>
            <a:ext cx="3017837" cy="368300"/>
          </a:xfrm>
          <a:prstGeom prst="rect">
            <a:avLst/>
          </a:prstGeom>
          <a:noFill/>
          <a:ln w="9525">
            <a:noFill/>
            <a:miter lim="800000"/>
            <a:headEnd/>
            <a:tailEnd/>
          </a:ln>
        </p:spPr>
        <p:txBody>
          <a:bodyPr>
            <a:spAutoFit/>
          </a:bodyPr>
          <a:lstStyle/>
          <a:p>
            <a:r>
              <a:rPr lang="tr-TR">
                <a:solidFill>
                  <a:srgbClr val="00B050"/>
                </a:solidFill>
              </a:rPr>
              <a:t>Fakülte – Yüksekokul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258888" y="1052513"/>
            <a:ext cx="7705725" cy="4308475"/>
          </a:xfrm>
        </p:spPr>
        <p:txBody>
          <a:bodyPr/>
          <a:lstStyle/>
          <a:p>
            <a:pPr eaLnBrk="1" hangingPunct="1">
              <a:spcBef>
                <a:spcPts val="800"/>
              </a:spcBef>
              <a:buClr>
                <a:srgbClr val="FFCC00"/>
              </a:buClr>
              <a:buSzPct val="70000"/>
              <a:buFont typeface="Wingdings" pitchFamily="2" charset="2"/>
              <a:buChar char=""/>
            </a:pPr>
            <a:r>
              <a:rPr lang="tr-TR" altLang="tr-TR" sz="2000" b="1" smtClean="0">
                <a:solidFill>
                  <a:srgbClr val="00B050"/>
                </a:solidFill>
                <a:latin typeface="Times New Roman" pitchFamily="18" charset="0"/>
                <a:cs typeface="Times New Roman" pitchFamily="18" charset="0"/>
              </a:rPr>
              <a:t>34 YAŞ ÜSTÜ KADINLAR KONTENJANI</a:t>
            </a:r>
            <a:endParaRPr lang="tr-TR" altLang="tr-TR" sz="2400" b="1"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Devlet üniversitelerinde</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Ön lisans ve lisans programları için</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Başarı sınırlaması olan bölümler hariç,</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Daha önce herhangi bir lisans programından mezun olmayanlar,</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Ön lisans mezunları lisans programına başvurabilir.</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Önce genel kontenjan – ve ayrılan kontenjanlara puan üstünlüğüne göre</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Boş kalan – dolmayan kontenjanlar ek yerleşmede açılır.</a:t>
            </a:r>
            <a:endParaRPr lang="tr-TR" altLang="tr-TR" smtClean="0">
              <a:solidFill>
                <a:srgbClr val="00B050"/>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258888" y="1052513"/>
            <a:ext cx="7705725" cy="4308475"/>
          </a:xfrm>
        </p:spPr>
        <p:txBody>
          <a:bodyPr/>
          <a:lstStyle/>
          <a:p>
            <a:pPr eaLnBrk="1" hangingPunct="1">
              <a:spcBef>
                <a:spcPts val="800"/>
              </a:spcBef>
              <a:buClr>
                <a:srgbClr val="FFCC00"/>
              </a:buClr>
              <a:buSzPct val="70000"/>
              <a:buFont typeface="Wingdings" pitchFamily="2" charset="2"/>
              <a:buChar char=""/>
            </a:pPr>
            <a:r>
              <a:rPr lang="tr-TR" altLang="tr-TR" b="1" smtClean="0">
                <a:solidFill>
                  <a:srgbClr val="00B050"/>
                </a:solidFill>
                <a:latin typeface="Times New Roman" pitchFamily="18" charset="0"/>
                <a:cs typeface="Times New Roman" pitchFamily="18" charset="0"/>
              </a:rPr>
              <a:t>DEPREMZEDE ÖĞRENCİLER KONTENJANI</a:t>
            </a:r>
            <a:endParaRPr lang="tr-TR" altLang="tr-TR" sz="2000" b="1"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Depremzede öğrenciler illerindeki üniversiteler için;</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Ü.mezun yada halihazırda üniversite okuyan öğrenciler hariç;</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Deprem bölgesinde 16 devlet üniversitesinde %25 ek kontenjan</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Vakıf üniversitelerinde %15 burslu kontenjana ilave her programda 1’er kontenjan</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Vakıf üniversitelerinde yaklaşık 3.500</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Deprem bölgesi devlet üniversitelerinde yaklaşık 19.00 kontenjan</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Toplamda ön lisans ve lisans programlarında yaklaşık 22.500 kontenjan</a:t>
            </a:r>
          </a:p>
          <a:p>
            <a:pPr eaLnBrk="1" hangingPunct="1">
              <a:spcBef>
                <a:spcPts val="800"/>
              </a:spcBef>
              <a:buClr>
                <a:srgbClr val="FFCC00"/>
              </a:buClr>
              <a:buSzPct val="70000"/>
              <a:buFont typeface="Wingdings" pitchFamily="2" charset="2"/>
              <a:buChar char=""/>
            </a:pPr>
            <a:r>
              <a:rPr lang="tr-TR" altLang="tr-TR" smtClean="0">
                <a:solidFill>
                  <a:srgbClr val="3A4145"/>
                </a:solidFill>
                <a:latin typeface="Times New Roman" pitchFamily="18" charset="0"/>
                <a:cs typeface="Times New Roman" pitchFamily="18" charset="0"/>
              </a:rPr>
              <a:t>Önce genel kontenjan – ve ayrılan kontenjanlara puan üstünlüğüne göre</a:t>
            </a:r>
          </a:p>
          <a:p>
            <a:pPr eaLnBrk="1" hangingPunct="1">
              <a:spcBef>
                <a:spcPts val="800"/>
              </a:spcBef>
              <a:buClr>
                <a:srgbClr val="FFCC00"/>
              </a:buClr>
              <a:buSzPct val="70000"/>
              <a:buFont typeface="Wingdings" pitchFamily="2" charset="2"/>
              <a:buChar char=""/>
            </a:pPr>
            <a:endParaRPr lang="tr-TR" altLang="tr-TR" smtClean="0">
              <a:solidFill>
                <a:srgbClr val="00B050"/>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187450" y="260350"/>
            <a:ext cx="7705725" cy="4310063"/>
          </a:xfrm>
        </p:spPr>
        <p:txBody>
          <a:bodyPr/>
          <a:lstStyle/>
          <a:p>
            <a:pPr eaLnBrk="1" hangingPunct="1">
              <a:spcBef>
                <a:spcPts val="800"/>
              </a:spcBef>
              <a:buClr>
                <a:srgbClr val="FFCC00"/>
              </a:buClr>
              <a:buSzPct val="70000"/>
              <a:buFont typeface="Wingdings" pitchFamily="2" charset="2"/>
              <a:buChar char=""/>
            </a:pPr>
            <a:r>
              <a:rPr lang="tr-TR" altLang="tr-TR" sz="2000" b="1" smtClean="0">
                <a:solidFill>
                  <a:srgbClr val="00B050"/>
                </a:solidFill>
                <a:latin typeface="Times New Roman" pitchFamily="18" charset="0"/>
                <a:cs typeface="Times New Roman" pitchFamily="18" charset="0"/>
              </a:rPr>
              <a:t>YANDAL</a:t>
            </a:r>
            <a:endParaRPr lang="tr-TR" altLang="tr-TR" sz="2400" b="1"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Bulunduğu bölümü başarıyla yürüten öğrencilerin ilgi duydukları başka bir dalda sınırlı sayıda ders almalarını sağlayan programdır.</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Bölümlere göre değişmekle beraber anadal programından farklılıklar içeren toplam 6 ders tanımlanır.</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Öğrencinin kendi kayıtlı bölümünde tüm derslerde başarılı olması ve genel not ortalaması (GNO) en az 2.50 olması gerekir. </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Öğrenciler gerekli şartları taşımaları halinde hem Yandal Progamı hem de Çift Anadal Programına başvurabilirler. </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Programı tamamlayanlara başarı belgesi düzenlenir. Bu belge diploma yerine geçmez.</a:t>
            </a:r>
          </a:p>
          <a:p>
            <a:pPr eaLnBrk="1" hangingPunct="1">
              <a:spcBef>
                <a:spcPts val="800"/>
              </a:spcBef>
              <a:buClr>
                <a:srgbClr val="FFCC00"/>
              </a:buClr>
              <a:buSzPct val="70000"/>
              <a:buFont typeface="Wingdings" pitchFamily="2" charset="2"/>
              <a:buChar char=""/>
            </a:pPr>
            <a:r>
              <a:rPr lang="tr-TR" altLang="tr-TR" sz="1400" smtClean="0">
                <a:solidFill>
                  <a:srgbClr val="3F3F3F"/>
                </a:solidFill>
                <a:latin typeface="Times New Roman" pitchFamily="18" charset="0"/>
                <a:cs typeface="Times New Roman" pitchFamily="18" charset="0"/>
              </a:rPr>
              <a:t>Ön lisans programlarında kayıtlı öğrencilerin yandal yapma hakkı bulunmamaktadır.</a:t>
            </a:r>
          </a:p>
          <a:p>
            <a:pPr eaLnBrk="1" hangingPunct="1">
              <a:spcBef>
                <a:spcPts val="800"/>
              </a:spcBef>
              <a:buClr>
                <a:srgbClr val="FFCC00"/>
              </a:buClr>
              <a:buSzPct val="70000"/>
              <a:buFont typeface="Wingdings" pitchFamily="2" charset="2"/>
              <a:buChar char=""/>
            </a:pPr>
            <a:endParaRPr lang="tr-TR" altLang="tr-TR" sz="1600" smtClean="0">
              <a:solidFill>
                <a:srgbClr val="3A4145"/>
              </a:solidFill>
              <a:latin typeface="Verdana" pitchFamily="34" charset="0"/>
              <a:cs typeface="Times New Roman" pitchFamily="18" charset="0"/>
            </a:endParaRPr>
          </a:p>
        </p:txBody>
      </p:sp>
      <p:pic>
        <p:nvPicPr>
          <p:cNvPr id="37891" name="Picture 4"/>
          <p:cNvPicPr>
            <a:picLocks noChangeAspect="1" noChangeArrowheads="1"/>
          </p:cNvPicPr>
          <p:nvPr/>
        </p:nvPicPr>
        <p:blipFill>
          <a:blip r:embed="rId2"/>
          <a:srcRect/>
          <a:stretch>
            <a:fillRect/>
          </a:stretch>
        </p:blipFill>
        <p:spPr bwMode="auto">
          <a:xfrm>
            <a:off x="5508625" y="3789363"/>
            <a:ext cx="2870200" cy="218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116013" y="476250"/>
            <a:ext cx="7705725" cy="4310063"/>
          </a:xfrm>
        </p:spPr>
        <p:txBody>
          <a:bodyPr/>
          <a:lstStyle/>
          <a:p>
            <a:pPr eaLnBrk="1" hangingPunct="1">
              <a:spcBef>
                <a:spcPts val="800"/>
              </a:spcBef>
              <a:buClr>
                <a:srgbClr val="FFCC00"/>
              </a:buClr>
              <a:buSzPct val="70000"/>
              <a:buFont typeface="Wingdings" pitchFamily="2" charset="2"/>
              <a:buChar char=""/>
            </a:pPr>
            <a:r>
              <a:rPr lang="tr-TR" altLang="tr-TR" sz="2000" b="1" smtClean="0">
                <a:solidFill>
                  <a:srgbClr val="00B050"/>
                </a:solidFill>
                <a:latin typeface="Times New Roman" pitchFamily="18" charset="0"/>
                <a:cs typeface="Times New Roman" pitchFamily="18" charset="0"/>
              </a:rPr>
              <a:t>ÇİFT ANADAL PROGRAMI  (ÇAP) </a:t>
            </a:r>
            <a:endParaRPr lang="tr-TR" altLang="tr-TR" sz="2400" b="1"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1600" smtClean="0">
                <a:solidFill>
                  <a:srgbClr val="313131"/>
                </a:solidFill>
                <a:latin typeface="Times New Roman" pitchFamily="18" charset="0"/>
                <a:cs typeface="Times New Roman" pitchFamily="18" charset="0"/>
              </a:rPr>
              <a:t>Lisans öğrencilerinin üniversitelerindeki başka bir programın derslerini alarak, aynı zaman dilimi içinde her iki programı da başarıyla tamamlayıp, ikinci bir dalda diploma sahip olmalarıdır.</a:t>
            </a:r>
            <a:endParaRPr lang="tr-TR" altLang="tr-TR" sz="1600" b="1"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Başvuru; en erken 3 en geç 5. yarıyıl da yapılır.</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 Hangi bölümler arasında yapılabileceğine üniversite senatosu karar verir. Üniversitelerin bir kısmı benzerlik arar. Başarı sınırlamaları geçerlidir. (Mühendislik-Mimarlık) (Psikoloji- Özel Eğitim Öğr.)</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 Öğrencini kendi kayıtlı olduğu alanda tüm derslerde başarılı olması ve 100’lük sistemde 70,  4’lük sistemde 3.00+ ve sınıfta ilk %20 başarılı öğrenci içinde yer alması.</a:t>
            </a:r>
          </a:p>
          <a:p>
            <a:pPr eaLnBrk="1" hangingPunct="1">
              <a:spcBef>
                <a:spcPts val="80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2.ci bölümdeki dersler ana bölüm GNO etkilemez. Ancak anabölüm ortalama GNO 2.50 altına iki kez düştüğünde çift anadal programından kayıt silinir.</a:t>
            </a:r>
          </a:p>
          <a:p>
            <a:pPr eaLnBrk="1" hangingPunct="1">
              <a:spcBef>
                <a:spcPts val="800"/>
              </a:spcBef>
              <a:buClr>
                <a:srgbClr val="FFCC00"/>
              </a:buClr>
              <a:buSzPct val="70000"/>
              <a:buFont typeface="Wingdings" pitchFamily="2" charset="2"/>
              <a:buChar char=""/>
            </a:pPr>
            <a:r>
              <a:rPr lang="tr-TR" altLang="tr-TR" sz="1600" smtClean="0">
                <a:latin typeface="Times New Roman" pitchFamily="18" charset="0"/>
                <a:cs typeface="Times New Roman" pitchFamily="18" charset="0"/>
              </a:rPr>
              <a:t>Anadal ve çift anadal diploma programları arasındaki ortak dersler, her iki programın yükümlülüklerine de sayılır.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116013" y="476250"/>
            <a:ext cx="7705725" cy="4310063"/>
          </a:xfrm>
        </p:spPr>
        <p:txBody>
          <a:bodyPr rtlCol="0">
            <a:noAutofit/>
          </a:bodyPr>
          <a:lstStyle/>
          <a:p>
            <a:pPr eaLnBrk="1" fontAlgn="auto" hangingPunct="1">
              <a:spcBef>
                <a:spcPts val="800"/>
              </a:spcBef>
              <a:spcAft>
                <a:spcPts val="0"/>
              </a:spcAft>
              <a:buClr>
                <a:srgbClr val="FFCC00"/>
              </a:buClr>
              <a:buSzPct val="70000"/>
              <a:buFont typeface="Wingdings" pitchFamily="2" charset="2"/>
              <a:buChar char=""/>
              <a:defRPr/>
            </a:pPr>
            <a:r>
              <a:rPr lang="tr-TR" altLang="tr-TR" sz="2000" b="1" dirty="0" smtClean="0">
                <a:solidFill>
                  <a:srgbClr val="00B050"/>
                </a:solidFill>
                <a:latin typeface="Times New Roman" pitchFamily="18" charset="0"/>
                <a:cs typeface="Times New Roman" pitchFamily="18" charset="0"/>
              </a:rPr>
              <a:t>ÇİFT ANADAL PROGRAMI  (ÇAP) </a:t>
            </a:r>
            <a:endParaRPr lang="tr-TR" altLang="tr-TR" sz="2400" b="1" dirty="0" smtClean="0">
              <a:solidFill>
                <a:srgbClr val="3A4145"/>
              </a:solidFill>
              <a:latin typeface="Times New Roman" pitchFamily="18" charset="0"/>
              <a:cs typeface="Times New Roman" pitchFamily="18" charset="0"/>
            </a:endParaRPr>
          </a:p>
          <a:p>
            <a:pPr eaLnBrk="1" fontAlgn="auto" hangingPunct="1">
              <a:spcBef>
                <a:spcPts val="800"/>
              </a:spcBef>
              <a:spcAft>
                <a:spcPts val="0"/>
              </a:spcAft>
              <a:buClr>
                <a:srgbClr val="FFCC00"/>
              </a:buClr>
              <a:buSzPct val="70000"/>
              <a:buFont typeface="Wingdings" pitchFamily="2" charset="2"/>
              <a:buChar char=""/>
              <a:defRPr/>
            </a:pPr>
            <a:r>
              <a:rPr lang="tr-TR" altLang="tr-TR" sz="1400" dirty="0" smtClean="0">
                <a:solidFill>
                  <a:srgbClr val="212121"/>
                </a:solidFill>
                <a:latin typeface="Open Sans" pitchFamily="34" charset="0"/>
              </a:rPr>
              <a:t>Aynı anda birden fazla ikinci </a:t>
            </a:r>
            <a:r>
              <a:rPr lang="tr-TR" altLang="tr-TR" sz="1400" dirty="0" err="1" smtClean="0">
                <a:solidFill>
                  <a:srgbClr val="212121"/>
                </a:solidFill>
                <a:latin typeface="Open Sans" pitchFamily="34" charset="0"/>
              </a:rPr>
              <a:t>anadal</a:t>
            </a:r>
            <a:r>
              <a:rPr lang="tr-TR" altLang="tr-TR" sz="1400" dirty="0" smtClean="0">
                <a:solidFill>
                  <a:srgbClr val="212121"/>
                </a:solidFill>
                <a:latin typeface="Open Sans" pitchFamily="34" charset="0"/>
              </a:rPr>
              <a:t> diploma programına kayıt yapılamaz. Ancak, aynı anda ikinci </a:t>
            </a:r>
            <a:r>
              <a:rPr lang="tr-TR" altLang="tr-TR" sz="1400" dirty="0" err="1" smtClean="0">
                <a:solidFill>
                  <a:srgbClr val="212121"/>
                </a:solidFill>
                <a:latin typeface="Open Sans" pitchFamily="34" charset="0"/>
              </a:rPr>
              <a:t>anadal</a:t>
            </a:r>
            <a:r>
              <a:rPr lang="tr-TR" altLang="tr-TR" sz="1400" dirty="0" smtClean="0">
                <a:solidFill>
                  <a:srgbClr val="212121"/>
                </a:solidFill>
                <a:latin typeface="Open Sans" pitchFamily="34" charset="0"/>
              </a:rPr>
              <a:t> diploma ile </a:t>
            </a:r>
            <a:r>
              <a:rPr lang="tr-TR" altLang="tr-TR" sz="1400" dirty="0" err="1" smtClean="0">
                <a:solidFill>
                  <a:srgbClr val="212121"/>
                </a:solidFill>
                <a:latin typeface="Open Sans" pitchFamily="34" charset="0"/>
              </a:rPr>
              <a:t>yandal</a:t>
            </a:r>
            <a:r>
              <a:rPr lang="tr-TR" altLang="tr-TR" sz="1400" dirty="0" smtClean="0">
                <a:solidFill>
                  <a:srgbClr val="212121"/>
                </a:solidFill>
                <a:latin typeface="Open Sans" pitchFamily="34" charset="0"/>
              </a:rPr>
              <a:t> programına kayıt yapılabilir. </a:t>
            </a:r>
          </a:p>
          <a:p>
            <a:pPr eaLnBrk="1" fontAlgn="auto" hangingPunct="1">
              <a:spcBef>
                <a:spcPts val="800"/>
              </a:spcBef>
              <a:spcAft>
                <a:spcPts val="0"/>
              </a:spcAft>
              <a:buClr>
                <a:srgbClr val="FFCC00"/>
              </a:buClr>
              <a:buSzPct val="70000"/>
              <a:buFont typeface="Wingdings" pitchFamily="2" charset="2"/>
              <a:buChar char=""/>
              <a:defRPr/>
            </a:pPr>
            <a:r>
              <a:rPr lang="tr-TR" altLang="tr-TR" sz="1400" dirty="0" smtClean="0">
                <a:solidFill>
                  <a:srgbClr val="3F3F3F"/>
                </a:solidFill>
                <a:latin typeface="Open Sans" pitchFamily="34" charset="0"/>
              </a:rPr>
              <a:t>Aynı bölümün farklı dillerde yürütülen programları arasında ÇAP / </a:t>
            </a:r>
            <a:r>
              <a:rPr lang="tr-TR" altLang="tr-TR" sz="1400" dirty="0" err="1" smtClean="0">
                <a:solidFill>
                  <a:srgbClr val="3F3F3F"/>
                </a:solidFill>
                <a:latin typeface="Open Sans" pitchFamily="34" charset="0"/>
              </a:rPr>
              <a:t>Yandal</a:t>
            </a:r>
            <a:r>
              <a:rPr lang="tr-TR" altLang="tr-TR" sz="1400" dirty="0" smtClean="0">
                <a:solidFill>
                  <a:srgbClr val="3F3F3F"/>
                </a:solidFill>
                <a:latin typeface="Open Sans" pitchFamily="34" charset="0"/>
              </a:rPr>
              <a:t> yapılamaz.</a:t>
            </a:r>
            <a:endParaRPr lang="tr-TR" altLang="tr-TR" sz="1400" dirty="0" smtClean="0">
              <a:solidFill>
                <a:srgbClr val="212121"/>
              </a:solidFill>
              <a:latin typeface="Open Sans" pitchFamily="34" charset="0"/>
            </a:endParaRPr>
          </a:p>
          <a:p>
            <a:pPr eaLnBrk="1" fontAlgn="auto" hangingPunct="1">
              <a:spcBef>
                <a:spcPts val="800"/>
              </a:spcBef>
              <a:spcAft>
                <a:spcPts val="0"/>
              </a:spcAft>
              <a:buClr>
                <a:srgbClr val="FFCC00"/>
              </a:buClr>
              <a:buSzPct val="70000"/>
              <a:buFont typeface="Wingdings" pitchFamily="2" charset="2"/>
              <a:buChar char=""/>
              <a:defRPr/>
            </a:pPr>
            <a:r>
              <a:rPr lang="tr-TR" altLang="tr-TR" sz="1400" dirty="0" smtClean="0">
                <a:solidFill>
                  <a:srgbClr val="212121"/>
                </a:solidFill>
                <a:latin typeface="Open Sans" pitchFamily="34" charset="0"/>
              </a:rPr>
              <a:t>Devlet üniversitelerinde  çoğu vakıf üniversitelerinde ÇAP ücretsizdir. </a:t>
            </a:r>
          </a:p>
          <a:p>
            <a:pPr eaLnBrk="1" fontAlgn="auto" hangingPunct="1">
              <a:spcBef>
                <a:spcPts val="800"/>
              </a:spcBef>
              <a:spcAft>
                <a:spcPts val="0"/>
              </a:spcAft>
              <a:buClr>
                <a:srgbClr val="FFCC00"/>
              </a:buClr>
              <a:buSzPct val="70000"/>
              <a:buFont typeface="Wingdings" pitchFamily="2" charset="2"/>
              <a:buChar char=""/>
              <a:defRPr/>
            </a:pPr>
            <a:r>
              <a:rPr lang="tr-TR" altLang="tr-TR" sz="1400" dirty="0" smtClean="0">
                <a:solidFill>
                  <a:srgbClr val="212121"/>
                </a:solidFill>
                <a:latin typeface="Open Sans" pitchFamily="34" charset="0"/>
              </a:rPr>
              <a:t>Güz ve Bahar dönemi olmak üzere iki dönem başvuru yapılabilir.</a:t>
            </a:r>
          </a:p>
          <a:p>
            <a:pPr eaLnBrk="1" fontAlgn="auto" hangingPunct="1">
              <a:spcBef>
                <a:spcPts val="800"/>
              </a:spcBef>
              <a:spcAft>
                <a:spcPts val="0"/>
              </a:spcAft>
              <a:buClr>
                <a:srgbClr val="FFCC00"/>
              </a:buClr>
              <a:buSzPct val="70000"/>
              <a:buFont typeface="Wingdings" pitchFamily="2" charset="2"/>
              <a:buChar char=""/>
              <a:defRPr/>
            </a:pPr>
            <a:r>
              <a:rPr lang="tr-TR" altLang="tr-TR" sz="1400" dirty="0" smtClean="0">
                <a:solidFill>
                  <a:srgbClr val="212121"/>
                </a:solidFill>
                <a:latin typeface="Open Sans" pitchFamily="34" charset="0"/>
              </a:rPr>
              <a:t>Lisans öğrencisi </a:t>
            </a:r>
            <a:r>
              <a:rPr lang="tr-TR" altLang="tr-TR" sz="1400" dirty="0" err="1" smtClean="0">
                <a:solidFill>
                  <a:srgbClr val="212121"/>
                </a:solidFill>
                <a:latin typeface="Open Sans" pitchFamily="34" charset="0"/>
              </a:rPr>
              <a:t>önlisans</a:t>
            </a:r>
            <a:r>
              <a:rPr lang="tr-TR" altLang="tr-TR" sz="1400" dirty="0" smtClean="0">
                <a:solidFill>
                  <a:srgbClr val="212121"/>
                </a:solidFill>
                <a:latin typeface="Open Sans" pitchFamily="34" charset="0"/>
              </a:rPr>
              <a:t> programında ÇAP yapabilir.</a:t>
            </a:r>
          </a:p>
          <a:p>
            <a:pPr eaLnBrk="1" fontAlgn="auto" hangingPunct="1">
              <a:spcBef>
                <a:spcPts val="800"/>
              </a:spcBef>
              <a:spcAft>
                <a:spcPts val="0"/>
              </a:spcAft>
              <a:buClr>
                <a:srgbClr val="FFCC00"/>
              </a:buClr>
              <a:buSzPct val="70000"/>
              <a:buFont typeface="Wingdings" pitchFamily="2" charset="2"/>
              <a:buChar char=""/>
              <a:defRPr/>
            </a:pPr>
            <a:r>
              <a:rPr lang="tr-TR" altLang="tr-TR" sz="1400" dirty="0" err="1" smtClean="0">
                <a:solidFill>
                  <a:srgbClr val="212121"/>
                </a:solidFill>
                <a:latin typeface="Open Sans" pitchFamily="34" charset="0"/>
              </a:rPr>
              <a:t>Önlisans</a:t>
            </a:r>
            <a:r>
              <a:rPr lang="tr-TR" altLang="tr-TR" sz="1400" dirty="0" smtClean="0">
                <a:solidFill>
                  <a:srgbClr val="212121"/>
                </a:solidFill>
                <a:latin typeface="Open Sans" pitchFamily="34" charset="0"/>
              </a:rPr>
              <a:t> programları arasında da ÇAP yapılabilir.</a:t>
            </a:r>
          </a:p>
          <a:p>
            <a:pPr eaLnBrk="1" fontAlgn="auto" hangingPunct="1">
              <a:spcBef>
                <a:spcPts val="800"/>
              </a:spcBef>
              <a:spcAft>
                <a:spcPts val="0"/>
              </a:spcAft>
              <a:buClr>
                <a:srgbClr val="FFCC00"/>
              </a:buClr>
              <a:buSzPct val="70000"/>
              <a:buFont typeface="Wingdings" pitchFamily="2" charset="2"/>
              <a:buChar char=""/>
              <a:defRPr/>
            </a:pPr>
            <a:r>
              <a:rPr lang="tr-TR" altLang="tr-TR" sz="1400" dirty="0" smtClean="0">
                <a:solidFill>
                  <a:srgbClr val="212121"/>
                </a:solidFill>
                <a:latin typeface="Open Sans" pitchFamily="34" charset="0"/>
              </a:rPr>
              <a:t>2. öğretim öğrencileri 1.öğretime de başvuru yapabilir (Bazı üniversiteler buna izin vermiyor).</a:t>
            </a:r>
          </a:p>
          <a:p>
            <a:pPr eaLnBrk="1" fontAlgn="auto" hangingPunct="1">
              <a:spcBef>
                <a:spcPts val="800"/>
              </a:spcBef>
              <a:spcAft>
                <a:spcPts val="0"/>
              </a:spcAft>
              <a:buClr>
                <a:srgbClr val="FFCC00"/>
              </a:buClr>
              <a:buSzPct val="70000"/>
              <a:buFont typeface="Wingdings" pitchFamily="2" charset="2"/>
              <a:buChar char=""/>
              <a:defRPr/>
            </a:pPr>
            <a:r>
              <a:rPr lang="tr-TR" altLang="tr-TR" sz="1050" dirty="0" smtClean="0">
                <a:solidFill>
                  <a:srgbClr val="373A36"/>
                </a:solidFill>
                <a:latin typeface="national-book"/>
              </a:rPr>
              <a:t>Yükseköğretim Kurumlarında </a:t>
            </a:r>
            <a:r>
              <a:rPr lang="tr-TR" altLang="tr-TR" sz="1050" dirty="0" err="1" smtClean="0">
                <a:solidFill>
                  <a:srgbClr val="373A36"/>
                </a:solidFill>
                <a:latin typeface="national-book"/>
              </a:rPr>
              <a:t>Önlisans</a:t>
            </a:r>
            <a:r>
              <a:rPr lang="tr-TR" altLang="tr-TR" sz="1050" dirty="0" smtClean="0">
                <a:solidFill>
                  <a:srgbClr val="373A36"/>
                </a:solidFill>
                <a:latin typeface="national-book"/>
              </a:rPr>
              <a:t> ve Lisans Düzeyindeki Programlar  Arasında Geçiş, Çift </a:t>
            </a:r>
            <a:r>
              <a:rPr lang="tr-TR" altLang="tr-TR" sz="1050" dirty="0" err="1" smtClean="0">
                <a:solidFill>
                  <a:srgbClr val="373A36"/>
                </a:solidFill>
                <a:latin typeface="national-book"/>
              </a:rPr>
              <a:t>Anadal</a:t>
            </a:r>
            <a:r>
              <a:rPr lang="tr-TR" altLang="tr-TR" sz="1050" dirty="0" smtClean="0">
                <a:solidFill>
                  <a:srgbClr val="373A36"/>
                </a:solidFill>
                <a:latin typeface="national-book"/>
              </a:rPr>
              <a:t>, Yan Dal İle Kurumlar Arası Kredi Transferi Yapılması Esaslarına İlişkin" yönetmelik hükümlerince düzenlendiği, söz konusu yönetmeliğin 16. maddesinin 1.bendine ise 21 Aralık 2019 tarihli ve 30985 Resmi Gazete ile "</a:t>
            </a:r>
            <a:r>
              <a:rPr lang="tr-TR" altLang="tr-TR" sz="1050" i="1" dirty="0" smtClean="0">
                <a:solidFill>
                  <a:srgbClr val="C00000"/>
                </a:solidFill>
                <a:latin typeface="Georgia" pitchFamily="18" charset="0"/>
              </a:rPr>
              <a:t>Başarı sıralaması şartı aranan programlarda çift </a:t>
            </a:r>
            <a:r>
              <a:rPr lang="tr-TR" altLang="tr-TR" sz="1050" i="1" dirty="0" err="1" smtClean="0">
                <a:solidFill>
                  <a:srgbClr val="C00000"/>
                </a:solidFill>
                <a:latin typeface="Georgia" pitchFamily="18" charset="0"/>
              </a:rPr>
              <a:t>anadal</a:t>
            </a:r>
            <a:r>
              <a:rPr lang="tr-TR" altLang="tr-TR" sz="1050" i="1" dirty="0" smtClean="0">
                <a:solidFill>
                  <a:srgbClr val="C00000"/>
                </a:solidFill>
                <a:latin typeface="Georgia" pitchFamily="18" charset="0"/>
              </a:rPr>
              <a:t> yapmak isteyen </a:t>
            </a:r>
            <a:r>
              <a:rPr lang="tr-TR" altLang="tr-TR" sz="1050" i="1" dirty="0" smtClean="0">
                <a:solidFill>
                  <a:srgbClr val="373A36"/>
                </a:solidFill>
                <a:latin typeface="Georgia" pitchFamily="18" charset="0"/>
              </a:rPr>
              <a:t>öğrencinin, bu Yönetmelikte belirlenen diğer şartların yanı sıra kayıt olduğu yıldaki ilgili programın Yükseköğretim Kurulu tarafından belirlenen</a:t>
            </a:r>
            <a:r>
              <a:rPr lang="tr-TR" altLang="tr-TR" sz="1200" i="1" dirty="0" smtClean="0">
                <a:solidFill>
                  <a:srgbClr val="C00000"/>
                </a:solidFill>
                <a:latin typeface="Georgia" pitchFamily="18" charset="0"/>
              </a:rPr>
              <a:t> başarı sıralaması şartını </a:t>
            </a:r>
            <a:r>
              <a:rPr lang="tr-TR" altLang="tr-TR" sz="1050" i="1" dirty="0" smtClean="0">
                <a:solidFill>
                  <a:srgbClr val="373A36"/>
                </a:solidFill>
                <a:latin typeface="Georgia" pitchFamily="18" charset="0"/>
              </a:rPr>
              <a:t>sağlamış olması gerekir.</a:t>
            </a:r>
            <a:endParaRPr lang="tr-TR" altLang="tr-TR" sz="1050" dirty="0" smtClean="0">
              <a:solidFill>
                <a:srgbClr val="373A36"/>
              </a:solidFill>
              <a:latin typeface="national-book"/>
            </a:endParaRPr>
          </a:p>
          <a:p>
            <a:pPr eaLnBrk="1" fontAlgn="auto" hangingPunct="1">
              <a:spcBef>
                <a:spcPts val="800"/>
              </a:spcBef>
              <a:spcAft>
                <a:spcPts val="0"/>
              </a:spcAft>
              <a:buClr>
                <a:srgbClr val="FFCC00"/>
              </a:buClr>
              <a:buSzPct val="70000"/>
              <a:buFont typeface="Wingdings" pitchFamily="2" charset="2"/>
              <a:buChar char=""/>
              <a:defRPr/>
            </a:pPr>
            <a:endParaRPr lang="tr-TR" altLang="tr-TR" sz="1600" dirty="0" smtClean="0">
              <a:solidFill>
                <a:srgbClr val="3A4145"/>
              </a:solidFill>
              <a:latin typeface="Open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71472" y="1357298"/>
            <a:ext cx="6786610" cy="4714907"/>
          </a:xfrm>
          <a:prstGeom prst="rect">
            <a:avLst/>
          </a:prstGeom>
          <a:noFill/>
          <a:ln w="9525">
            <a:noFill/>
            <a:round/>
            <a:headEnd/>
            <a:tailEnd/>
          </a:ln>
          <a:effectLst/>
        </p:spPr>
        <p:txBody>
          <a:bodyPr/>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charset="0"/>
                <a:ea typeface="Microsoft YaHei" pitchFamily="34" charset="-122"/>
              </a:defRPr>
            </a:lvl9pPr>
          </a:lstStyle>
          <a:p>
            <a:pPr eaLnBrk="1" hangingPunct="1">
              <a:spcBef>
                <a:spcPts val="800"/>
              </a:spcBef>
              <a:buClr>
                <a:srgbClr val="FFCC00"/>
              </a:buClr>
              <a:buSzPct val="70000"/>
              <a:buFont typeface="Wingdings" pitchFamily="2" charset="2"/>
              <a:buChar char=""/>
              <a:defRPr/>
            </a:pPr>
            <a:r>
              <a:rPr lang="tr-TR" altLang="tr-TR" sz="2000" b="1" dirty="0">
                <a:solidFill>
                  <a:srgbClr val="3A4145"/>
                </a:solidFill>
                <a:latin typeface="Verdana" pitchFamily="34" charset="0"/>
                <a:cs typeface="Times New Roman" pitchFamily="18" charset="0"/>
              </a:rPr>
              <a:t>ÖSYS TEMEL KAVRAMLARI</a:t>
            </a:r>
          </a:p>
          <a:p>
            <a:pPr eaLnBrk="1" hangingPunct="1">
              <a:spcBef>
                <a:spcPts val="800"/>
              </a:spcBef>
              <a:buClr>
                <a:srgbClr val="FFCC00"/>
              </a:buClr>
              <a:buSzPct val="70000"/>
              <a:buFont typeface="Wingdings" pitchFamily="2" charset="2"/>
              <a:buChar char=""/>
              <a:defRPr/>
            </a:pPr>
            <a:endParaRPr lang="tr-TR" altLang="tr-TR" b="1" dirty="0" smtClean="0">
              <a:solidFill>
                <a:srgbClr val="00B050"/>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defRPr/>
            </a:pPr>
            <a:r>
              <a:rPr lang="tr-TR" altLang="tr-TR" b="1" dirty="0" smtClean="0">
                <a:solidFill>
                  <a:srgbClr val="00B050"/>
                </a:solidFill>
                <a:latin typeface="Times New Roman" pitchFamily="18" charset="0"/>
                <a:cs typeface="Times New Roman" pitchFamily="18" charset="0"/>
              </a:rPr>
              <a:t>Akredite</a:t>
            </a:r>
            <a:endParaRPr lang="tr-TR" altLang="tr-TR" b="1" dirty="0">
              <a:solidFill>
                <a:srgbClr val="00B050"/>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defRPr/>
            </a:pPr>
            <a:r>
              <a:rPr lang="tr-TR" altLang="tr-TR" b="1" dirty="0">
                <a:solidFill>
                  <a:srgbClr val="00B050"/>
                </a:solidFill>
                <a:latin typeface="Times New Roman" pitchFamily="18" charset="0"/>
                <a:cs typeface="Times New Roman" pitchFamily="18" charset="0"/>
              </a:rPr>
              <a:t>Diploma </a:t>
            </a:r>
            <a:r>
              <a:rPr lang="tr-TR" altLang="tr-TR" b="1" dirty="0" smtClean="0">
                <a:solidFill>
                  <a:srgbClr val="00B050"/>
                </a:solidFill>
                <a:latin typeface="Times New Roman" pitchFamily="18" charset="0"/>
                <a:cs typeface="Times New Roman" pitchFamily="18" charset="0"/>
              </a:rPr>
              <a:t>Eki</a:t>
            </a:r>
          </a:p>
          <a:p>
            <a:pPr eaLnBrk="1" hangingPunct="1">
              <a:spcBef>
                <a:spcPts val="800"/>
              </a:spcBef>
              <a:buClr>
                <a:srgbClr val="FFCC00"/>
              </a:buClr>
              <a:buSzPct val="70000"/>
              <a:buFont typeface="Wingdings" pitchFamily="2" charset="2"/>
              <a:buChar char=""/>
              <a:defRPr/>
            </a:pPr>
            <a:r>
              <a:rPr lang="tr-TR" altLang="tr-TR" b="1" dirty="0" smtClean="0">
                <a:solidFill>
                  <a:srgbClr val="00B050"/>
                </a:solidFill>
                <a:latin typeface="Times New Roman" pitchFamily="18" charset="0"/>
                <a:cs typeface="Times New Roman" pitchFamily="18" charset="0"/>
              </a:rPr>
              <a:t>Fakülte</a:t>
            </a:r>
            <a:endParaRPr lang="tr-TR" altLang="tr-TR" b="1" dirty="0">
              <a:solidFill>
                <a:srgbClr val="00B050"/>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defRPr/>
            </a:pPr>
            <a:r>
              <a:rPr lang="tr-TR" altLang="tr-TR" b="1" dirty="0">
                <a:solidFill>
                  <a:srgbClr val="00B050"/>
                </a:solidFill>
                <a:latin typeface="Times New Roman" pitchFamily="18" charset="0"/>
                <a:cs typeface="Times New Roman" pitchFamily="18" charset="0"/>
              </a:rPr>
              <a:t>Yüksekokul</a:t>
            </a:r>
          </a:p>
          <a:p>
            <a:pPr eaLnBrk="1" hangingPunct="1">
              <a:spcBef>
                <a:spcPts val="800"/>
              </a:spcBef>
              <a:buClr>
                <a:srgbClr val="FFCC00"/>
              </a:buClr>
              <a:buSzPct val="70000"/>
              <a:buFont typeface="Wingdings" pitchFamily="2" charset="2"/>
              <a:buChar char=""/>
              <a:defRPr/>
            </a:pPr>
            <a:r>
              <a:rPr lang="tr-TR" altLang="tr-TR" b="1" dirty="0" err="1" smtClean="0">
                <a:solidFill>
                  <a:srgbClr val="3A4145"/>
                </a:solidFill>
                <a:latin typeface="Times New Roman" pitchFamily="18" charset="0"/>
                <a:cs typeface="Times New Roman" pitchFamily="18" charset="0"/>
              </a:rPr>
              <a:t>Yandal</a:t>
            </a:r>
            <a:endParaRPr lang="tr-TR" altLang="tr-TR" b="1" dirty="0" smtClean="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defRPr/>
            </a:pPr>
            <a:r>
              <a:rPr lang="tr-TR" altLang="tr-TR" b="1" dirty="0" smtClean="0">
                <a:solidFill>
                  <a:srgbClr val="3A4145"/>
                </a:solidFill>
                <a:latin typeface="Times New Roman" pitchFamily="18" charset="0"/>
                <a:cs typeface="Times New Roman" pitchFamily="18" charset="0"/>
              </a:rPr>
              <a:t>ÇAP</a:t>
            </a:r>
            <a:endParaRPr lang="tr-TR" altLang="tr-TR" b="1" dirty="0">
              <a:solidFill>
                <a:srgbClr val="3A4145"/>
              </a:solidFill>
              <a:latin typeface="Times New Roman" pitchFamily="18" charset="0"/>
              <a:cs typeface="Times New Roman" pitchFamily="18" charset="0"/>
            </a:endParaRPr>
          </a:p>
          <a:p>
            <a:pPr eaLnBrk="1" hangingPunct="1">
              <a:spcBef>
                <a:spcPts val="800"/>
              </a:spcBef>
              <a:buClr>
                <a:srgbClr val="FFCC00"/>
              </a:buClr>
              <a:buSzPct val="70000"/>
              <a:buFont typeface="Wingdings" pitchFamily="2" charset="2"/>
              <a:buChar char=""/>
              <a:defRPr/>
            </a:pPr>
            <a:r>
              <a:rPr lang="tr-TR" altLang="tr-TR" b="1" dirty="0">
                <a:solidFill>
                  <a:srgbClr val="3A4145"/>
                </a:solidFill>
                <a:latin typeface="Times New Roman" pitchFamily="18" charset="0"/>
                <a:cs typeface="Times New Roman" pitchFamily="18" charset="0"/>
              </a:rPr>
              <a:t>MTOK</a:t>
            </a:r>
          </a:p>
          <a:p>
            <a:pPr eaLnBrk="1" hangingPunct="1">
              <a:spcBef>
                <a:spcPts val="800"/>
              </a:spcBef>
              <a:buClr>
                <a:srgbClr val="FFCC00"/>
              </a:buClr>
              <a:buSzPct val="70000"/>
              <a:buFont typeface="Wingdings" pitchFamily="2" charset="2"/>
              <a:buChar char=""/>
              <a:defRPr/>
            </a:pPr>
            <a:r>
              <a:rPr lang="tr-TR" altLang="tr-TR" b="1" dirty="0">
                <a:solidFill>
                  <a:srgbClr val="3A4145"/>
                </a:solidFill>
                <a:latin typeface="Times New Roman" pitchFamily="18" charset="0"/>
                <a:cs typeface="Times New Roman" pitchFamily="18" charset="0"/>
              </a:rPr>
              <a:t>OBP</a:t>
            </a:r>
          </a:p>
          <a:p>
            <a:pPr eaLnBrk="1" hangingPunct="1">
              <a:spcBef>
                <a:spcPts val="800"/>
              </a:spcBef>
              <a:buClr>
                <a:srgbClr val="FFCC00"/>
              </a:buClr>
              <a:buSzPct val="70000"/>
              <a:buFont typeface="Wingdings" pitchFamily="2" charset="2"/>
              <a:buChar char=""/>
              <a:defRPr/>
            </a:pPr>
            <a:r>
              <a:rPr lang="tr-TR" altLang="tr-TR" b="1" dirty="0">
                <a:solidFill>
                  <a:srgbClr val="3A4145"/>
                </a:solidFill>
                <a:latin typeface="Times New Roman" pitchFamily="18" charset="0"/>
                <a:cs typeface="Times New Roman" pitchFamily="18" charset="0"/>
              </a:rPr>
              <a:t>Dikey </a:t>
            </a:r>
            <a:r>
              <a:rPr lang="tr-TR" altLang="tr-TR" b="1" dirty="0" smtClean="0">
                <a:solidFill>
                  <a:srgbClr val="3A4145"/>
                </a:solidFill>
                <a:latin typeface="Times New Roman" pitchFamily="18" charset="0"/>
                <a:cs typeface="Times New Roman" pitchFamily="18" charset="0"/>
              </a:rPr>
              <a:t>Geçiş</a:t>
            </a:r>
          </a:p>
          <a:p>
            <a:pPr eaLnBrk="1" hangingPunct="1">
              <a:spcBef>
                <a:spcPts val="800"/>
              </a:spcBef>
              <a:buClr>
                <a:srgbClr val="FFCC00"/>
              </a:buClr>
              <a:buSzPct val="70000"/>
              <a:buFont typeface="Wingdings" pitchFamily="2" charset="2"/>
              <a:buChar char=""/>
              <a:defRPr/>
            </a:pPr>
            <a:r>
              <a:rPr lang="tr-TR" altLang="tr-TR" b="1" dirty="0" smtClean="0">
                <a:solidFill>
                  <a:srgbClr val="3A4145"/>
                </a:solidFill>
                <a:latin typeface="Times New Roman" pitchFamily="18" charset="0"/>
                <a:cs typeface="Times New Roman" pitchFamily="18" charset="0"/>
              </a:rPr>
              <a:t>Yatay Geçiş</a:t>
            </a:r>
            <a:endParaRPr lang="tr-TR" altLang="tr-TR" b="1" dirty="0">
              <a:solidFill>
                <a:srgbClr val="3A4145"/>
              </a:solidFill>
              <a:latin typeface="Times New Roman" pitchFamily="18" charset="0"/>
              <a:cs typeface="Times New Roman" pitchFamily="18" charset="0"/>
            </a:endParaRPr>
          </a:p>
          <a:p>
            <a:pPr marL="0" indent="0" eaLnBrk="1" hangingPunct="1">
              <a:spcBef>
                <a:spcPts val="800"/>
              </a:spcBef>
              <a:buClr>
                <a:srgbClr val="FFCC00"/>
              </a:buClr>
              <a:buSzPct val="70000"/>
              <a:buFont typeface="Times New Roman" pitchFamily="18" charset="0"/>
              <a:buNone/>
              <a:defRPr/>
            </a:pPr>
            <a:r>
              <a:rPr lang="tr-TR" altLang="tr-TR" sz="2400" b="1" dirty="0" smtClean="0">
                <a:solidFill>
                  <a:srgbClr val="3A4145"/>
                </a:solidFill>
                <a:effectLst>
                  <a:outerShdw blurRad="38100" dist="38100" dir="2700000" algn="tl">
                    <a:srgbClr val="000000"/>
                  </a:outerShdw>
                </a:effectLst>
                <a:latin typeface="Verdana" pitchFamily="34" charset="0"/>
                <a:cs typeface="Times New Roman" pitchFamily="18" charset="0"/>
              </a:rPr>
              <a:t> </a:t>
            </a:r>
            <a:endParaRPr lang="tr-TR" altLang="tr-TR" dirty="0">
              <a:solidFill>
                <a:srgbClr val="000000"/>
              </a:solidFill>
              <a:effectLst>
                <a:outerShdw blurRad="38100" dist="38100" dir="2700000" algn="tl">
                  <a:srgbClr val="FFFFFF"/>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etin kutusu 7"/>
          <p:cNvSpPr txBox="1">
            <a:spLocks noChangeArrowheads="1"/>
          </p:cNvSpPr>
          <p:nvPr/>
        </p:nvSpPr>
        <p:spPr bwMode="auto">
          <a:xfrm>
            <a:off x="1042988" y="6413500"/>
            <a:ext cx="7058025" cy="276225"/>
          </a:xfrm>
          <a:prstGeom prst="rect">
            <a:avLst/>
          </a:prstGeom>
          <a:noFill/>
          <a:ln w="9525">
            <a:noFill/>
            <a:miter lim="800000"/>
            <a:headEnd/>
            <a:tailEnd/>
          </a:ln>
        </p:spPr>
        <p:txBody>
          <a:bodyPr>
            <a:spAutoFit/>
          </a:bodyPr>
          <a:lstStyle/>
          <a:p>
            <a:r>
              <a:rPr lang="tr-TR" altLang="tr-TR" sz="1200">
                <a:solidFill>
                  <a:srgbClr val="3F3F3F"/>
                </a:solidFill>
                <a:latin typeface="Times New Roman" pitchFamily="18" charset="0"/>
                <a:cs typeface="Times New Roman" pitchFamily="18" charset="0"/>
              </a:rPr>
              <a:t>* Alanında ilgili ÖSYS puanının oluşmuş olması gerekir</a:t>
            </a:r>
            <a:r>
              <a:rPr lang="tr-TR" altLang="tr-TR" sz="1200">
                <a:solidFill>
                  <a:srgbClr val="3F3F3F"/>
                </a:solidFill>
                <a:latin typeface="Open Sans" pitchFamily="34" charset="0"/>
              </a:rPr>
              <a:t>.</a:t>
            </a:r>
            <a:endParaRPr lang="tr-TR" altLang="tr-TR" sz="1200"/>
          </a:p>
        </p:txBody>
      </p:sp>
      <p:sp>
        <p:nvSpPr>
          <p:cNvPr id="40963" name="Metin kutusu 8"/>
          <p:cNvSpPr txBox="1">
            <a:spLocks noChangeArrowheads="1"/>
          </p:cNvSpPr>
          <p:nvPr/>
        </p:nvSpPr>
        <p:spPr bwMode="auto">
          <a:xfrm>
            <a:off x="395288" y="84138"/>
            <a:ext cx="7056437" cy="277812"/>
          </a:xfrm>
          <a:prstGeom prst="rect">
            <a:avLst/>
          </a:prstGeom>
          <a:noFill/>
          <a:ln w="9525">
            <a:noFill/>
            <a:miter lim="800000"/>
            <a:headEnd/>
            <a:tailEnd/>
          </a:ln>
        </p:spPr>
        <p:txBody>
          <a:bodyPr>
            <a:spAutoFit/>
          </a:bodyPr>
          <a:lstStyle/>
          <a:p>
            <a:r>
              <a:rPr lang="tr-TR" altLang="tr-TR" sz="1200">
                <a:solidFill>
                  <a:srgbClr val="C00000"/>
                </a:solidFill>
                <a:latin typeface="Times New Roman" pitchFamily="18" charset="0"/>
                <a:cs typeface="Times New Roman" pitchFamily="18" charset="0"/>
              </a:rPr>
              <a:t>BEYKENT ÜNİVERSİTESİ ÇAP YAPILABİLECEK BÖLÜMLER TABLOSU</a:t>
            </a:r>
            <a:endParaRPr lang="tr-TR" altLang="tr-TR" sz="1200">
              <a:solidFill>
                <a:srgbClr val="C00000"/>
              </a:solidFill>
            </a:endParaRPr>
          </a:p>
        </p:txBody>
      </p:sp>
      <p:pic>
        <p:nvPicPr>
          <p:cNvPr id="40964" name="Picture 7"/>
          <p:cNvPicPr>
            <a:picLocks noChangeAspect="1" noChangeArrowheads="1"/>
          </p:cNvPicPr>
          <p:nvPr/>
        </p:nvPicPr>
        <p:blipFill>
          <a:blip r:embed="rId2"/>
          <a:srcRect/>
          <a:stretch>
            <a:fillRect/>
          </a:stretch>
        </p:blipFill>
        <p:spPr bwMode="auto">
          <a:xfrm>
            <a:off x="2916238" y="509588"/>
            <a:ext cx="5827712" cy="5903912"/>
          </a:xfrm>
          <a:prstGeom prst="rect">
            <a:avLst/>
          </a:prstGeom>
          <a:noFill/>
          <a:ln w="9525">
            <a:noFill/>
            <a:miter lim="800000"/>
            <a:headEnd/>
            <a:tailEnd/>
          </a:ln>
          <a:effectLst/>
        </p:spPr>
      </p:pic>
      <p:pic>
        <p:nvPicPr>
          <p:cNvPr id="40965" name="Picture 9"/>
          <p:cNvPicPr>
            <a:picLocks noChangeAspect="1" noChangeArrowheads="1"/>
          </p:cNvPicPr>
          <p:nvPr/>
        </p:nvPicPr>
        <p:blipFill>
          <a:blip r:embed="rId3"/>
          <a:srcRect/>
          <a:stretch>
            <a:fillRect/>
          </a:stretch>
        </p:blipFill>
        <p:spPr bwMode="auto">
          <a:xfrm>
            <a:off x="53975" y="3462338"/>
            <a:ext cx="9036050" cy="2097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Başlık 1"/>
          <p:cNvSpPr>
            <a:spLocks noGrp="1" noChangeArrowheads="1"/>
          </p:cNvSpPr>
          <p:nvPr>
            <p:ph type="title"/>
          </p:nvPr>
        </p:nvSpPr>
        <p:spPr>
          <a:xfrm>
            <a:off x="0" y="161925"/>
            <a:ext cx="5626100" cy="674688"/>
          </a:xfrm>
        </p:spPr>
        <p:txBody>
          <a:bodyPr/>
          <a:lstStyle/>
          <a:p>
            <a:pPr eaLnBrk="1" hangingPunct="1"/>
            <a:r>
              <a:rPr lang="tr-TR" altLang="tr-TR" sz="1600" smtClean="0">
                <a:solidFill>
                  <a:srgbClr val="C00000"/>
                </a:solidFill>
                <a:latin typeface="Times New Roman" pitchFamily="18" charset="0"/>
                <a:cs typeface="Times New Roman" pitchFamily="18" charset="0"/>
              </a:rPr>
              <a:t>Beykent Önlisans düzeyinde Çift Anadal Programları</a:t>
            </a:r>
          </a:p>
        </p:txBody>
      </p:sp>
      <p:sp>
        <p:nvSpPr>
          <p:cNvPr id="41986" name="Slayt Numarası Yer Tutucusu 3"/>
          <p:cNvSpPr>
            <a:spLocks noGrp="1" noChangeArrowheads="1"/>
          </p:cNvSpPr>
          <p:nvPr>
            <p:ph type="sldNum" sz="quarter" idx="12"/>
          </p:nvPr>
        </p:nvSpPr>
        <p:spPr>
          <a:noFill/>
          <a:ln>
            <a:miter lim="800000"/>
            <a:headEnd/>
            <a:tailEnd/>
          </a:ln>
        </p:spPr>
        <p:txBody>
          <a:bodyPr wrap="square" numCol="1" anchorCtr="0" compatLnSpc="1">
            <a:prstTxWarp prst="textNoShape">
              <a:avLst/>
            </a:prstTxWarp>
          </a:bodyPr>
          <a:lstStyle/>
          <a:p>
            <a:fld id="{669BB941-7DF5-412E-9F43-57367B378948}" type="slidenum">
              <a:rPr lang="es-ES" altLang="zh-CN" smtClean="0">
                <a:solidFill>
                  <a:schemeClr val="tx1"/>
                </a:solidFill>
                <a:cs typeface="幼圆"/>
              </a:rPr>
              <a:pPr/>
              <a:t>21</a:t>
            </a:fld>
            <a:endParaRPr lang="es-ES" altLang="zh-CN" smtClean="0">
              <a:solidFill>
                <a:schemeClr val="tx1"/>
              </a:solidFill>
              <a:cs typeface="幼圆"/>
            </a:endParaRPr>
          </a:p>
        </p:txBody>
      </p:sp>
      <p:pic>
        <p:nvPicPr>
          <p:cNvPr id="41987" name="Resim 5"/>
          <p:cNvPicPr>
            <a:picLocks noChangeAspect="1" noChangeArrowheads="1"/>
          </p:cNvPicPr>
          <p:nvPr/>
        </p:nvPicPr>
        <p:blipFill>
          <a:blip r:embed="rId2"/>
          <a:srcRect/>
          <a:stretch>
            <a:fillRect/>
          </a:stretch>
        </p:blipFill>
        <p:spPr bwMode="auto">
          <a:xfrm>
            <a:off x="312738" y="692150"/>
            <a:ext cx="8518525" cy="558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1116013" y="549275"/>
            <a:ext cx="8145462" cy="4308475"/>
          </a:xfrm>
        </p:spPr>
        <p:txBody>
          <a:bodyPr rtlCol="0">
            <a:normAutofit/>
          </a:bodyPr>
          <a:lstStyle/>
          <a:p>
            <a:pPr eaLnBrk="1" fontAlgn="auto" hangingPunct="1">
              <a:spcBef>
                <a:spcPts val="800"/>
              </a:spcBef>
              <a:spcAft>
                <a:spcPts val="0"/>
              </a:spcAft>
              <a:buClr>
                <a:srgbClr val="FFCC00"/>
              </a:buClr>
              <a:buSzPct val="70000"/>
              <a:buFont typeface="Wingdings" pitchFamily="2" charset="2"/>
              <a:buChar char=""/>
              <a:defRPr/>
            </a:pPr>
            <a:r>
              <a:rPr lang="tr-TR" altLang="tr-TR" sz="2400" b="1" dirty="0">
                <a:solidFill>
                  <a:srgbClr val="00B050"/>
                </a:solidFill>
                <a:latin typeface="Times New Roman" pitchFamily="18" charset="0"/>
                <a:cs typeface="Times New Roman" pitchFamily="18" charset="0"/>
              </a:rPr>
              <a:t>MTOK</a:t>
            </a:r>
            <a:endParaRPr lang="tr-TR" altLang="tr-TR" sz="2400" b="1" dirty="0">
              <a:solidFill>
                <a:srgbClr val="3A4145"/>
              </a:solidFill>
              <a:latin typeface="Times New Roman" pitchFamily="18" charset="0"/>
              <a:cs typeface="Times New Roman" pitchFamily="18" charset="0"/>
            </a:endParaRPr>
          </a:p>
          <a:p>
            <a:pPr eaLnBrk="1" fontAlgn="auto" hangingPunct="1">
              <a:spcBef>
                <a:spcPts val="800"/>
              </a:spcBef>
              <a:spcAft>
                <a:spcPts val="0"/>
              </a:spcAft>
              <a:buClr>
                <a:srgbClr val="FFCC00"/>
              </a:buClr>
              <a:buSzPct val="70000"/>
              <a:buFont typeface="Wingdings" pitchFamily="2" charset="2"/>
              <a:buChar char=""/>
              <a:defRPr/>
            </a:pPr>
            <a:r>
              <a:rPr lang="tr-TR" altLang="tr-TR" sz="1600" b="1" dirty="0">
                <a:solidFill>
                  <a:srgbClr val="3A4145"/>
                </a:solidFill>
                <a:latin typeface="Times New Roman" pitchFamily="18" charset="0"/>
                <a:cs typeface="Times New Roman" pitchFamily="18" charset="0"/>
              </a:rPr>
              <a:t>Meslek liseli öğrencilerin kendi alanlarının devamı niteliğindeki bölümlere </a:t>
            </a:r>
            <a:r>
              <a:rPr lang="tr-TR" altLang="tr-TR" sz="1600" dirty="0">
                <a:solidFill>
                  <a:schemeClr val="tx1">
                    <a:lumMod val="65000"/>
                    <a:lumOff val="35000"/>
                  </a:schemeClr>
                </a:solidFill>
                <a:latin typeface="Calibri" pitchFamily="34" charset="0"/>
                <a:ea typeface="Calibri" pitchFamily="34" charset="0"/>
                <a:cs typeface="Times New Roman" pitchFamily="18" charset="0"/>
              </a:rPr>
              <a:t>(M.T.O.K.), mesleki ve teknik ortaöğretim kurumlarının Tablo 6B.2'de belirtilen alan/dallarından mezun olan adaylar) </a:t>
            </a:r>
            <a:r>
              <a:rPr lang="tr-TR" altLang="tr-TR" sz="1600" b="1" dirty="0">
                <a:solidFill>
                  <a:srgbClr val="3A4145"/>
                </a:solidFill>
                <a:latin typeface="Times New Roman" pitchFamily="18" charset="0"/>
                <a:cs typeface="Times New Roman" pitchFamily="18" charset="0"/>
              </a:rPr>
              <a:t>öncelikli olarak yerleştirilmeleridir.</a:t>
            </a:r>
          </a:p>
          <a:p>
            <a:pPr eaLnBrk="1" fontAlgn="auto" hangingPunct="1">
              <a:spcBef>
                <a:spcPts val="800"/>
              </a:spcBef>
              <a:spcAft>
                <a:spcPts val="0"/>
              </a:spcAft>
              <a:buClr>
                <a:srgbClr val="FFCC00"/>
              </a:buClr>
              <a:buSzPct val="70000"/>
              <a:buFont typeface="Wingdings" pitchFamily="2" charset="2"/>
              <a:buChar char=""/>
              <a:defRPr/>
            </a:pPr>
            <a:r>
              <a:rPr lang="tr-TR" altLang="tr-TR" sz="1600" b="1" dirty="0">
                <a:solidFill>
                  <a:srgbClr val="3A4145"/>
                </a:solidFill>
                <a:latin typeface="Times New Roman" pitchFamily="18" charset="0"/>
                <a:cs typeface="Times New Roman" pitchFamily="18" charset="0"/>
              </a:rPr>
              <a:t>Teknoloji fakülteleri, sanat ve tasarım fakülteleri, turizm </a:t>
            </a:r>
            <a:r>
              <a:rPr lang="tr-TR" altLang="tr-TR" sz="1600" b="1" dirty="0" smtClean="0">
                <a:solidFill>
                  <a:srgbClr val="3A4145"/>
                </a:solidFill>
                <a:latin typeface="Times New Roman" pitchFamily="18" charset="0"/>
                <a:cs typeface="Times New Roman" pitchFamily="18" charset="0"/>
              </a:rPr>
              <a:t>fakülteleri</a:t>
            </a:r>
          </a:p>
          <a:p>
            <a:pPr eaLnBrk="1" fontAlgn="auto" hangingPunct="1">
              <a:spcBef>
                <a:spcPts val="800"/>
              </a:spcBef>
              <a:spcAft>
                <a:spcPts val="0"/>
              </a:spcAft>
              <a:buClr>
                <a:srgbClr val="FFCC00"/>
              </a:buClr>
              <a:buSzPct val="70000"/>
              <a:buFont typeface="Wingdings" pitchFamily="2" charset="2"/>
              <a:buChar char=""/>
              <a:defRPr/>
            </a:pPr>
            <a:r>
              <a:rPr lang="tr-TR" altLang="tr-TR" sz="1600" b="1" dirty="0" err="1" smtClean="0">
                <a:solidFill>
                  <a:srgbClr val="3A4145"/>
                </a:solidFill>
                <a:latin typeface="Times New Roman" pitchFamily="18" charset="0"/>
                <a:cs typeface="Times New Roman" pitchFamily="18" charset="0"/>
              </a:rPr>
              <a:t>Önlisans</a:t>
            </a:r>
            <a:r>
              <a:rPr lang="tr-TR" altLang="tr-TR" sz="1600" b="1" dirty="0" smtClean="0">
                <a:solidFill>
                  <a:srgbClr val="3A4145"/>
                </a:solidFill>
                <a:latin typeface="Times New Roman" pitchFamily="18" charset="0"/>
                <a:cs typeface="Times New Roman" pitchFamily="18" charset="0"/>
              </a:rPr>
              <a:t> bölümlerinde ek puan hakları devam etmektedir.</a:t>
            </a:r>
            <a:endParaRPr lang="tr-TR" altLang="tr-TR" sz="1600" b="1" dirty="0">
              <a:solidFill>
                <a:srgbClr val="3A4145"/>
              </a:solidFill>
              <a:latin typeface="Times New Roman" pitchFamily="18" charset="0"/>
              <a:cs typeface="Times New Roman" pitchFamily="18" charset="0"/>
            </a:endParaRPr>
          </a:p>
          <a:p>
            <a:pPr eaLnBrk="1" fontAlgn="auto" hangingPunct="1">
              <a:spcBef>
                <a:spcPts val="800"/>
              </a:spcBef>
              <a:spcAft>
                <a:spcPts val="0"/>
              </a:spcAft>
              <a:buClr>
                <a:srgbClr val="FFCC00"/>
              </a:buClr>
              <a:buSzPct val="70000"/>
              <a:buFont typeface="Wingdings" pitchFamily="2" charset="2"/>
              <a:buChar char=""/>
              <a:defRPr/>
            </a:pPr>
            <a:r>
              <a:rPr lang="tr-TR" altLang="tr-TR" sz="1600" b="1" dirty="0" smtClean="0">
                <a:solidFill>
                  <a:srgbClr val="3A4145"/>
                </a:solidFill>
                <a:latin typeface="Times New Roman" pitchFamily="18" charset="0"/>
                <a:cs typeface="Times New Roman" pitchFamily="18" charset="0"/>
              </a:rPr>
              <a:t> </a:t>
            </a:r>
            <a:r>
              <a:rPr lang="tr-TR" altLang="tr-TR" sz="1600" b="1" dirty="0">
                <a:solidFill>
                  <a:srgbClr val="3A4145"/>
                </a:solidFill>
                <a:latin typeface="Times New Roman" pitchFamily="18" charset="0"/>
                <a:cs typeface="Times New Roman" pitchFamily="18" charset="0"/>
              </a:rPr>
              <a:t>Başarı sınırlaması olan bölümler her öğrenci için geçerlidir.</a:t>
            </a:r>
          </a:p>
          <a:p>
            <a:pPr eaLnBrk="1" fontAlgn="auto" hangingPunct="1">
              <a:spcBef>
                <a:spcPts val="800"/>
              </a:spcBef>
              <a:spcAft>
                <a:spcPts val="0"/>
              </a:spcAft>
              <a:buClr>
                <a:srgbClr val="FFCC00"/>
              </a:buClr>
              <a:buSzPct val="70000"/>
              <a:buFont typeface="Wingdings" pitchFamily="2" charset="2"/>
              <a:buChar char=""/>
              <a:defRPr/>
            </a:pPr>
            <a:r>
              <a:rPr lang="tr-TR" altLang="tr-TR" sz="1600" b="1" dirty="0">
                <a:solidFill>
                  <a:srgbClr val="3A4145"/>
                </a:solidFill>
                <a:latin typeface="Times New Roman" pitchFamily="18" charset="0"/>
                <a:cs typeface="Times New Roman" pitchFamily="18" charset="0"/>
              </a:rPr>
              <a:t> Bu programlara öncelikle meslek liseli öğrenci tarafından doldurulmazsa diğer öğrenciler de yerleşebilirler.</a:t>
            </a:r>
          </a:p>
          <a:p>
            <a:pPr eaLnBrk="1" fontAlgn="auto" hangingPunct="1">
              <a:spcBef>
                <a:spcPts val="800"/>
              </a:spcBef>
              <a:spcAft>
                <a:spcPts val="0"/>
              </a:spcAft>
              <a:buClr>
                <a:srgbClr val="FFCC00"/>
              </a:buClr>
              <a:buSzPct val="70000"/>
              <a:buFont typeface="Wingdings" pitchFamily="2" charset="2"/>
              <a:buChar char=""/>
              <a:defRPr/>
            </a:pPr>
            <a:endParaRPr lang="tr-TR" altLang="tr-TR" sz="1600" b="1" dirty="0">
              <a:solidFill>
                <a:srgbClr val="3A4145"/>
              </a:solidFill>
              <a:latin typeface="Times New Roman" pitchFamily="18" charset="0"/>
              <a:cs typeface="Times New Roman" pitchFamily="18" charset="0"/>
            </a:endParaRPr>
          </a:p>
          <a:p>
            <a:pPr eaLnBrk="1" fontAlgn="auto" hangingPunct="1">
              <a:spcBef>
                <a:spcPts val="800"/>
              </a:spcBef>
              <a:spcAft>
                <a:spcPts val="0"/>
              </a:spcAft>
              <a:buClr>
                <a:srgbClr val="FFCC00"/>
              </a:buClr>
              <a:buSzPct val="70000"/>
              <a:buFont typeface="Wingdings" pitchFamily="2" charset="2"/>
              <a:buChar char=""/>
              <a:defRPr/>
            </a:pPr>
            <a:endParaRPr lang="tr-TR" altLang="tr-TR" sz="1600" b="1" dirty="0">
              <a:solidFill>
                <a:srgbClr val="3A4145"/>
              </a:solidFill>
              <a:latin typeface="Times New Roman" pitchFamily="18" charset="0"/>
              <a:cs typeface="Times New Roman" pitchFamily="18" charset="0"/>
            </a:endParaRPr>
          </a:p>
        </p:txBody>
      </p:sp>
      <p:graphicFrame>
        <p:nvGraphicFramePr>
          <p:cNvPr id="2" name="Tablo 1"/>
          <p:cNvGraphicFramePr>
            <a:graphicFrameLocks noGrp="1"/>
          </p:cNvGraphicFramePr>
          <p:nvPr/>
        </p:nvGraphicFramePr>
        <p:xfrm>
          <a:off x="1476375" y="3716338"/>
          <a:ext cx="6096000" cy="1433511"/>
        </p:xfrm>
        <a:graphic>
          <a:graphicData uri="http://schemas.openxmlformats.org/drawingml/2006/table">
            <a:tbl>
              <a:tblPr firstRow="1" bandRow="1">
                <a:tableStyleId>{5C22544A-7EE6-4342-B048-85BDC9FD1C3A}</a:tableStyleId>
              </a:tblPr>
              <a:tblGrid>
                <a:gridCol w="1944216"/>
                <a:gridCol w="4151784"/>
              </a:tblGrid>
              <a:tr h="518504">
                <a:tc>
                  <a:txBody>
                    <a:bodyPr/>
                    <a:lstStyle/>
                    <a:p>
                      <a:r>
                        <a:rPr lang="tr-TR" sz="1600" b="0" dirty="0">
                          <a:solidFill>
                            <a:schemeClr val="bg2"/>
                          </a:solidFill>
                        </a:rPr>
                        <a:t>Teknoloji Fakültesi</a:t>
                      </a:r>
                    </a:p>
                  </a:txBody>
                  <a:tcPr marT="45751" marB="45751"/>
                </a:tc>
                <a:tc>
                  <a:txBody>
                    <a:bodyPr/>
                    <a:lstStyle/>
                    <a:p>
                      <a:r>
                        <a:rPr lang="tr-TR" sz="1400" b="0" dirty="0">
                          <a:solidFill>
                            <a:schemeClr val="bg2"/>
                          </a:solidFill>
                        </a:rPr>
                        <a:t>Diploma</a:t>
                      </a:r>
                      <a:r>
                        <a:rPr lang="tr-TR" sz="1400" b="0" baseline="0" dirty="0">
                          <a:solidFill>
                            <a:schemeClr val="bg2"/>
                          </a:solidFill>
                        </a:rPr>
                        <a:t> + unvan </a:t>
                      </a:r>
                      <a:r>
                        <a:rPr lang="tr-TR" sz="1400" b="0" baseline="0" dirty="0" err="1">
                          <a:solidFill>
                            <a:schemeClr val="bg2"/>
                          </a:solidFill>
                        </a:rPr>
                        <a:t>müh.</a:t>
                      </a:r>
                      <a:r>
                        <a:rPr lang="tr-TR" sz="1400" b="0" baseline="0" dirty="0">
                          <a:solidFill>
                            <a:schemeClr val="bg2"/>
                          </a:solidFill>
                        </a:rPr>
                        <a:t> fakültesiyle aynı. Odalara kayıt olurlar. </a:t>
                      </a:r>
                      <a:endParaRPr lang="tr-TR" sz="1400" b="0" dirty="0">
                        <a:solidFill>
                          <a:schemeClr val="bg2"/>
                        </a:solidFill>
                      </a:endParaRPr>
                    </a:p>
                  </a:txBody>
                  <a:tcPr marT="45751" marB="45751"/>
                </a:tc>
              </a:tr>
              <a:tr h="518504">
                <a:tc>
                  <a:txBody>
                    <a:bodyPr/>
                    <a:lstStyle/>
                    <a:p>
                      <a:r>
                        <a:rPr lang="tr-TR" sz="1600" dirty="0"/>
                        <a:t>Sanat ve tasarım</a:t>
                      </a:r>
                    </a:p>
                  </a:txBody>
                  <a:tcPr marT="45751" marB="45751"/>
                </a:tc>
                <a:tc>
                  <a:txBody>
                    <a:bodyPr/>
                    <a:lstStyle/>
                    <a:p>
                      <a:r>
                        <a:rPr lang="tr-TR" sz="1400" dirty="0"/>
                        <a:t>+ uygulama yoğundur.</a:t>
                      </a:r>
                      <a:r>
                        <a:rPr lang="tr-TR" sz="1400" baseline="0" dirty="0"/>
                        <a:t> Staj yanında 1 dönem işyeri uygulaması söz konusudur.</a:t>
                      </a:r>
                      <a:endParaRPr lang="tr-TR" sz="1400" dirty="0"/>
                    </a:p>
                  </a:txBody>
                  <a:tcPr marT="45751" marB="45751"/>
                </a:tc>
              </a:tr>
              <a:tr h="396503">
                <a:tc>
                  <a:txBody>
                    <a:bodyPr/>
                    <a:lstStyle/>
                    <a:p>
                      <a:r>
                        <a:rPr lang="tr-TR" sz="1600" dirty="0"/>
                        <a:t>Turizm fakültesi</a:t>
                      </a:r>
                    </a:p>
                  </a:txBody>
                  <a:tcPr marT="45751" marB="45751"/>
                </a:tc>
                <a:tc>
                  <a:txBody>
                    <a:bodyPr/>
                    <a:lstStyle/>
                    <a:p>
                      <a:endParaRPr lang="tr-TR" sz="2000" dirty="0"/>
                    </a:p>
                  </a:txBody>
                  <a:tcPr marT="45751" marB="45751"/>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913" y="836613"/>
            <a:ext cx="2387600" cy="288925"/>
          </a:xfrm>
        </p:spPr>
        <p:txBody>
          <a:bodyPr rtlCol="0">
            <a:normAutofit fontScale="90000"/>
          </a:bodyPr>
          <a:lstStyle/>
          <a:p>
            <a:pPr marL="342900" indent="-342900" eaLnBrk="1" fontAlgn="auto" hangingPunct="1">
              <a:spcBef>
                <a:spcPts val="800"/>
              </a:spcBef>
              <a:spcAft>
                <a:spcPts val="0"/>
              </a:spcAft>
              <a:defRPr/>
            </a:pPr>
            <a:r>
              <a:rPr lang="tr-TR" altLang="tr-TR" sz="2400" b="1" dirty="0">
                <a:solidFill>
                  <a:srgbClr val="00B050"/>
                </a:solidFill>
                <a:latin typeface="Times New Roman" pitchFamily="18" charset="0"/>
                <a:ea typeface="+mn-ea"/>
                <a:cs typeface="Times New Roman" pitchFamily="18" charset="0"/>
              </a:rPr>
              <a:t>MTOK</a:t>
            </a:r>
            <a:r>
              <a:rPr lang="tr-TR" altLang="tr-TR" sz="2400" b="1" dirty="0">
                <a:solidFill>
                  <a:srgbClr val="3A4145"/>
                </a:solidFill>
                <a:latin typeface="Times New Roman" pitchFamily="18" charset="0"/>
                <a:ea typeface="+mn-ea"/>
                <a:cs typeface="Times New Roman" pitchFamily="18" charset="0"/>
              </a:rPr>
              <a:t/>
            </a:r>
            <a:br>
              <a:rPr lang="tr-TR" altLang="tr-TR" sz="2400" b="1" dirty="0">
                <a:solidFill>
                  <a:srgbClr val="3A4145"/>
                </a:solidFill>
                <a:latin typeface="Times New Roman" pitchFamily="18" charset="0"/>
                <a:ea typeface="+mn-ea"/>
                <a:cs typeface="Times New Roman" pitchFamily="18" charset="0"/>
              </a:rPr>
            </a:br>
            <a:endParaRPr lang="tr-TR" dirty="0">
              <a:solidFill>
                <a:schemeClr val="tx1">
                  <a:lumMod val="85000"/>
                  <a:lumOff val="15000"/>
                </a:schemeClr>
              </a:solidFill>
            </a:endParaRPr>
          </a:p>
        </p:txBody>
      </p:sp>
      <p:graphicFrame>
        <p:nvGraphicFramePr>
          <p:cNvPr id="5" name="İçerik Yer Tutucusu 4"/>
          <p:cNvGraphicFramePr>
            <a:graphicFrameLocks noGrp="1"/>
          </p:cNvGraphicFramePr>
          <p:nvPr>
            <p:ph idx="1"/>
          </p:nvPr>
        </p:nvGraphicFramePr>
        <p:xfrm>
          <a:off x="827088" y="1700213"/>
          <a:ext cx="8229600" cy="4010028"/>
        </p:xfrm>
        <a:graphic>
          <a:graphicData uri="http://schemas.openxmlformats.org/drawingml/2006/table">
            <a:tbl>
              <a:tblPr/>
              <a:tblGrid>
                <a:gridCol w="2232025"/>
                <a:gridCol w="1882775"/>
                <a:gridCol w="2149896"/>
                <a:gridCol w="1964904"/>
              </a:tblGrid>
              <a:tr h="57913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bg2"/>
                          </a:solidFill>
                          <a:effectLst/>
                          <a:latin typeface="Century Gothic" pitchFamily="34" charset="0"/>
                          <a:cs typeface="Arial" pitchFamily="34" charset="0"/>
                        </a:rPr>
                        <a:t>İlahiyat fakültesi</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bg2"/>
                          </a:solidFill>
                          <a:effectLst/>
                          <a:latin typeface="Century Gothic" pitchFamily="34" charset="0"/>
                          <a:cs typeface="Arial" pitchFamily="34" charset="0"/>
                        </a:rPr>
                        <a:t>Teknoloji Fakültesi</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2"/>
                          </a:solidFill>
                          <a:effectLst/>
                          <a:latin typeface="Century Gothic" pitchFamily="34" charset="0"/>
                          <a:cs typeface="Arial" pitchFamily="34" charset="0"/>
                        </a:rPr>
                        <a:t>Sanat ve Tasarım F.</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chemeClr val="bg2"/>
                          </a:solidFill>
                          <a:effectLst/>
                          <a:latin typeface="Century Gothic" pitchFamily="34" charset="0"/>
                          <a:cs typeface="Arial" pitchFamily="34" charset="0"/>
                        </a:rPr>
                        <a:t>Turizm Fakültesi</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81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000000"/>
                          </a:solidFill>
                          <a:effectLst/>
                          <a:latin typeface="Century Gothic" pitchFamily="34" charset="0"/>
                          <a:cs typeface="Arial" pitchFamily="34" charset="0"/>
                        </a:rPr>
                        <a:t>İlahiyat (Arapça) (M.T.O.K.)</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Bilgisayar 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Grafik Tasarımı</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Gastronomi ve Mutfak</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r>
              <a:tr h="6401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entury Gothic" pitchFamily="34" charset="0"/>
                          <a:cs typeface="Arial" pitchFamily="34" charset="0"/>
                        </a:rPr>
                        <a:t>İmam Hatip Lisesi Hafızlık Projesinde öğrenim görenler</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Elektronik 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Moda Tasarımı</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Rekreasyon Yön.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r>
              <a:tr h="6401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entury Gothic" pitchFamily="34" charset="0"/>
                          <a:cs typeface="Arial" pitchFamily="34" charset="0"/>
                        </a:rPr>
                        <a:t>İmam Hatip Lisesi mezunu olup Hafızlık Belgesi’ne sahip olan/olacak adaylar</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Enerji Sistemleri 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Tekstil tasarımı</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Turizm İşletmeciliği (MTOK)</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r>
              <a:tr h="51818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Otomotiv 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El sanatları (M.T.O.K.)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r>
              <a:tr h="37144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İnşaat 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r>
              <a:tr h="37144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Makine 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r>
              <a:tr h="37144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rgbClr val="000000"/>
                          </a:solidFill>
                          <a:effectLst/>
                          <a:latin typeface="Century Gothic" pitchFamily="34" charset="0"/>
                          <a:cs typeface="Arial" pitchFamily="34" charset="0"/>
                        </a:rPr>
                        <a:t>İmalat M. (M.T.O.K.)</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Century Gothic" pitchFamily="34" charset="0"/>
                        <a:cs typeface="Arial" pitchFamily="34"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p:cNvSpPr>
            <a:spLocks noGrp="1" noChangeArrowheads="1"/>
          </p:cNvSpPr>
          <p:nvPr>
            <p:ph type="title"/>
          </p:nvPr>
        </p:nvSpPr>
        <p:spPr>
          <a:xfrm>
            <a:off x="107950" y="44450"/>
            <a:ext cx="5364163" cy="444500"/>
          </a:xfrm>
        </p:spPr>
        <p:txBody>
          <a:bodyPr/>
          <a:lstStyle/>
          <a:p>
            <a:pPr eaLnBrk="1" hangingPunct="1"/>
            <a:r>
              <a:rPr lang="tr-TR" altLang="tr-TR" sz="1400" smtClean="0">
                <a:solidFill>
                  <a:srgbClr val="C00000"/>
                </a:solidFill>
              </a:rPr>
              <a:t>Sakarya U. B. Üniversitesi MTOK Kontenjanları</a:t>
            </a:r>
          </a:p>
        </p:txBody>
      </p:sp>
      <p:sp>
        <p:nvSpPr>
          <p:cNvPr id="45059" name="İçerik Yer Tutucusu 2"/>
          <p:cNvSpPr>
            <a:spLocks noGrp="1" noChangeArrowheads="1"/>
          </p:cNvSpPr>
          <p:nvPr>
            <p:ph idx="1"/>
          </p:nvPr>
        </p:nvSpPr>
        <p:spPr/>
        <p:txBody>
          <a:bodyPr/>
          <a:lstStyle/>
          <a:p>
            <a:pPr eaLnBrk="1" hangingPunct="1"/>
            <a:endParaRPr lang="tr-TR" altLang="tr-TR" smtClean="0"/>
          </a:p>
        </p:txBody>
      </p:sp>
      <p:sp>
        <p:nvSpPr>
          <p:cNvPr id="45060" name="Slayt Numarası Yer Tutucusu 3"/>
          <p:cNvSpPr>
            <a:spLocks noGrp="1" noChangeArrowheads="1"/>
          </p:cNvSpPr>
          <p:nvPr>
            <p:ph type="sldNum" sz="quarter" idx="12"/>
          </p:nvPr>
        </p:nvSpPr>
        <p:spPr>
          <a:noFill/>
          <a:ln>
            <a:miter lim="800000"/>
            <a:headEnd/>
            <a:tailEnd/>
          </a:ln>
        </p:spPr>
        <p:txBody>
          <a:bodyPr wrap="square" numCol="1" anchorCtr="0" compatLnSpc="1">
            <a:prstTxWarp prst="textNoShape">
              <a:avLst/>
            </a:prstTxWarp>
          </a:bodyPr>
          <a:lstStyle/>
          <a:p>
            <a:fld id="{4465D735-A0FB-48E2-A20B-261FC100D47E}" type="slidenum">
              <a:rPr lang="es-ES" altLang="zh-CN" smtClean="0">
                <a:solidFill>
                  <a:schemeClr val="tx1"/>
                </a:solidFill>
                <a:cs typeface="幼圆"/>
              </a:rPr>
              <a:pPr/>
              <a:t>24</a:t>
            </a:fld>
            <a:endParaRPr lang="es-ES" altLang="zh-CN" smtClean="0">
              <a:solidFill>
                <a:schemeClr val="tx1"/>
              </a:solidFill>
              <a:cs typeface="幼圆"/>
            </a:endParaRPr>
          </a:p>
        </p:txBody>
      </p:sp>
      <p:pic>
        <p:nvPicPr>
          <p:cNvPr id="45061" name="Picture 9"/>
          <p:cNvPicPr>
            <a:picLocks noChangeAspect="1" noChangeArrowheads="1"/>
          </p:cNvPicPr>
          <p:nvPr/>
        </p:nvPicPr>
        <p:blipFill>
          <a:blip r:embed="rId2"/>
          <a:srcRect/>
          <a:stretch>
            <a:fillRect/>
          </a:stretch>
        </p:blipFill>
        <p:spPr bwMode="auto">
          <a:xfrm>
            <a:off x="131763" y="307975"/>
            <a:ext cx="8864600" cy="607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187450" y="692150"/>
            <a:ext cx="7343775" cy="5118100"/>
          </a:xfrm>
          <a:prstGeom prst="rect">
            <a:avLst/>
          </a:prstGeom>
          <a:noFill/>
          <a:ln w="9525">
            <a:noFill/>
            <a:round/>
            <a:headEnd/>
            <a:tailEnd/>
          </a:ln>
        </p:spPr>
        <p:txBody>
          <a:bodyPr/>
          <a:lstStyle/>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2000" b="1">
                <a:solidFill>
                  <a:srgbClr val="00B050"/>
                </a:solidFill>
                <a:latin typeface="Times New Roman" pitchFamily="18" charset="0"/>
                <a:ea typeface="Microsoft YaHei" pitchFamily="34" charset="-122"/>
                <a:cs typeface="Times New Roman" pitchFamily="18" charset="0"/>
              </a:rPr>
              <a:t>Dikey Geçiş</a:t>
            </a:r>
            <a:endParaRPr lang="tr-TR" altLang="tr-TR" sz="2000" b="1">
              <a:solidFill>
                <a:srgbClr val="3A4145"/>
              </a:solidFill>
              <a:latin typeface="Times New Roman" pitchFamily="18" charset="0"/>
              <a:ea typeface="Microsoft YaHei" pitchFamily="34" charset="-122"/>
              <a:cs typeface="Times New Roman" pitchFamily="18" charset="0"/>
            </a:endParaRP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solidFill>
                  <a:srgbClr val="3A4145"/>
                </a:solidFill>
                <a:latin typeface="Times New Roman" pitchFamily="18" charset="0"/>
                <a:ea typeface="Microsoft YaHei" pitchFamily="34" charset="-122"/>
                <a:cs typeface="Times New Roman" pitchFamily="18" charset="0"/>
              </a:rPr>
              <a:t>Ön lisans öğrencileri genelde temmuz ayı içinde olan DGS sınavıyla ilgili lisans bölümlerine geçerler.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solidFill>
                  <a:srgbClr val="3A4145"/>
                </a:solidFill>
                <a:latin typeface="Times New Roman" pitchFamily="18" charset="0"/>
                <a:ea typeface="Microsoft YaHei" pitchFamily="34" charset="-122"/>
                <a:cs typeface="Times New Roman" pitchFamily="18" charset="0"/>
              </a:rPr>
              <a:t>Sözel ve sayısal yeteneği değerlendiren Türkçe ve matematikten 60+60 : 120 soru vardır.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solidFill>
                  <a:srgbClr val="3A4145"/>
                </a:solidFill>
                <a:latin typeface="Times New Roman" pitchFamily="18" charset="0"/>
                <a:ea typeface="Microsoft YaHei" pitchFamily="34" charset="-122"/>
                <a:cs typeface="Times New Roman" pitchFamily="18" charset="0"/>
              </a:rPr>
              <a:t>Üniversitelerin %10 kontenjan açma zorunlulukları var.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solidFill>
                  <a:srgbClr val="3A4145"/>
                </a:solidFill>
                <a:latin typeface="Times New Roman" pitchFamily="18" charset="0"/>
                <a:ea typeface="Microsoft YaHei" pitchFamily="34" charset="-122"/>
                <a:cs typeface="Times New Roman" pitchFamily="18" charset="0"/>
              </a:rPr>
              <a:t>Bölümler öğrenciyi hazırlık sınıfına alır yada 2. ve 3.sınıftan başlatıp alttan ders aldırır.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solidFill>
                  <a:srgbClr val="3A4145"/>
                </a:solidFill>
                <a:latin typeface="Times New Roman" pitchFamily="18" charset="0"/>
                <a:ea typeface="Microsoft YaHei" pitchFamily="34" charset="-122"/>
                <a:cs typeface="Times New Roman" pitchFamily="18" charset="0"/>
              </a:rPr>
              <a:t>İngilizce bölüm kazanıldığında muafiyet sınavına girer yada hazırlık sınıfına alınır.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solidFill>
                  <a:srgbClr val="3A4145"/>
                </a:solidFill>
                <a:latin typeface="Times New Roman" pitchFamily="18" charset="0"/>
                <a:ea typeface="Microsoft YaHei" pitchFamily="34" charset="-122"/>
                <a:cs typeface="Times New Roman" pitchFamily="18" charset="0"/>
              </a:rPr>
              <a:t>Açık öğretim lisans okumak için de DGS puanı gerekir.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tr-TR" altLang="tr-TR" sz="1600">
                <a:latin typeface="Times New Roman" pitchFamily="18" charset="0"/>
                <a:ea typeface="Microsoft YaHei" pitchFamily="34" charset="-122"/>
                <a:cs typeface="Times New Roman" pitchFamily="18" charset="0"/>
              </a:rPr>
              <a:t>DGS sınavıyla tercih yapma ve yerleşme YKS sınavını etkilemez. Aday hem YKS hem DGS sınavına girebilir.</a:t>
            </a:r>
          </a:p>
          <a:p>
            <a:pPr marL="336550" indent="-336550" eaLnBrk="1" hangingPunct="1">
              <a:spcBef>
                <a:spcPts val="800"/>
              </a:spcBef>
              <a:buClr>
                <a:srgbClr val="FFCC00"/>
              </a:buClr>
              <a:buSzPct val="70000"/>
              <a:buFont typeface="Wingdings"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tr-TR" altLang="tr-TR">
              <a:solidFill>
                <a:srgbClr val="3A4145"/>
              </a:solidFill>
              <a:latin typeface="Times New Roman" pitchFamily="18" charset="0"/>
              <a:ea typeface="Microsoft YaHei" pitchFamily="34" charset="-122"/>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428597" y="1285859"/>
            <a:ext cx="7072361" cy="4597415"/>
          </a:xfrm>
          <a:prstGeom prst="rect">
            <a:avLst/>
          </a:prstGeom>
          <a:noFill/>
          <a:ln w="9525">
            <a:noFill/>
            <a:round/>
            <a:headEnd/>
            <a:tailEnd/>
          </a:ln>
          <a:effectLst/>
        </p:spPr>
        <p:txBody>
          <a:bodyPr/>
          <a:lstStyle>
            <a:lvl1pPr marL="336550" indent="-336550"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1pPr>
            <a:lvl2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2pPr>
            <a:lvl3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3pPr>
            <a:lvl4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4pPr>
            <a:lvl5pPr eaLnBrk="0" hangingPunc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solidFill>
                  <a:schemeClr val="bg1"/>
                </a:solidFill>
                <a:latin typeface="Arial" pitchFamily="34" charset="0"/>
                <a:ea typeface="Microsoft YaHei" pitchFamily="34" charset="-122"/>
              </a:defRPr>
            </a:lvl9pPr>
          </a:lstStyle>
          <a:p>
            <a:pPr eaLnBrk="1" hangingPunct="1">
              <a:spcBef>
                <a:spcPts val="800"/>
              </a:spcBef>
              <a:buClr>
                <a:srgbClr val="FFCC00"/>
              </a:buClr>
              <a:buSzPct val="70000"/>
              <a:buFont typeface="Wingdings" pitchFamily="2" charset="2"/>
              <a:buChar char=""/>
              <a:defRPr/>
            </a:pPr>
            <a:r>
              <a:rPr lang="tr-TR" altLang="tr-TR" sz="2400" b="1" dirty="0">
                <a:solidFill>
                  <a:srgbClr val="00B050"/>
                </a:solidFill>
                <a:latin typeface="Times New Roman" panose="02020603050405020304" pitchFamily="18" charset="0"/>
                <a:cs typeface="Times New Roman" panose="02020603050405020304" pitchFamily="18" charset="0"/>
              </a:rPr>
              <a:t>Dikey Geçiş</a:t>
            </a:r>
          </a:p>
          <a:p>
            <a:pPr eaLnBrk="1" hangingPunct="1">
              <a:spcBef>
                <a:spcPts val="800"/>
              </a:spcBef>
              <a:buClr>
                <a:srgbClr val="FFCC00"/>
              </a:buClr>
              <a:buSzPct val="70000"/>
              <a:buFont typeface="Wingdings" pitchFamily="2" charset="2"/>
              <a:buChar char=""/>
              <a:defRPr/>
            </a:pPr>
            <a:r>
              <a:rPr lang="tr-TR" altLang="tr-TR" sz="1600" dirty="0">
                <a:solidFill>
                  <a:srgbClr val="3A4145"/>
                </a:solidFill>
                <a:latin typeface="Times New Roman" pitchFamily="18" charset="0"/>
                <a:cs typeface="Times New Roman" panose="02020603050405020304" pitchFamily="18" charset="0"/>
              </a:rPr>
              <a:t>Öğrencilerin sınav ham puanlarına </a:t>
            </a:r>
            <a:r>
              <a:rPr lang="tr-TR" sz="1600" dirty="0" err="1">
                <a:solidFill>
                  <a:schemeClr val="tx1"/>
                </a:solidFill>
                <a:latin typeface="Times New Roman" pitchFamily="18" charset="0"/>
                <a:cs typeface="Times New Roman" pitchFamily="18" charset="0"/>
              </a:rPr>
              <a:t>Önlisans</a:t>
            </a:r>
            <a:r>
              <a:rPr lang="tr-TR" sz="1600" dirty="0">
                <a:solidFill>
                  <a:schemeClr val="tx1"/>
                </a:solidFill>
                <a:latin typeface="Times New Roman" pitchFamily="18" charset="0"/>
                <a:cs typeface="Times New Roman" pitchFamily="18" charset="0"/>
              </a:rPr>
              <a:t> başarı puanı 0,8 ile çarpılarak eklenir.</a:t>
            </a:r>
          </a:p>
          <a:p>
            <a:pPr eaLnBrk="1" hangingPunct="1">
              <a:spcBef>
                <a:spcPts val="800"/>
              </a:spcBef>
              <a:buClr>
                <a:srgbClr val="FFCC00"/>
              </a:buClr>
              <a:buSzPct val="70000"/>
              <a:buFont typeface="Wingdings" pitchFamily="2" charset="2"/>
              <a:buChar char=""/>
              <a:defRPr/>
            </a:pPr>
            <a:r>
              <a:rPr lang="tr-TR" sz="1600" dirty="0">
                <a:solidFill>
                  <a:schemeClr val="tx1"/>
                </a:solidFill>
                <a:latin typeface="Times New Roman" pitchFamily="18" charset="0"/>
                <a:cs typeface="Times New Roman" pitchFamily="18" charset="0"/>
              </a:rPr>
              <a:t> DGS sonucu ile bir yükseköğretim lisans programına </a:t>
            </a:r>
            <a:r>
              <a:rPr lang="tr-TR" sz="1600" dirty="0" smtClean="0">
                <a:solidFill>
                  <a:schemeClr val="tx1"/>
                </a:solidFill>
                <a:latin typeface="Times New Roman" pitchFamily="18" charset="0"/>
                <a:cs typeface="Times New Roman" pitchFamily="18" charset="0"/>
              </a:rPr>
              <a:t>yerleştirildiğinde </a:t>
            </a:r>
            <a:r>
              <a:rPr lang="tr-TR" sz="1600" dirty="0">
                <a:solidFill>
                  <a:schemeClr val="tx1"/>
                </a:solidFill>
                <a:latin typeface="Times New Roman" pitchFamily="18" charset="0"/>
                <a:cs typeface="Times New Roman" pitchFamily="18" charset="0"/>
              </a:rPr>
              <a:t>gelecek yıl puanında düşme söz konusu olur. </a:t>
            </a:r>
          </a:p>
          <a:p>
            <a:pPr eaLnBrk="1" hangingPunct="1">
              <a:spcBef>
                <a:spcPts val="800"/>
              </a:spcBef>
              <a:buClr>
                <a:srgbClr val="FFCC00"/>
              </a:buClr>
              <a:buSzPct val="70000"/>
              <a:buFont typeface="Wingdings" pitchFamily="2" charset="2"/>
              <a:buChar char=""/>
              <a:defRPr/>
            </a:pPr>
            <a:r>
              <a:rPr lang="tr-TR" sz="1600" dirty="0" smtClean="0">
                <a:solidFill>
                  <a:schemeClr val="tx1"/>
                </a:solidFill>
                <a:latin typeface="Times New Roman" pitchFamily="18" charset="0"/>
                <a:cs typeface="Times New Roman" pitchFamily="18" charset="0"/>
              </a:rPr>
              <a:t>2022-DGS’de </a:t>
            </a:r>
            <a:r>
              <a:rPr lang="tr-TR" sz="1600" dirty="0">
                <a:solidFill>
                  <a:schemeClr val="tx1"/>
                </a:solidFill>
                <a:latin typeface="Times New Roman" pitchFamily="18" charset="0"/>
                <a:cs typeface="Times New Roman" pitchFamily="18" charset="0"/>
              </a:rPr>
              <a:t>bir yükseköğretim programına yerleştirilen adayların </a:t>
            </a:r>
            <a:r>
              <a:rPr lang="tr-TR" sz="1600" dirty="0" smtClean="0">
                <a:solidFill>
                  <a:schemeClr val="tx1"/>
                </a:solidFill>
                <a:latin typeface="Times New Roman" pitchFamily="18" charset="0"/>
                <a:cs typeface="Times New Roman" pitchFamily="18" charset="0"/>
              </a:rPr>
              <a:t>2023-DGS’de </a:t>
            </a:r>
            <a:r>
              <a:rPr lang="tr-TR" sz="1600" dirty="0">
                <a:solidFill>
                  <a:schemeClr val="tx1"/>
                </a:solidFill>
                <a:latin typeface="Times New Roman" pitchFamily="18" charset="0"/>
                <a:cs typeface="Times New Roman" pitchFamily="18" charset="0"/>
              </a:rPr>
              <a:t>ilgili </a:t>
            </a:r>
            <a:r>
              <a:rPr lang="tr-TR" sz="1600" dirty="0" err="1">
                <a:solidFill>
                  <a:schemeClr val="tx1"/>
                </a:solidFill>
                <a:latin typeface="Times New Roman" pitchFamily="18" charset="0"/>
                <a:cs typeface="Times New Roman" pitchFamily="18" charset="0"/>
              </a:rPr>
              <a:t>ÖBP’leri</a:t>
            </a:r>
            <a:r>
              <a:rPr lang="tr-TR" sz="1600" dirty="0">
                <a:solidFill>
                  <a:schemeClr val="tx1"/>
                </a:solidFill>
                <a:latin typeface="Times New Roman" pitchFamily="18" charset="0"/>
                <a:cs typeface="Times New Roman" pitchFamily="18" charset="0"/>
              </a:rPr>
              <a:t> 0,45 katsayısı ile çarpılacaktır.</a:t>
            </a:r>
          </a:p>
          <a:p>
            <a:pPr eaLnBrk="1" hangingPunct="1">
              <a:spcBef>
                <a:spcPts val="800"/>
              </a:spcBef>
              <a:buClr>
                <a:srgbClr val="FFCC00"/>
              </a:buClr>
              <a:buSzPct val="70000"/>
              <a:buFont typeface="Wingdings" pitchFamily="2" charset="2"/>
              <a:buChar char=""/>
              <a:defRPr/>
            </a:pPr>
            <a:r>
              <a:rPr lang="tr-TR" altLang="tr-TR" sz="1600" dirty="0">
                <a:solidFill>
                  <a:schemeClr val="tx1"/>
                </a:solidFill>
                <a:latin typeface="Times New Roman" pitchFamily="18" charset="0"/>
                <a:cs typeface="Times New Roman" pitchFamily="18" charset="0"/>
              </a:rPr>
              <a:t>Adaylar en çok 30 tercih yapabilirler. </a:t>
            </a:r>
          </a:p>
          <a:p>
            <a:pPr eaLnBrk="1" hangingPunct="1">
              <a:spcBef>
                <a:spcPts val="800"/>
              </a:spcBef>
              <a:buClr>
                <a:srgbClr val="FFCC00"/>
              </a:buClr>
              <a:buSzPct val="70000"/>
              <a:buFont typeface="Wingdings" pitchFamily="2" charset="2"/>
              <a:buChar char=""/>
              <a:defRPr/>
            </a:pPr>
            <a:r>
              <a:rPr lang="tr-TR" altLang="tr-TR" sz="1600" dirty="0">
                <a:solidFill>
                  <a:srgbClr val="3A4145"/>
                </a:solidFill>
                <a:latin typeface="Times New Roman" panose="02020603050405020304" pitchFamily="18" charset="0"/>
                <a:cs typeface="Times New Roman" panose="02020603050405020304" pitchFamily="18" charset="0"/>
              </a:rPr>
              <a:t>DGS ilk tercihine yerleşen ek tercihte bulunamaz.</a:t>
            </a:r>
            <a:endParaRPr lang="tr-TR" sz="1600" dirty="0">
              <a:solidFill>
                <a:schemeClr val="tx1"/>
              </a:solidFill>
              <a:latin typeface="Times New Roman" pitchFamily="18" charset="0"/>
              <a:cs typeface="Times New Roman" pitchFamily="18" charset="0"/>
            </a:endParaRPr>
          </a:p>
          <a:p>
            <a:pPr marL="342900" indent="-342900" eaLnBrk="1" hangingPunct="1">
              <a:spcBef>
                <a:spcPts val="800"/>
              </a:spcBef>
              <a:buClr>
                <a:srgbClr val="FFCC00"/>
              </a:buClr>
              <a:buSzPct val="70000"/>
              <a:buFont typeface="Wingdings" pitchFamily="2" charset="2"/>
              <a:buChar char="Ø"/>
              <a:defRPr/>
            </a:pPr>
            <a:r>
              <a:rPr lang="tr-TR" altLang="tr-TR" sz="1600" dirty="0" smtClean="0">
                <a:solidFill>
                  <a:srgbClr val="3A4145"/>
                </a:solidFill>
                <a:latin typeface="Times New Roman" panose="02020603050405020304" pitchFamily="18" charset="0"/>
                <a:cs typeface="Times New Roman" panose="02020603050405020304" pitchFamily="18" charset="0"/>
              </a:rPr>
              <a:t>Bilgisayar </a:t>
            </a:r>
            <a:r>
              <a:rPr lang="tr-TR" altLang="tr-TR" sz="1600" dirty="0" err="1">
                <a:solidFill>
                  <a:srgbClr val="3A4145"/>
                </a:solidFill>
                <a:latin typeface="Times New Roman" panose="02020603050405020304" pitchFamily="18" charset="0"/>
                <a:cs typeface="Times New Roman" panose="02020603050405020304" pitchFamily="18" charset="0"/>
              </a:rPr>
              <a:t>prog</a:t>
            </a:r>
            <a:r>
              <a:rPr lang="tr-TR" altLang="tr-TR" sz="1600" dirty="0">
                <a:solidFill>
                  <a:srgbClr val="3A4145"/>
                </a:solidFill>
                <a:latin typeface="Times New Roman" panose="02020603050405020304" pitchFamily="18" charset="0"/>
                <a:cs typeface="Times New Roman" panose="02020603050405020304" pitchFamily="18" charset="0"/>
              </a:rPr>
              <a:t>  - Bil. Müh.</a:t>
            </a:r>
          </a:p>
          <a:p>
            <a:pPr>
              <a:lnSpc>
                <a:spcPct val="115000"/>
              </a:lnSpc>
              <a:spcAft>
                <a:spcPts val="1000"/>
              </a:spcAft>
              <a:defRPr/>
            </a:pPr>
            <a:r>
              <a:rPr lang="tr-TR" altLang="tr-TR" sz="1600" b="1" dirty="0">
                <a:solidFill>
                  <a:srgbClr val="0070C0"/>
                </a:solidFill>
                <a:latin typeface="Times New Roman" pitchFamily="18" charset="0"/>
                <a:ea typeface="Calibri" pitchFamily="34" charset="0"/>
                <a:cs typeface="Times New Roman" pitchFamily="18" charset="0"/>
              </a:rPr>
              <a:t>Hemşire : </a:t>
            </a:r>
            <a:r>
              <a:rPr lang="tr-TR" altLang="tr-TR" sz="1600" dirty="0">
                <a:solidFill>
                  <a:srgbClr val="000000">
                    <a:lumMod val="95000"/>
                    <a:lumOff val="5000"/>
                  </a:srgbClr>
                </a:solidFill>
                <a:latin typeface="Times New Roman" pitchFamily="18" charset="0"/>
                <a:ea typeface="Calibri" pitchFamily="34" charset="0"/>
                <a:cs typeface="Times New Roman" pitchFamily="18" charset="0"/>
              </a:rPr>
              <a:t>diyaliz, ameliyathane </a:t>
            </a:r>
            <a:r>
              <a:rPr lang="tr-TR" altLang="tr-TR" sz="1600" dirty="0" err="1">
                <a:solidFill>
                  <a:srgbClr val="000000">
                    <a:lumMod val="95000"/>
                    <a:lumOff val="5000"/>
                  </a:srgbClr>
                </a:solidFill>
                <a:latin typeface="Times New Roman" pitchFamily="18" charset="0"/>
                <a:ea typeface="Calibri" pitchFamily="34" charset="0"/>
                <a:cs typeface="Times New Roman" pitchFamily="18" charset="0"/>
              </a:rPr>
              <a:t>hiz</a:t>
            </a:r>
            <a:r>
              <a:rPr lang="tr-TR" altLang="tr-TR" sz="1600" dirty="0">
                <a:solidFill>
                  <a:srgbClr val="000000">
                    <a:lumMod val="95000"/>
                    <a:lumOff val="5000"/>
                  </a:srgbClr>
                </a:solidFill>
                <a:latin typeface="Times New Roman" pitchFamily="18" charset="0"/>
                <a:ea typeface="Calibri" pitchFamily="34" charset="0"/>
                <a:cs typeface="Times New Roman" pitchFamily="18" charset="0"/>
              </a:rPr>
              <a:t>.,acil yardım teknikerliği, anestezi, otopsi y.</a:t>
            </a:r>
          </a:p>
          <a:p>
            <a:pPr>
              <a:lnSpc>
                <a:spcPct val="115000"/>
              </a:lnSpc>
              <a:spcAft>
                <a:spcPts val="1000"/>
              </a:spcAft>
              <a:defRPr/>
            </a:pPr>
            <a:r>
              <a:rPr lang="tr-TR" altLang="tr-TR" sz="1600" b="1" dirty="0">
                <a:solidFill>
                  <a:srgbClr val="0070C0"/>
                </a:solidFill>
                <a:latin typeface="Times New Roman" pitchFamily="18" charset="0"/>
                <a:ea typeface="Calibri" pitchFamily="34" charset="0"/>
                <a:cs typeface="Times New Roman" pitchFamily="18" charset="0"/>
              </a:rPr>
              <a:t>Mimarlık: </a:t>
            </a:r>
            <a:r>
              <a:rPr lang="tr-TR" altLang="tr-TR" sz="1600" dirty="0">
                <a:solidFill>
                  <a:srgbClr val="000000">
                    <a:lumMod val="95000"/>
                    <a:lumOff val="5000"/>
                  </a:srgbClr>
                </a:solidFill>
                <a:latin typeface="Times New Roman" pitchFamily="18" charset="0"/>
                <a:ea typeface="Calibri" pitchFamily="34" charset="0"/>
                <a:cs typeface="Times New Roman" pitchFamily="18" charset="0"/>
              </a:rPr>
              <a:t>Mimari dekoratif sanatlar, Mimari restorasyon, Mimarlık teknolojisi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İçerik Yer Tutucusu 2"/>
          <p:cNvSpPr>
            <a:spLocks noGrp="1" noChangeArrowheads="1"/>
          </p:cNvSpPr>
          <p:nvPr>
            <p:ph idx="1"/>
          </p:nvPr>
        </p:nvSpPr>
        <p:spPr/>
        <p:txBody>
          <a:bodyPr/>
          <a:lstStyle/>
          <a:p>
            <a:pPr eaLnBrk="1" hangingPunct="1"/>
            <a:endParaRPr lang="tr-TR" altLang="tr-TR" smtClean="0"/>
          </a:p>
        </p:txBody>
      </p:sp>
      <p:sp>
        <p:nvSpPr>
          <p:cNvPr id="48131" name="Slayt Numarası Yer Tutucusu 3"/>
          <p:cNvSpPr>
            <a:spLocks noGrp="1"/>
          </p:cNvSpPr>
          <p:nvPr>
            <p:ph type="sldNum" sz="quarter" idx="12"/>
          </p:nvPr>
        </p:nvSpPr>
        <p:spPr>
          <a:noFill/>
          <a:ln>
            <a:miter lim="800000"/>
            <a:headEnd/>
            <a:tailEnd/>
          </a:ln>
        </p:spPr>
        <p:txBody>
          <a:bodyPr wrap="square" numCol="1" anchorCtr="0" compatLnSpc="1">
            <a:prstTxWarp prst="textNoShape">
              <a:avLst/>
            </a:prstTxWarp>
          </a:bodyPr>
          <a:lstStyle/>
          <a:p>
            <a:fld id="{0A8BE85C-7986-4513-95E0-C6F85B420C48}" type="slidenum">
              <a:rPr lang="es-ES" altLang="zh-CN" smtClean="0">
                <a:solidFill>
                  <a:schemeClr val="tx1"/>
                </a:solidFill>
                <a:cs typeface="幼圆"/>
              </a:rPr>
              <a:pPr/>
              <a:t>27</a:t>
            </a:fld>
            <a:endParaRPr lang="es-ES" altLang="zh-CN" smtClean="0">
              <a:solidFill>
                <a:schemeClr val="tx1"/>
              </a:solidFill>
              <a:cs typeface="幼圆"/>
            </a:endParaRPr>
          </a:p>
        </p:txBody>
      </p:sp>
      <p:pic>
        <p:nvPicPr>
          <p:cNvPr id="48132" name="Picture 2"/>
          <p:cNvPicPr>
            <a:picLocks noChangeAspect="1" noChangeArrowheads="1"/>
          </p:cNvPicPr>
          <p:nvPr/>
        </p:nvPicPr>
        <p:blipFill>
          <a:blip r:embed="rId2"/>
          <a:srcRect/>
          <a:stretch>
            <a:fillRect/>
          </a:stretch>
        </p:blipFill>
        <p:spPr bwMode="auto">
          <a:xfrm>
            <a:off x="34925" y="115888"/>
            <a:ext cx="9053513" cy="5976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57158" y="1714488"/>
            <a:ext cx="7929618" cy="4500594"/>
          </a:xfrm>
        </p:spPr>
        <p:txBody>
          <a:bodyPr/>
          <a:lstStyle/>
          <a:p>
            <a:pPr eaLnBrk="1" hangingPunct="1">
              <a:spcBef>
                <a:spcPts val="800"/>
              </a:spcBef>
              <a:buClr>
                <a:srgbClr val="FFCC00"/>
              </a:buClr>
              <a:buSzPct val="70000"/>
              <a:buFont typeface="Wingdings" pitchFamily="2" charset="2"/>
              <a:buChar char=""/>
            </a:pPr>
            <a:r>
              <a:rPr lang="tr-TR" altLang="tr-TR" sz="2400" b="1" dirty="0" smtClean="0">
                <a:solidFill>
                  <a:srgbClr val="00B050"/>
                </a:solidFill>
                <a:latin typeface="Times New Roman" pitchFamily="18" charset="0"/>
                <a:cs typeface="Times New Roman" pitchFamily="18" charset="0"/>
              </a:rPr>
              <a:t>Yatay Geçiş</a:t>
            </a:r>
          </a:p>
          <a:p>
            <a:pPr eaLnBrk="1" hangingPunct="1">
              <a:spcBef>
                <a:spcPts val="800"/>
              </a:spcBef>
              <a:buClr>
                <a:srgbClr val="FFCC00"/>
              </a:buClr>
              <a:buSzPct val="70000"/>
              <a:buFont typeface="Wingdings" pitchFamily="2" charset="2"/>
              <a:buChar char=""/>
            </a:pPr>
            <a:endParaRPr lang="tr-TR" altLang="tr-TR" sz="2400" b="1" dirty="0" smtClean="0">
              <a:solidFill>
                <a:srgbClr val="00B050"/>
              </a:solidFill>
              <a:latin typeface="Times New Roman" pitchFamily="18" charset="0"/>
              <a:cs typeface="Times New Roman" pitchFamily="18" charset="0"/>
            </a:endParaRPr>
          </a:p>
          <a:p>
            <a:pPr eaLnBrk="1" hangingPunct="1">
              <a:spcBef>
                <a:spcPct val="0"/>
              </a:spcBef>
              <a:buClr>
                <a:srgbClr val="FFCC00"/>
              </a:buClr>
              <a:buSzPct val="70000"/>
              <a:buFont typeface="Wingdings" pitchFamily="2" charset="2"/>
              <a:buChar char=""/>
            </a:pPr>
            <a:r>
              <a:rPr lang="tr-TR" altLang="tr-TR" sz="1600" dirty="0" smtClean="0">
                <a:solidFill>
                  <a:srgbClr val="3A4145"/>
                </a:solidFill>
                <a:latin typeface="Times New Roman" pitchFamily="18" charset="0"/>
                <a:cs typeface="Times New Roman" pitchFamily="18" charset="0"/>
              </a:rPr>
              <a:t>Halihazırda eğitimine devam eden öğrencilerin bir diploma programından başka bir diploma programına bölüm ortalamaları ve merkezi yerleştirme puanlarıyla belirli kurallar çerçevesinde geçiş yapmalarıdır.</a:t>
            </a:r>
          </a:p>
          <a:p>
            <a:pPr eaLnBrk="1" hangingPunct="1">
              <a:spcBef>
                <a:spcPct val="0"/>
              </a:spcBef>
              <a:buClr>
                <a:srgbClr val="FFCC00"/>
              </a:buClr>
              <a:buSzPct val="70000"/>
              <a:buFont typeface="Wingdings" pitchFamily="2" charset="2"/>
              <a:buChar char=""/>
            </a:pPr>
            <a:endParaRPr lang="tr-TR" altLang="tr-TR" dirty="0" smtClean="0">
              <a:solidFill>
                <a:srgbClr val="3A4145"/>
              </a:solidFill>
              <a:latin typeface="Times New Roman" pitchFamily="18" charset="0"/>
              <a:cs typeface="Times New Roman" pitchFamily="18" charset="0"/>
            </a:endParaRPr>
          </a:p>
          <a:p>
            <a:pPr eaLnBrk="1" hangingPunct="1">
              <a:spcBef>
                <a:spcPct val="0"/>
              </a:spcBef>
              <a:buClr>
                <a:srgbClr val="FFCC00"/>
              </a:buClr>
              <a:buSzPct val="70000"/>
              <a:buFont typeface="Wingdings" pitchFamily="2" charset="2"/>
              <a:buChar char=""/>
            </a:pPr>
            <a:r>
              <a:rPr lang="tr-TR" altLang="tr-TR" dirty="0" smtClean="0">
                <a:solidFill>
                  <a:srgbClr val="3A4145"/>
                </a:solidFill>
                <a:latin typeface="Times New Roman" pitchFamily="18" charset="0"/>
                <a:cs typeface="Times New Roman" pitchFamily="18" charset="0"/>
              </a:rPr>
              <a:t>3 tür yatay geçiş söz konusudur. </a:t>
            </a:r>
          </a:p>
          <a:p>
            <a:pPr eaLnBrk="1" hangingPunct="1">
              <a:spcBef>
                <a:spcPct val="0"/>
              </a:spcBef>
              <a:buClr>
                <a:srgbClr val="FFCC00"/>
              </a:buClr>
              <a:buSzPct val="70000"/>
              <a:buFont typeface="Wingdings" pitchFamily="2" charset="2"/>
              <a:buChar char=""/>
            </a:pPr>
            <a:endParaRPr lang="tr-TR" altLang="tr-TR" dirty="0" smtClean="0">
              <a:solidFill>
                <a:srgbClr val="3A4145"/>
              </a:solidFill>
              <a:latin typeface="Times New Roman" pitchFamily="18" charset="0"/>
              <a:cs typeface="Times New Roman" pitchFamily="18" charset="0"/>
            </a:endParaRPr>
          </a:p>
          <a:p>
            <a:pPr eaLnBrk="1" hangingPunct="1">
              <a:spcBef>
                <a:spcPct val="0"/>
              </a:spcBef>
              <a:buClr>
                <a:srgbClr val="FFCC00"/>
              </a:buClr>
              <a:buSzPct val="70000"/>
              <a:buFont typeface="Wingdings" pitchFamily="2" charset="2"/>
              <a:buChar char=""/>
            </a:pPr>
            <a:endParaRPr lang="tr-TR" altLang="tr-TR" b="1" dirty="0" smtClean="0">
              <a:solidFill>
                <a:srgbClr val="00B050"/>
              </a:solidFill>
              <a:latin typeface="Times New Roman" pitchFamily="18" charset="0"/>
              <a:cs typeface="Times New Roman" pitchFamily="18" charset="0"/>
            </a:endParaRPr>
          </a:p>
          <a:p>
            <a:pPr eaLnBrk="1" hangingPunct="1">
              <a:spcBef>
                <a:spcPct val="0"/>
              </a:spcBef>
              <a:buClr>
                <a:srgbClr val="FFCC00"/>
              </a:buClr>
              <a:buSzPct val="70000"/>
              <a:buFont typeface="Wingdings" pitchFamily="2" charset="2"/>
              <a:buChar char=""/>
            </a:pPr>
            <a:endParaRPr lang="tr-TR" altLang="tr-TR" b="1" dirty="0" smtClean="0">
              <a:solidFill>
                <a:srgbClr val="00B050"/>
              </a:solidFill>
              <a:latin typeface="Times New Roman" pitchFamily="18" charset="0"/>
              <a:cs typeface="Times New Roman" pitchFamily="18" charset="0"/>
            </a:endParaRPr>
          </a:p>
        </p:txBody>
      </p:sp>
      <p:graphicFrame>
        <p:nvGraphicFramePr>
          <p:cNvPr id="2" name="Tablo 2"/>
          <p:cNvGraphicFramePr>
            <a:graphicFrameLocks noGrp="1"/>
          </p:cNvGraphicFramePr>
          <p:nvPr/>
        </p:nvGraphicFramePr>
        <p:xfrm>
          <a:off x="1187450" y="3573463"/>
          <a:ext cx="7024688" cy="1630363"/>
        </p:xfrm>
        <a:graphic>
          <a:graphicData uri="http://schemas.openxmlformats.org/drawingml/2006/table">
            <a:tbl>
              <a:tblPr firstRow="1" bandRow="1">
                <a:tableStyleId>{5C22544A-7EE6-4342-B048-85BDC9FD1C3A}</a:tableStyleId>
              </a:tblPr>
              <a:tblGrid>
                <a:gridCol w="3496158"/>
                <a:gridCol w="3528530"/>
              </a:tblGrid>
              <a:tr h="370743">
                <a:tc>
                  <a:txBody>
                    <a:bodyPr/>
                    <a:lstStyle/>
                    <a:p>
                      <a:pPr algn="ctr"/>
                      <a:r>
                        <a:rPr lang="tr-TR" sz="1600" dirty="0">
                          <a:solidFill>
                            <a:srgbClr val="92D050"/>
                          </a:solidFill>
                        </a:rPr>
                        <a:t>Geçiş türü</a:t>
                      </a:r>
                    </a:p>
                  </a:txBody>
                  <a:tcPr marL="91444" marR="91444" marT="45707" marB="45707"/>
                </a:tc>
                <a:tc>
                  <a:txBody>
                    <a:bodyPr/>
                    <a:lstStyle/>
                    <a:p>
                      <a:pPr algn="ctr"/>
                      <a:r>
                        <a:rPr lang="tr-TR" sz="1600" dirty="0">
                          <a:solidFill>
                            <a:srgbClr val="92D050"/>
                          </a:solidFill>
                        </a:rPr>
                        <a:t>    Durum</a:t>
                      </a:r>
                    </a:p>
                  </a:txBody>
                  <a:tcPr marL="91444" marR="91444" marT="45707" marB="45707"/>
                </a:tc>
              </a:tr>
              <a:tr h="370743">
                <a:tc>
                  <a:txBody>
                    <a:bodyPr/>
                    <a:lstStyle/>
                    <a:p>
                      <a:r>
                        <a:rPr lang="tr-TR" sz="1400" b="1" dirty="0">
                          <a:solidFill>
                            <a:srgbClr val="00B050"/>
                          </a:solidFill>
                        </a:rPr>
                        <a:t>Kurum içi yatay geçiş</a:t>
                      </a:r>
                    </a:p>
                  </a:txBody>
                  <a:tcPr marL="91444" marR="91444" marT="45707" marB="45707"/>
                </a:tc>
                <a:tc>
                  <a:txBody>
                    <a:bodyPr/>
                    <a:lstStyle/>
                    <a:p>
                      <a:r>
                        <a:rPr lang="tr-TR" sz="1200" dirty="0"/>
                        <a:t>Kendi üniversitemizde bir bölüm için</a:t>
                      </a:r>
                    </a:p>
                  </a:txBody>
                  <a:tcPr marL="91444" marR="91444" marT="45707" marB="45707"/>
                </a:tc>
              </a:tr>
              <a:tr h="370743">
                <a:tc>
                  <a:txBody>
                    <a:bodyPr/>
                    <a:lstStyle/>
                    <a:p>
                      <a:r>
                        <a:rPr lang="tr-TR" sz="1400" b="1" dirty="0">
                          <a:solidFill>
                            <a:srgbClr val="00B050"/>
                          </a:solidFill>
                        </a:rPr>
                        <a:t>Kurumlar arası yatay geçiş</a:t>
                      </a:r>
                    </a:p>
                  </a:txBody>
                  <a:tcPr marL="91444" marR="91444" marT="45707" marB="45707"/>
                </a:tc>
                <a:tc>
                  <a:txBody>
                    <a:bodyPr/>
                    <a:lstStyle/>
                    <a:p>
                      <a:r>
                        <a:rPr lang="tr-TR" sz="1200" dirty="0"/>
                        <a:t>Farklı bir üniversiteye geçiş</a:t>
                      </a:r>
                    </a:p>
                  </a:txBody>
                  <a:tcPr marL="91444" marR="91444" marT="45707" marB="45707"/>
                </a:tc>
              </a:tr>
              <a:tr h="518134">
                <a:tc>
                  <a:txBody>
                    <a:bodyPr/>
                    <a:lstStyle/>
                    <a:p>
                      <a:r>
                        <a:rPr lang="tr-TR" sz="1400" b="1" dirty="0">
                          <a:solidFill>
                            <a:srgbClr val="00B050"/>
                          </a:solidFill>
                        </a:rPr>
                        <a:t>Merkezi yerleştirme puanıyla yatay geçiş</a:t>
                      </a:r>
                    </a:p>
                  </a:txBody>
                  <a:tcPr marL="91444" marR="91444" marT="45707" marB="45707"/>
                </a:tc>
                <a:tc>
                  <a:txBody>
                    <a:bodyPr/>
                    <a:lstStyle/>
                    <a:p>
                      <a:r>
                        <a:rPr lang="tr-TR" sz="1200" dirty="0"/>
                        <a:t>ÖSYM puanıyla yatay geçiş</a:t>
                      </a:r>
                    </a:p>
                  </a:txBody>
                  <a:tcPr marL="91444" marR="91444" marT="45707" marB="45707"/>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285720" y="1928802"/>
            <a:ext cx="7286676" cy="4071966"/>
          </a:xfrm>
        </p:spPr>
        <p:txBody>
          <a:bodyPr rtlCol="0">
            <a:noAutofit/>
          </a:bodyPr>
          <a:lstStyle/>
          <a:p>
            <a:pPr eaLnBrk="1" fontAlgn="auto" hangingPunct="1">
              <a:spcBef>
                <a:spcPts val="800"/>
              </a:spcBef>
              <a:spcAft>
                <a:spcPts val="0"/>
              </a:spcAft>
              <a:buClr>
                <a:srgbClr val="FFCC00"/>
              </a:buClr>
              <a:buSzPct val="70000"/>
              <a:buFont typeface="Wingdings" panose="05000000000000000000" pitchFamily="2" charset="2"/>
              <a:buChar char=""/>
              <a:defRPr/>
            </a:pPr>
            <a:r>
              <a:rPr lang="tr-TR" altLang="tr-TR" sz="2000" b="1" dirty="0">
                <a:solidFill>
                  <a:srgbClr val="00B050"/>
                </a:solidFill>
                <a:latin typeface="Times New Roman" panose="02020603050405020304" pitchFamily="18" charset="0"/>
                <a:cs typeface="Times New Roman" panose="02020603050405020304" pitchFamily="18" charset="0"/>
              </a:rPr>
              <a:t>Yatay Geçiş</a:t>
            </a:r>
          </a:p>
          <a:p>
            <a:pPr marL="0" indent="0" eaLnBrk="1" fontAlgn="auto" hangingPunct="1">
              <a:spcBef>
                <a:spcPct val="0"/>
              </a:spcBef>
              <a:spcAft>
                <a:spcPts val="0"/>
              </a:spcAft>
              <a:buClr>
                <a:srgbClr val="FFCC00"/>
              </a:buClr>
              <a:buSzPct val="70000"/>
              <a:buFontTx/>
              <a:buNone/>
              <a:defRPr/>
            </a:pPr>
            <a:endParaRPr lang="tr-TR" altLang="tr-TR" b="1" dirty="0">
              <a:solidFill>
                <a:srgbClr val="00B050"/>
              </a:solidFill>
              <a:latin typeface="Times New Roman" panose="02020603050405020304" pitchFamily="18" charset="0"/>
              <a:cs typeface="Times New Roman" panose="02020603050405020304" pitchFamily="18" charset="0"/>
            </a:endParaRP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600" b="1" dirty="0">
                <a:solidFill>
                  <a:srgbClr val="00B050"/>
                </a:solidFill>
                <a:latin typeface="Times New Roman" panose="02020603050405020304" pitchFamily="18" charset="0"/>
                <a:cs typeface="Times New Roman" panose="02020603050405020304" pitchFamily="18" charset="0"/>
              </a:rPr>
              <a:t>Kurumlar arası – Üniversiteler arası yatay geçiş</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a:solidFill>
                  <a:srgbClr val="3A4145"/>
                </a:solidFill>
                <a:latin typeface="Times New Roman" panose="02020603050405020304" pitchFamily="18" charset="0"/>
                <a:cs typeface="Times New Roman" panose="02020603050405020304" pitchFamily="18" charset="0"/>
              </a:rPr>
              <a:t>Aynı düzeyde eşdeğer programlar arasında (isimleri aynı olan yada %80 benzerliği olan) Genel Not Ortalaması (GNO) ile yatay geçiş + Öğrencinin </a:t>
            </a:r>
            <a:r>
              <a:rPr lang="tr-TR" altLang="tr-TR" sz="1400" dirty="0" smtClean="0">
                <a:solidFill>
                  <a:srgbClr val="3A4145"/>
                </a:solidFill>
                <a:latin typeface="Times New Roman" panose="02020603050405020304" pitchFamily="18" charset="0"/>
                <a:cs typeface="Times New Roman" panose="02020603050405020304" pitchFamily="18" charset="0"/>
              </a:rPr>
              <a:t>kayıt olduğu yıldaki </a:t>
            </a:r>
            <a:r>
              <a:rPr lang="tr-TR" altLang="tr-TR" sz="1400" dirty="0">
                <a:solidFill>
                  <a:srgbClr val="3A4145"/>
                </a:solidFill>
                <a:latin typeface="Times New Roman" panose="02020603050405020304" pitchFamily="18" charset="0"/>
                <a:cs typeface="Times New Roman" panose="02020603050405020304" pitchFamily="18" charset="0"/>
              </a:rPr>
              <a:t>YKS puanının </a:t>
            </a:r>
            <a:r>
              <a:rPr lang="tr-TR" altLang="tr-TR" sz="1400" dirty="0" smtClean="0">
                <a:solidFill>
                  <a:srgbClr val="3A4145"/>
                </a:solidFill>
                <a:latin typeface="Times New Roman" panose="02020603050405020304" pitchFamily="18" charset="0"/>
                <a:cs typeface="Times New Roman" panose="02020603050405020304" pitchFamily="18" charset="0"/>
              </a:rPr>
              <a:t>en az %40 </a:t>
            </a:r>
            <a:r>
              <a:rPr lang="tr-TR" altLang="tr-TR" sz="1400" dirty="0">
                <a:solidFill>
                  <a:srgbClr val="3A4145"/>
                </a:solidFill>
                <a:latin typeface="Times New Roman" panose="02020603050405020304" pitchFamily="18" charset="0"/>
                <a:cs typeface="Times New Roman" panose="02020603050405020304" pitchFamily="18" charset="0"/>
              </a:rPr>
              <a:t>oranında </a:t>
            </a:r>
            <a:r>
              <a:rPr lang="tr-TR" altLang="tr-TR" sz="1400" dirty="0" smtClean="0">
                <a:solidFill>
                  <a:srgbClr val="3A4145"/>
                </a:solidFill>
                <a:latin typeface="Times New Roman" panose="02020603050405020304" pitchFamily="18" charset="0"/>
                <a:cs typeface="Times New Roman" panose="02020603050405020304" pitchFamily="18" charset="0"/>
              </a:rPr>
              <a:t>katkısı</a:t>
            </a:r>
            <a:endParaRPr lang="tr-TR" altLang="tr-TR" sz="1400" dirty="0">
              <a:solidFill>
                <a:srgbClr val="3A4145"/>
              </a:solidFill>
              <a:latin typeface="Times New Roman" panose="02020603050405020304" pitchFamily="18" charset="0"/>
              <a:cs typeface="Times New Roman" panose="02020603050405020304" pitchFamily="18" charset="0"/>
            </a:endParaRP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err="1" smtClean="0">
                <a:solidFill>
                  <a:srgbClr val="C00000"/>
                </a:solidFill>
                <a:latin typeface="Times New Roman" panose="02020603050405020304" pitchFamily="18" charset="0"/>
                <a:cs typeface="Times New Roman" panose="02020603050405020304" pitchFamily="18" charset="0"/>
              </a:rPr>
              <a:t>Örn</a:t>
            </a:r>
            <a:r>
              <a:rPr lang="tr-TR" altLang="tr-TR" sz="1400" dirty="0" smtClean="0">
                <a:solidFill>
                  <a:srgbClr val="C00000"/>
                </a:solidFill>
                <a:latin typeface="Times New Roman" panose="02020603050405020304" pitchFamily="18" charset="0"/>
                <a:cs typeface="Times New Roman" panose="02020603050405020304" pitchFamily="18" charset="0"/>
              </a:rPr>
              <a:t>; Selçuk </a:t>
            </a:r>
            <a:r>
              <a:rPr lang="tr-TR" altLang="tr-TR" sz="1400" dirty="0">
                <a:solidFill>
                  <a:srgbClr val="C00000"/>
                </a:solidFill>
                <a:latin typeface="Times New Roman" panose="02020603050405020304" pitchFamily="18" charset="0"/>
                <a:cs typeface="Times New Roman" panose="02020603050405020304" pitchFamily="18" charset="0"/>
              </a:rPr>
              <a:t>hukuktan Marmara </a:t>
            </a:r>
            <a:r>
              <a:rPr lang="tr-TR" altLang="tr-TR" sz="1400" dirty="0" err="1">
                <a:solidFill>
                  <a:srgbClr val="C00000"/>
                </a:solidFill>
                <a:latin typeface="Times New Roman" panose="02020603050405020304" pitchFamily="18" charset="0"/>
                <a:cs typeface="Times New Roman" panose="02020603050405020304" pitchFamily="18" charset="0"/>
              </a:rPr>
              <a:t>hukuk’a</a:t>
            </a:r>
            <a:r>
              <a:rPr lang="tr-TR" altLang="tr-TR" sz="1400" dirty="0">
                <a:solidFill>
                  <a:srgbClr val="C00000"/>
                </a:solidFill>
                <a:latin typeface="Times New Roman" panose="02020603050405020304" pitchFamily="18" charset="0"/>
                <a:cs typeface="Times New Roman" panose="02020603050405020304" pitchFamily="18" charset="0"/>
              </a:rPr>
              <a:t> geçiş</a:t>
            </a:r>
            <a:r>
              <a:rPr lang="tr-TR" altLang="tr-TR" sz="1400" dirty="0">
                <a:solidFill>
                  <a:srgbClr val="3A4145"/>
                </a:solidFill>
                <a:latin typeface="Times New Roman" panose="02020603050405020304" pitchFamily="18" charset="0"/>
                <a:cs typeface="Times New Roman" panose="02020603050405020304" pitchFamily="18" charset="0"/>
              </a:rPr>
              <a:t>.</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a:solidFill>
                  <a:srgbClr val="3A4145"/>
                </a:solidFill>
                <a:latin typeface="Times New Roman" panose="02020603050405020304" pitchFamily="18" charset="0"/>
                <a:cs typeface="Times New Roman" panose="02020603050405020304" pitchFamily="18" charset="0"/>
              </a:rPr>
              <a:t>Her üniversitenin yatay geçiş puan şartı (</a:t>
            </a:r>
            <a:r>
              <a:rPr lang="tr-TR" altLang="tr-TR" sz="1400" dirty="0" err="1">
                <a:solidFill>
                  <a:srgbClr val="3A4145"/>
                </a:solidFill>
                <a:latin typeface="Times New Roman" panose="02020603050405020304" pitchFamily="18" charset="0"/>
                <a:cs typeface="Times New Roman" panose="02020603050405020304" pitchFamily="18" charset="0"/>
              </a:rPr>
              <a:t>gano</a:t>
            </a:r>
            <a:r>
              <a:rPr lang="tr-TR" altLang="tr-TR" sz="1400" dirty="0">
                <a:solidFill>
                  <a:srgbClr val="3A4145"/>
                </a:solidFill>
                <a:latin typeface="Times New Roman" panose="02020603050405020304" pitchFamily="18" charset="0"/>
                <a:cs typeface="Times New Roman" panose="02020603050405020304" pitchFamily="18" charset="0"/>
              </a:rPr>
              <a:t>) farklı. 4 üzerinden 2.50-3.00 yada 100 üzerinden 60 ve üstü gibi</a:t>
            </a:r>
            <a:r>
              <a:rPr lang="tr-TR" altLang="tr-TR" sz="1400" dirty="0" smtClean="0">
                <a:solidFill>
                  <a:srgbClr val="3A4145"/>
                </a:solidFill>
                <a:latin typeface="Times New Roman" panose="02020603050405020304" pitchFamily="18" charset="0"/>
                <a:cs typeface="Times New Roman" panose="02020603050405020304" pitchFamily="18" charset="0"/>
              </a:rPr>
              <a:t>.</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smtClean="0">
                <a:solidFill>
                  <a:srgbClr val="3A4145"/>
                </a:solidFill>
                <a:latin typeface="Times New Roman" panose="02020603050405020304" pitchFamily="18" charset="0"/>
                <a:cs typeface="Times New Roman" panose="02020603050405020304" pitchFamily="18" charset="0"/>
              </a:rPr>
              <a:t>Lisansta </a:t>
            </a:r>
            <a:r>
              <a:rPr lang="tr-TR" altLang="tr-TR" sz="1400" dirty="0">
                <a:solidFill>
                  <a:srgbClr val="3A4145"/>
                </a:solidFill>
                <a:latin typeface="Times New Roman" panose="02020603050405020304" pitchFamily="18" charset="0"/>
                <a:cs typeface="Times New Roman" panose="02020603050405020304" pitchFamily="18" charset="0"/>
              </a:rPr>
              <a:t>2 sınıftan itibaren yatay geçişe başvurulur. Hazırlık ve son sınıfta başvuru yapılmaz.</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a:solidFill>
                  <a:srgbClr val="3A4145"/>
                </a:solidFill>
                <a:latin typeface="Times New Roman" panose="02020603050405020304" pitchFamily="18" charset="0"/>
                <a:cs typeface="Times New Roman" panose="02020603050405020304" pitchFamily="18" charset="0"/>
              </a:rPr>
              <a:t>Ön lisansta hazırlık, birinci ve son dönemde geçiş yapılamaz.</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a:solidFill>
                  <a:srgbClr val="3A4145"/>
                </a:solidFill>
                <a:latin typeface="Times New Roman" panose="02020603050405020304" pitchFamily="18" charset="0"/>
                <a:cs typeface="Times New Roman" panose="02020603050405020304" pitchFamily="18" charset="0"/>
              </a:rPr>
              <a:t>Temmuz-Ağustos ve Ocak -Şubat aylarında üniversite İnternet sitesini takip etmek gerekir. </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a:solidFill>
                  <a:srgbClr val="3A4145"/>
                </a:solidFill>
                <a:latin typeface="Times New Roman" panose="02020603050405020304" pitchFamily="18" charset="0"/>
                <a:cs typeface="Times New Roman" panose="02020603050405020304" pitchFamily="18" charset="0"/>
              </a:rPr>
              <a:t>Yabancı dil programından yabancı dile başvuruda dil yeterlilik sınavına girmek gerekir</a:t>
            </a:r>
            <a:r>
              <a:rPr lang="tr-TR" altLang="tr-TR" sz="1400" dirty="0" smtClean="0">
                <a:solidFill>
                  <a:srgbClr val="3A4145"/>
                </a:solidFill>
                <a:latin typeface="Times New Roman" panose="02020603050405020304" pitchFamily="18" charset="0"/>
                <a:cs typeface="Times New Roman" panose="02020603050405020304" pitchFamily="18" charset="0"/>
              </a:rPr>
              <a:t>.</a:t>
            </a:r>
          </a:p>
          <a:p>
            <a:pPr eaLnBrk="1" fontAlgn="auto" hangingPunct="1">
              <a:spcBef>
                <a:spcPct val="0"/>
              </a:spcBef>
              <a:spcAft>
                <a:spcPts val="0"/>
              </a:spcAft>
              <a:buClr>
                <a:srgbClr val="FFCC00"/>
              </a:buClr>
              <a:buSzPct val="70000"/>
              <a:buFont typeface="Wingdings" panose="05000000000000000000" pitchFamily="2" charset="2"/>
              <a:buChar char=""/>
              <a:defRPr/>
            </a:pPr>
            <a:endParaRPr lang="tr-TR" altLang="tr-TR" sz="1400" dirty="0">
              <a:solidFill>
                <a:srgbClr val="3A4145"/>
              </a:solidFill>
              <a:latin typeface="Times New Roman" panose="02020603050405020304" pitchFamily="18" charset="0"/>
              <a:cs typeface="Times New Roman" panose="02020603050405020304" pitchFamily="18" charset="0"/>
            </a:endParaRP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smtClean="0">
                <a:solidFill>
                  <a:srgbClr val="00B050"/>
                </a:solidFill>
                <a:latin typeface="Times New Roman" panose="02020603050405020304" pitchFamily="18" charset="0"/>
                <a:cs typeface="Times New Roman" panose="02020603050405020304" pitchFamily="18" charset="0"/>
              </a:rPr>
              <a:t>Kurumlar arası Yatay Geçiş kontenjan takvimi ve kontenjanları için;</a:t>
            </a:r>
          </a:p>
          <a:p>
            <a:pPr eaLnBrk="1" fontAlgn="auto" hangingPunct="1">
              <a:spcBef>
                <a:spcPct val="0"/>
              </a:spcBef>
              <a:spcAft>
                <a:spcPts val="0"/>
              </a:spcAft>
              <a:buClr>
                <a:srgbClr val="FFCC00"/>
              </a:buClr>
              <a:buSzPct val="70000"/>
              <a:buFont typeface="Wingdings" panose="05000000000000000000" pitchFamily="2" charset="2"/>
              <a:buChar char=""/>
              <a:defRPr/>
            </a:pPr>
            <a:r>
              <a:rPr lang="tr-TR" altLang="tr-TR" sz="1400" dirty="0">
                <a:solidFill>
                  <a:srgbClr val="C00000"/>
                </a:solidFill>
                <a:latin typeface="Times New Roman" panose="02020603050405020304" pitchFamily="18" charset="0"/>
                <a:cs typeface="Times New Roman" panose="02020603050405020304" pitchFamily="18" charset="0"/>
              </a:rPr>
              <a:t>https://yoksis.yok.gov.tr/websitesi/kontenjan/yatayGecis.zul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3708400" y="2025650"/>
            <a:ext cx="5278438" cy="4086225"/>
          </a:xfrm>
          <a:prstGeom prst="rect">
            <a:avLst/>
          </a:prstGeom>
          <a:noFill/>
          <a:ln w="9525">
            <a:noFill/>
            <a:miter lim="800000"/>
            <a:headEnd/>
            <a:tailEnd/>
          </a:ln>
          <a:effectLst/>
        </p:spPr>
      </p:pic>
      <p:pic>
        <p:nvPicPr>
          <p:cNvPr id="23555" name="Picture 4"/>
          <p:cNvPicPr>
            <a:picLocks noChangeAspect="1" noChangeArrowheads="1"/>
          </p:cNvPicPr>
          <p:nvPr/>
        </p:nvPicPr>
        <p:blipFill>
          <a:blip r:embed="rId3"/>
          <a:srcRect/>
          <a:stretch>
            <a:fillRect/>
          </a:stretch>
        </p:blipFill>
        <p:spPr bwMode="auto">
          <a:xfrm>
            <a:off x="323850" y="2205038"/>
            <a:ext cx="3127375" cy="3871912"/>
          </a:xfrm>
          <a:prstGeom prst="rect">
            <a:avLst/>
          </a:prstGeom>
          <a:noFill/>
          <a:ln w="9525">
            <a:noFill/>
            <a:miter lim="800000"/>
            <a:headEnd/>
            <a:tailEnd/>
          </a:ln>
          <a:effectLst/>
        </p:spPr>
      </p:pic>
      <p:sp>
        <p:nvSpPr>
          <p:cNvPr id="23556" name="10 Metin kutusu"/>
          <p:cNvSpPr txBox="1">
            <a:spLocks noChangeArrowheads="1"/>
          </p:cNvSpPr>
          <p:nvPr/>
        </p:nvSpPr>
        <p:spPr bwMode="auto">
          <a:xfrm>
            <a:off x="1763713" y="1268413"/>
            <a:ext cx="8137525" cy="461962"/>
          </a:xfrm>
          <a:prstGeom prst="rect">
            <a:avLst/>
          </a:prstGeom>
          <a:noFill/>
          <a:ln w="9525">
            <a:noFill/>
            <a:miter lim="800000"/>
            <a:headEnd/>
            <a:tailEnd/>
          </a:ln>
        </p:spPr>
        <p:txBody>
          <a:bodyPr>
            <a:spAutoFit/>
          </a:bodyPr>
          <a:lstStyle/>
          <a:p>
            <a:pPr eaLnBrk="1" hangingPunct="1"/>
            <a:r>
              <a:rPr lang="tr-TR" altLang="tr-TR" sz="2400" b="1">
                <a:solidFill>
                  <a:srgbClr val="000000"/>
                </a:solidFill>
                <a:latin typeface="Times New Roman" pitchFamily="18" charset="0"/>
                <a:cs typeface="Times New Roman" pitchFamily="18" charset="0"/>
              </a:rPr>
              <a:t> YKS Kılavuzları</a:t>
            </a:r>
            <a:endParaRPr lang="tr-TR" altLang="tr-TR" sz="2400">
              <a:solidFill>
                <a:srgbClr val="C0000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1187450" y="476250"/>
            <a:ext cx="7705725" cy="4310063"/>
          </a:xfrm>
        </p:spPr>
        <p:txBody>
          <a:bodyPr/>
          <a:lstStyle/>
          <a:p>
            <a:pPr eaLnBrk="1" hangingPunct="1">
              <a:spcBef>
                <a:spcPts val="400"/>
              </a:spcBef>
              <a:buClr>
                <a:srgbClr val="FFCC00"/>
              </a:buClr>
              <a:buSzPct val="70000"/>
              <a:buFont typeface="Wingdings" pitchFamily="2" charset="2"/>
              <a:buChar char=""/>
            </a:pPr>
            <a:r>
              <a:rPr lang="tr-TR" altLang="tr-TR" b="1" dirty="0" smtClean="0">
                <a:solidFill>
                  <a:srgbClr val="00B050"/>
                </a:solidFill>
                <a:latin typeface="Times New Roman" pitchFamily="18" charset="0"/>
                <a:cs typeface="Times New Roman" pitchFamily="18" charset="0"/>
              </a:rPr>
              <a:t>Başka bölüme yatay geçiş</a:t>
            </a:r>
          </a:p>
          <a:p>
            <a:pPr eaLnBrk="1" hangingPunct="1">
              <a:spcBef>
                <a:spcPts val="400"/>
              </a:spcBef>
              <a:buClr>
                <a:srgbClr val="FFCC00"/>
              </a:buClr>
              <a:buSzPct val="70000"/>
              <a:buFont typeface="Wingdings" pitchFamily="2" charset="2"/>
              <a:buChar char=""/>
            </a:pPr>
            <a:r>
              <a:rPr lang="tr-TR" altLang="tr-TR" dirty="0" smtClean="0">
                <a:solidFill>
                  <a:srgbClr val="00B050"/>
                </a:solidFill>
                <a:latin typeface="Times New Roman" pitchFamily="18" charset="0"/>
                <a:cs typeface="Times New Roman" pitchFamily="18" charset="0"/>
              </a:rPr>
              <a:t>Merkezi Yerleştirme Puanı (MYP) ile Yatay Geçiş-EK1</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Öğrenci sınava girdiği yıldaki ilgili puanını kullanır. </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Kayıt olduğu yıldaki puanı geçiş yapmak istediği bölümün o yılın puanına eşit yada daha yüksek TYT yada AYT </a:t>
            </a:r>
            <a:r>
              <a:rPr lang="tr-TR" altLang="tr-TR" sz="1400" dirty="0" err="1" smtClean="0">
                <a:solidFill>
                  <a:srgbClr val="3A4145"/>
                </a:solidFill>
                <a:latin typeface="Times New Roman" pitchFamily="18" charset="0"/>
                <a:cs typeface="Times New Roman" pitchFamily="18" charset="0"/>
              </a:rPr>
              <a:t>puanıolmalıdır</a:t>
            </a:r>
            <a:r>
              <a:rPr lang="tr-TR" altLang="tr-TR" sz="1400" dirty="0" smtClean="0">
                <a:solidFill>
                  <a:srgbClr val="3A4145"/>
                </a:solidFill>
                <a:latin typeface="Times New Roman" pitchFamily="18" charset="0"/>
                <a:cs typeface="Times New Roman" pitchFamily="18" charset="0"/>
              </a:rPr>
              <a:t>. Örn: </a:t>
            </a:r>
            <a:r>
              <a:rPr lang="tr-TR" altLang="tr-TR" sz="1400" dirty="0" smtClean="0">
                <a:solidFill>
                  <a:srgbClr val="3A4145"/>
                </a:solidFill>
                <a:latin typeface="Times New Roman" pitchFamily="18" charset="0"/>
                <a:cs typeface="Times New Roman" pitchFamily="18" charset="0"/>
              </a:rPr>
              <a:t>2023 </a:t>
            </a:r>
            <a:r>
              <a:rPr lang="tr-TR" altLang="tr-TR" sz="1400" dirty="0" err="1" smtClean="0">
                <a:solidFill>
                  <a:srgbClr val="3A4145"/>
                </a:solidFill>
                <a:latin typeface="Times New Roman" pitchFamily="18" charset="0"/>
                <a:cs typeface="Times New Roman" pitchFamily="18" charset="0"/>
              </a:rPr>
              <a:t>yks’de</a:t>
            </a:r>
            <a:r>
              <a:rPr lang="tr-TR" altLang="tr-TR" sz="1400" dirty="0" smtClean="0">
                <a:solidFill>
                  <a:srgbClr val="3A4145"/>
                </a:solidFill>
                <a:latin typeface="Times New Roman" pitchFamily="18" charset="0"/>
                <a:cs typeface="Times New Roman" pitchFamily="18" charset="0"/>
              </a:rPr>
              <a:t> 300 puanla Anadolu işletmeye yerleştiniz. 300 EA puanını kullanabilirsiniz.</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MYP ile yatay geçişte ilgili yıl puanına bakılır. </a:t>
            </a:r>
            <a:r>
              <a:rPr lang="tr-TR" altLang="tr-TR" sz="1400" dirty="0" smtClean="0">
                <a:solidFill>
                  <a:srgbClr val="3A4145"/>
                </a:solidFill>
                <a:latin typeface="Times New Roman" pitchFamily="18" charset="0"/>
                <a:cs typeface="Times New Roman" pitchFamily="18" charset="0"/>
              </a:rPr>
              <a:t>2024 </a:t>
            </a:r>
            <a:r>
              <a:rPr lang="tr-TR" altLang="tr-TR" sz="1400" dirty="0" smtClean="0">
                <a:solidFill>
                  <a:srgbClr val="3A4145"/>
                </a:solidFill>
                <a:latin typeface="Times New Roman" pitchFamily="18" charset="0"/>
                <a:cs typeface="Times New Roman" pitchFamily="18" charset="0"/>
              </a:rPr>
              <a:t>de İstanbul sosyoloji istiyorsanız. </a:t>
            </a:r>
            <a:r>
              <a:rPr lang="tr-TR" altLang="tr-TR" sz="1400" dirty="0" smtClean="0">
                <a:solidFill>
                  <a:srgbClr val="3A4145"/>
                </a:solidFill>
                <a:latin typeface="Times New Roman" pitchFamily="18" charset="0"/>
                <a:cs typeface="Times New Roman" pitchFamily="18" charset="0"/>
              </a:rPr>
              <a:t>2023 </a:t>
            </a:r>
            <a:r>
              <a:rPr lang="tr-TR" altLang="tr-TR" sz="1400" dirty="0" smtClean="0">
                <a:solidFill>
                  <a:srgbClr val="3A4145"/>
                </a:solidFill>
                <a:latin typeface="Times New Roman" pitchFamily="18" charset="0"/>
                <a:cs typeface="Times New Roman" pitchFamily="18" charset="0"/>
              </a:rPr>
              <a:t>İstanbul sosyoloji taban puanına bakılır. </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Geçmek istediğiniz bölümün kontenjanı önemlidir. İlgili bölüm kontenjanın en fazla %30 u kadar öğrenci alır. </a:t>
            </a:r>
            <a:r>
              <a:rPr lang="tr-TR" altLang="tr-TR" sz="1400" dirty="0" err="1" smtClean="0">
                <a:solidFill>
                  <a:srgbClr val="3A4145"/>
                </a:solidFill>
                <a:latin typeface="Times New Roman" pitchFamily="18" charset="0"/>
                <a:cs typeface="Times New Roman" pitchFamily="18" charset="0"/>
              </a:rPr>
              <a:t>Gano</a:t>
            </a:r>
            <a:r>
              <a:rPr lang="tr-TR" altLang="tr-TR" sz="1400" dirty="0" smtClean="0">
                <a:solidFill>
                  <a:srgbClr val="3A4145"/>
                </a:solidFill>
                <a:latin typeface="Times New Roman" pitchFamily="18" charset="0"/>
                <a:cs typeface="Times New Roman" pitchFamily="18" charset="0"/>
              </a:rPr>
              <a:t> önemli değildir.</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Başvurular Ağustos ve Ocak-şubat aylarında. Hazırlık sınıfında başvuru yapılabilir. Son iki dönemde yapılamaz. </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MYP ile geçişte bir kez hak tanınmaktadır. Uyum sağlayamayan öğrenciler için sonraki dönemde geri dönme hakkı tanınmaktadır.</a:t>
            </a:r>
          </a:p>
          <a:p>
            <a:pPr eaLnBrk="1" hangingPunct="1">
              <a:spcBef>
                <a:spcPts val="400"/>
              </a:spcBef>
              <a:buClr>
                <a:srgbClr val="FFCC00"/>
              </a:buClr>
              <a:buSzPct val="70000"/>
              <a:buFont typeface="Wingdings" pitchFamily="2" charset="2"/>
              <a:buChar char=""/>
            </a:pPr>
            <a:r>
              <a:rPr lang="tr-TR" altLang="tr-TR" sz="1400" dirty="0" smtClean="0">
                <a:solidFill>
                  <a:srgbClr val="3A4145"/>
                </a:solidFill>
                <a:latin typeface="Times New Roman" pitchFamily="18" charset="0"/>
                <a:cs typeface="Times New Roman" pitchFamily="18" charset="0"/>
              </a:rPr>
              <a:t>Özel yetenek programındaki öğrenciler MYP ile başka bölüme başvuru yapabilir. Ancak diğer öğrenciler özel yetenek bölümüne MYP ile başvuramaz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827088" y="1412875"/>
            <a:ext cx="7950200" cy="3949700"/>
          </a:xfrm>
        </p:spPr>
        <p:txBody>
          <a:bodyPr/>
          <a:lstStyle/>
          <a:p>
            <a:pPr eaLnBrk="1" hangingPunct="1">
              <a:spcBef>
                <a:spcPct val="0"/>
              </a:spcBef>
              <a:buClr>
                <a:srgbClr val="FFCC00"/>
              </a:buClr>
              <a:buSzPct val="70000"/>
              <a:buFont typeface="Wingdings" pitchFamily="2" charset="2"/>
              <a:buChar char=""/>
            </a:pPr>
            <a:r>
              <a:rPr lang="tr-TR" altLang="tr-TR" sz="2000" b="1" smtClean="0">
                <a:solidFill>
                  <a:srgbClr val="00B050"/>
                </a:solidFill>
                <a:latin typeface="Times New Roman" pitchFamily="18" charset="0"/>
                <a:cs typeface="Times New Roman" pitchFamily="18" charset="0"/>
              </a:rPr>
              <a:t>Kurum içi programlar arası yatay geçiş</a:t>
            </a:r>
          </a:p>
          <a:p>
            <a:pPr eaLnBrk="1" hangingPunct="1">
              <a:spcBef>
                <a:spcPct val="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Üniversite senato kararı ve kontenjan çerçevesinde yatay geçiş yapılır.</a:t>
            </a:r>
          </a:p>
          <a:p>
            <a:pPr eaLnBrk="1" hangingPunct="1">
              <a:spcBef>
                <a:spcPct val="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Kurum içi yatay geçiş için öğrencinin ayrılacağı programdaki derslerinin tümünü başarmış olması, </a:t>
            </a:r>
            <a:r>
              <a:rPr lang="tr-TR" altLang="tr-TR" sz="1400" smtClean="0">
                <a:solidFill>
                  <a:srgbClr val="C00000"/>
                </a:solidFill>
                <a:latin typeface="Times New Roman" pitchFamily="18" charset="0"/>
                <a:cs typeface="Times New Roman" pitchFamily="18" charset="0"/>
              </a:rPr>
              <a:t>GNO’sunun</a:t>
            </a:r>
            <a:r>
              <a:rPr lang="tr-TR" altLang="tr-TR" sz="1600" smtClean="0">
                <a:solidFill>
                  <a:srgbClr val="C00000"/>
                </a:solidFill>
                <a:latin typeface="Times New Roman" pitchFamily="18" charset="0"/>
                <a:cs typeface="Times New Roman" pitchFamily="18" charset="0"/>
              </a:rPr>
              <a:t> </a:t>
            </a:r>
            <a:r>
              <a:rPr lang="tr-TR" altLang="tr-TR" sz="1400" smtClean="0">
                <a:solidFill>
                  <a:srgbClr val="C00000"/>
                </a:solidFill>
                <a:latin typeface="Times New Roman" pitchFamily="18" charset="0"/>
                <a:cs typeface="Times New Roman" pitchFamily="18" charset="0"/>
              </a:rPr>
              <a:t>en az 2,28 olması (Anadolu üni.) </a:t>
            </a:r>
            <a:r>
              <a:rPr lang="tr-TR" altLang="tr-TR" sz="1600" smtClean="0">
                <a:solidFill>
                  <a:srgbClr val="3A4145"/>
                </a:solidFill>
                <a:latin typeface="Times New Roman" pitchFamily="18" charset="0"/>
                <a:cs typeface="Times New Roman" pitchFamily="18" charset="0"/>
              </a:rPr>
              <a:t>ve disiplin cezası almamış olması gerekir. </a:t>
            </a:r>
          </a:p>
          <a:p>
            <a:pPr eaLnBrk="1" hangingPunct="1">
              <a:spcBef>
                <a:spcPct val="0"/>
              </a:spcBef>
              <a:buClr>
                <a:srgbClr val="FFCC00"/>
              </a:buClr>
              <a:buSzPct val="70000"/>
              <a:buFont typeface="Wingdings" pitchFamily="2" charset="2"/>
              <a:buChar char=""/>
            </a:pPr>
            <a:r>
              <a:rPr lang="tr-TR" altLang="tr-TR" sz="1600" smtClean="0">
                <a:solidFill>
                  <a:srgbClr val="3A4145"/>
                </a:solidFill>
                <a:latin typeface="Times New Roman" pitchFamily="18" charset="0"/>
                <a:cs typeface="Times New Roman" pitchFamily="18" charset="0"/>
              </a:rPr>
              <a:t>Üniversite içinde aynı düzeyde fakat farklı puanla öğrenci alan bölüme başvuru yapabilmesi için öğrencinin sınava girdiği yıl aldığı puanın  geçmek istediği diploma puanına eşdeğer yurtiçindeki diğer üniversitelerin taban puanından daha düşük puanının olmaması istenir. Ancak aynı puan türündeki kurum içi yatay geçiş işlemlerinde, taban puan koşulu aranmaz.</a:t>
            </a:r>
          </a:p>
          <a:p>
            <a:pPr eaLnBrk="1" hangingPunct="1">
              <a:spcBef>
                <a:spcPct val="0"/>
              </a:spcBef>
              <a:buClr>
                <a:srgbClr val="FFCC00"/>
              </a:buClr>
              <a:buSzPct val="70000"/>
              <a:buFont typeface="Wingdings" pitchFamily="2" charset="2"/>
              <a:buChar char=""/>
            </a:pPr>
            <a:r>
              <a:rPr lang="tr-TR" altLang="tr-TR" sz="1600" smtClean="0">
                <a:solidFill>
                  <a:srgbClr val="C00000"/>
                </a:solidFill>
                <a:latin typeface="Times New Roman" pitchFamily="18" charset="0"/>
                <a:cs typeface="Times New Roman" pitchFamily="18" charset="0"/>
              </a:rPr>
              <a:t>Örn; sınıf öğretmenliğinden – özel eğitime ; taban puan şartı arar.</a:t>
            </a:r>
          </a:p>
          <a:p>
            <a:pPr eaLnBrk="1" hangingPunct="1">
              <a:spcBef>
                <a:spcPct val="0"/>
              </a:spcBef>
              <a:buClr>
                <a:srgbClr val="FFCC00"/>
              </a:buClr>
              <a:buSzPct val="70000"/>
              <a:buFont typeface="Wingdings" pitchFamily="2" charset="2"/>
              <a:buChar char=""/>
            </a:pPr>
            <a:r>
              <a:rPr lang="tr-TR" altLang="tr-TR" sz="1600" smtClean="0">
                <a:solidFill>
                  <a:srgbClr val="C00000"/>
                </a:solidFill>
                <a:latin typeface="Times New Roman" pitchFamily="18" charset="0"/>
                <a:cs typeface="Times New Roman" pitchFamily="18" charset="0"/>
              </a:rPr>
              <a:t>        sınıf öğretmenliğinden – psikoloji bölümü ; taban puan şartı aramaz.</a:t>
            </a:r>
          </a:p>
          <a:p>
            <a:pPr eaLnBrk="1" hangingPunct="1">
              <a:spcBef>
                <a:spcPct val="0"/>
              </a:spcBef>
              <a:buClr>
                <a:srgbClr val="FFCC00"/>
              </a:buClr>
              <a:buSzPct val="70000"/>
              <a:buFont typeface="Wingdings" pitchFamily="2" charset="2"/>
              <a:buChar char=""/>
            </a:pPr>
            <a:r>
              <a:rPr lang="tr-TR" altLang="tr-TR" sz="1600" smtClean="0">
                <a:solidFill>
                  <a:srgbClr val="576384"/>
                </a:solidFill>
                <a:latin typeface="Times New Roman" pitchFamily="18" charset="0"/>
                <a:cs typeface="Times New Roman" pitchFamily="18" charset="0"/>
              </a:rPr>
              <a:t>Yetenek sınavı ile öğrenci alan diploma programlarına kurum içi yatay geçişlerde diğer şartların yanı sıra yetenek sınavında da başarılı olma şartı aranır</a:t>
            </a:r>
            <a:r>
              <a:rPr lang="tr-TR" altLang="tr-TR" smtClean="0">
                <a:solidFill>
                  <a:srgbClr val="576384"/>
                </a:solidFill>
                <a:latin typeface="Times New Roman" pitchFamily="18" charset="0"/>
                <a:cs typeface="Times New Roman" pitchFamily="18" charset="0"/>
              </a:rPr>
              <a:t>.</a:t>
            </a:r>
            <a:endParaRPr lang="tr-TR" altLang="tr-TR" smtClean="0">
              <a:solidFill>
                <a:srgbClr val="3A414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İçerik Yer Tutucusu 2"/>
          <p:cNvSpPr>
            <a:spLocks noGrp="1"/>
          </p:cNvSpPr>
          <p:nvPr>
            <p:ph idx="1"/>
          </p:nvPr>
        </p:nvSpPr>
        <p:spPr>
          <a:noFill/>
          <a:ln w="9525">
            <a:noFill/>
            <a:miter lim="800000"/>
            <a:headEnd/>
            <a:tailEnd/>
          </a:ln>
          <a:effectLst/>
        </p:spPr>
        <p:txBody>
          <a:bodyPr/>
          <a:lstStyle/>
          <a:p>
            <a:endParaRPr lang="tr-TR" sz="2800" b="1" dirty="0" smtClean="0">
              <a:latin typeface="Castellar" pitchFamily="18" charset="0"/>
            </a:endParaRPr>
          </a:p>
          <a:p>
            <a:endParaRPr lang="tr-TR" sz="2800" b="1" dirty="0" smtClean="0">
              <a:latin typeface="Castellar" pitchFamily="18" charset="0"/>
            </a:endParaRPr>
          </a:p>
          <a:p>
            <a:endParaRPr lang="tr-TR" sz="2800" b="1" dirty="0" smtClean="0">
              <a:latin typeface="Castellar" pitchFamily="18" charset="0"/>
            </a:endParaRPr>
          </a:p>
          <a:p>
            <a:pPr algn="ctr">
              <a:buNone/>
            </a:pPr>
            <a:r>
              <a:rPr lang="tr-TR" sz="2800" b="1" dirty="0" err="1" smtClean="0">
                <a:latin typeface="Castellar" pitchFamily="18" charset="0"/>
              </a:rPr>
              <a:t>ÇalıŞmalarınızda</a:t>
            </a:r>
            <a:r>
              <a:rPr lang="tr-TR" sz="2800" b="1" dirty="0" smtClean="0">
                <a:latin typeface="Castellar" pitchFamily="18" charset="0"/>
              </a:rPr>
              <a:t> kolaylıklar diliyorum.</a:t>
            </a:r>
          </a:p>
          <a:p>
            <a:endParaRPr lang="tr-TR" sz="1800" dirty="0" smtClean="0"/>
          </a:p>
        </p:txBody>
      </p:sp>
      <p:sp>
        <p:nvSpPr>
          <p:cNvPr id="56323" name="Slayt Numarası Yer Tutucusu 3"/>
          <p:cNvSpPr>
            <a:spLocks noGrp="1"/>
          </p:cNvSpPr>
          <p:nvPr>
            <p:ph type="sldNum" sz="quarter" idx="12"/>
          </p:nvPr>
        </p:nvSpPr>
        <p:spPr>
          <a:noFill/>
          <a:ln>
            <a:miter lim="800000"/>
            <a:headEnd/>
            <a:tailEnd/>
          </a:ln>
        </p:spPr>
        <p:txBody>
          <a:bodyPr/>
          <a:lstStyle/>
          <a:p>
            <a:fld id="{678C4331-E56A-4A66-BD93-9DC100EEF39C}" type="slidenum">
              <a:rPr lang="es-ES" altLang="zh-CN" smtClean="0"/>
              <a:pPr/>
              <a:t>32</a:t>
            </a:fld>
            <a:endParaRPr lang="es-ES" altLang="zh-CN"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0 Metin kutusu"/>
          <p:cNvSpPr txBox="1">
            <a:spLocks noChangeArrowheads="1"/>
          </p:cNvSpPr>
          <p:nvPr/>
        </p:nvSpPr>
        <p:spPr bwMode="auto">
          <a:xfrm>
            <a:off x="-398463" y="80963"/>
            <a:ext cx="4968876" cy="369887"/>
          </a:xfrm>
          <a:prstGeom prst="rect">
            <a:avLst/>
          </a:prstGeom>
          <a:noFill/>
          <a:ln w="9525">
            <a:noFill/>
            <a:miter lim="800000"/>
            <a:headEnd/>
            <a:tailEnd/>
          </a:ln>
        </p:spPr>
        <p:txBody>
          <a:bodyPr>
            <a:spAutoFit/>
          </a:bodyPr>
          <a:lstStyle/>
          <a:p>
            <a:pPr algn="ctr" eaLnBrk="1" hangingPunct="1"/>
            <a:r>
              <a:rPr lang="tr-TR" altLang="tr-TR" b="1">
                <a:solidFill>
                  <a:srgbClr val="C00000"/>
                </a:solidFill>
                <a:latin typeface="Times New Roman" pitchFamily="18" charset="0"/>
                <a:cs typeface="Times New Roman" pitchFamily="18" charset="0"/>
              </a:rPr>
              <a:t>KILAVUZ İNCELEME</a:t>
            </a:r>
          </a:p>
        </p:txBody>
      </p:sp>
      <p:sp>
        <p:nvSpPr>
          <p:cNvPr id="24579" name="13 Slayt Numarası Yer Tutucusu"/>
          <p:cNvSpPr>
            <a:spLocks noGrp="1"/>
          </p:cNvSpPr>
          <p:nvPr>
            <p:ph type="sldNum" sz="quarter" idx="12"/>
          </p:nvPr>
        </p:nvSpPr>
        <p:spPr>
          <a:noFill/>
          <a:ln>
            <a:miter lim="800000"/>
            <a:headEnd/>
            <a:tailEnd/>
          </a:ln>
        </p:spPr>
        <p:txBody>
          <a:bodyPr wrap="square" numCol="1" anchorCtr="0" compatLnSpc="1">
            <a:prstTxWarp prst="textNoShape">
              <a:avLst/>
            </a:prstTxWarp>
          </a:bodyPr>
          <a:lstStyle/>
          <a:p>
            <a:fld id="{C00B3E30-7EC6-4B7E-83A1-02C33DEE8E57}" type="slidenum">
              <a:rPr lang="tr-TR" altLang="tr-TR" smtClean="0">
                <a:solidFill>
                  <a:srgbClr val="000000"/>
                </a:solidFill>
              </a:rPr>
              <a:pPr/>
              <a:t>4</a:t>
            </a:fld>
            <a:endParaRPr lang="tr-TR" altLang="tr-TR" smtClean="0">
              <a:solidFill>
                <a:srgbClr val="000000"/>
              </a:solidFill>
            </a:endParaRPr>
          </a:p>
        </p:txBody>
      </p:sp>
      <p:pic>
        <p:nvPicPr>
          <p:cNvPr id="24581" name="Picture 6"/>
          <p:cNvPicPr>
            <a:picLocks noChangeAspect="1" noChangeArrowheads="1"/>
          </p:cNvPicPr>
          <p:nvPr/>
        </p:nvPicPr>
        <p:blipFill>
          <a:blip r:embed="rId2"/>
          <a:srcRect/>
          <a:stretch>
            <a:fillRect/>
          </a:stretch>
        </p:blipFill>
        <p:spPr bwMode="auto">
          <a:xfrm>
            <a:off x="146050" y="620713"/>
            <a:ext cx="8985250" cy="5380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0 Metin kutusu"/>
          <p:cNvSpPr txBox="1">
            <a:spLocks noChangeArrowheads="1"/>
          </p:cNvSpPr>
          <p:nvPr/>
        </p:nvSpPr>
        <p:spPr bwMode="auto">
          <a:xfrm>
            <a:off x="1476375" y="1212850"/>
            <a:ext cx="8137525" cy="401638"/>
          </a:xfrm>
          <a:prstGeom prst="rect">
            <a:avLst/>
          </a:prstGeom>
          <a:noFill/>
          <a:ln w="9525">
            <a:noFill/>
            <a:miter lim="800000"/>
            <a:headEnd/>
            <a:tailEnd/>
          </a:ln>
        </p:spPr>
        <p:txBody>
          <a:bodyPr>
            <a:spAutoFit/>
          </a:bodyPr>
          <a:lstStyle/>
          <a:p>
            <a:pPr eaLnBrk="1" hangingPunct="1"/>
            <a:r>
              <a:rPr lang="tr-TR" altLang="tr-TR" sz="2000" b="1">
                <a:solidFill>
                  <a:srgbClr val="000000"/>
                </a:solidFill>
                <a:latin typeface="Century Gothic" pitchFamily="34" charset="0"/>
              </a:rPr>
              <a:t> </a:t>
            </a:r>
            <a:r>
              <a:rPr lang="tr-TR" altLang="tr-TR" b="1">
                <a:solidFill>
                  <a:srgbClr val="C00000"/>
                </a:solidFill>
                <a:latin typeface="Century Gothic" pitchFamily="34" charset="0"/>
              </a:rPr>
              <a:t>Kılavuzdaki işaretler</a:t>
            </a:r>
            <a:endParaRPr lang="tr-TR" altLang="tr-TR">
              <a:solidFill>
                <a:srgbClr val="C00000"/>
              </a:solidFill>
              <a:latin typeface="Century Gothic" pitchFamily="34" charset="0"/>
            </a:endParaRPr>
          </a:p>
        </p:txBody>
      </p:sp>
      <p:sp>
        <p:nvSpPr>
          <p:cNvPr id="25603" name="Dikdörtgen 1"/>
          <p:cNvSpPr>
            <a:spLocks noChangeArrowheads="1"/>
          </p:cNvSpPr>
          <p:nvPr/>
        </p:nvSpPr>
        <p:spPr bwMode="auto">
          <a:xfrm>
            <a:off x="1466850" y="1773238"/>
            <a:ext cx="6624638" cy="3549650"/>
          </a:xfrm>
          <a:prstGeom prst="rect">
            <a:avLst/>
          </a:prstGeom>
          <a:noFill/>
          <a:ln w="9525">
            <a:noFill/>
            <a:miter lim="800000"/>
            <a:headEnd/>
            <a:tailEnd/>
          </a:ln>
        </p:spPr>
        <p:txBody>
          <a:bodyPr>
            <a:spAutoFit/>
          </a:bodyPr>
          <a:lstStyle/>
          <a:p>
            <a:pPr marL="342900" indent="-342900" algn="just" eaLnBrk="1" hangingPunct="1">
              <a:lnSpc>
                <a:spcPct val="115000"/>
              </a:lnSpc>
              <a:buFont typeface="Wingdings" pitchFamily="2" charset="2"/>
              <a:buChar char=""/>
            </a:pPr>
            <a:r>
              <a:rPr lang="tr-TR" altLang="tr-TR">
                <a:solidFill>
                  <a:srgbClr val="000000"/>
                </a:solidFill>
                <a:latin typeface="Calibri" pitchFamily="34" charset="0"/>
                <a:ea typeface="Calibri" pitchFamily="34" charset="0"/>
                <a:cs typeface="Times New Roman" pitchFamily="18" charset="0"/>
              </a:rPr>
              <a:t>Kılavuzda bir önceki yıl merkezî yerleştirme ile dolmayan programlarda En küçük puan ve Yerleştirme Öncelikleri sütunlarında hiçbir işaret (       ) bulunmaz.</a:t>
            </a:r>
          </a:p>
          <a:p>
            <a:pPr marL="342900" indent="-342900" algn="just" eaLnBrk="1" hangingPunct="1">
              <a:lnSpc>
                <a:spcPct val="115000"/>
              </a:lnSpc>
              <a:spcAft>
                <a:spcPts val="1000"/>
              </a:spcAft>
              <a:buFont typeface="Wingdings" pitchFamily="2" charset="2"/>
              <a:buChar char=""/>
            </a:pPr>
            <a:r>
              <a:rPr lang="tr-TR" altLang="tr-TR">
                <a:solidFill>
                  <a:srgbClr val="000000"/>
                </a:solidFill>
                <a:latin typeface="Calibri" pitchFamily="34" charset="0"/>
                <a:ea typeface="Calibri" pitchFamily="34" charset="0"/>
                <a:cs typeface="Times New Roman" pitchFamily="18" charset="0"/>
              </a:rPr>
              <a:t>Kılavuzda  yeni açılan programlarda En küçük puan ve Yerleştirme Öncelikleri sütunlarında     (- - - -) yer almaktadır. Bu bölümlerin başarı sırasını tahmin etmek için çevre il ve bölümlerin sıralamasına bakılması faydalı olacaktır.</a:t>
            </a:r>
          </a:p>
          <a:p>
            <a:pPr marL="342900" indent="-342900" algn="just" eaLnBrk="1" hangingPunct="1">
              <a:lnSpc>
                <a:spcPct val="115000"/>
              </a:lnSpc>
              <a:spcAft>
                <a:spcPts val="1000"/>
              </a:spcAft>
              <a:buFont typeface="Wingdings" pitchFamily="2" charset="2"/>
              <a:buChar char=""/>
            </a:pPr>
            <a:r>
              <a:rPr lang="tr-TR" altLang="tr-TR">
                <a:solidFill>
                  <a:srgbClr val="000000"/>
                </a:solidFill>
                <a:latin typeface="Calibri" pitchFamily="34" charset="0"/>
                <a:ea typeface="Calibri" pitchFamily="34" charset="0"/>
                <a:cs typeface="Times New Roman" pitchFamily="18" charset="0"/>
              </a:rPr>
              <a:t>Puan türü değişen programların Yerleştirme Öncelikleri sütununda ise (* * * *) işareti bulunmaktadır</a:t>
            </a:r>
          </a:p>
          <a:p>
            <a:pPr marL="342900" indent="-342900" algn="just" eaLnBrk="1" hangingPunct="1">
              <a:lnSpc>
                <a:spcPct val="115000"/>
              </a:lnSpc>
              <a:spcAft>
                <a:spcPts val="1000"/>
              </a:spcAft>
              <a:buFont typeface="Wingdings" pitchFamily="2" charset="2"/>
              <a:buChar char=""/>
            </a:pPr>
            <a:endParaRPr lang="tr-TR" altLang="tr-TR" sz="2000">
              <a:solidFill>
                <a:srgbClr val="00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493838" y="3494088"/>
            <a:ext cx="7067550" cy="673100"/>
          </a:xfrm>
          <a:prstGeom prst="rect">
            <a:avLst/>
          </a:prstGeom>
          <a:noFill/>
          <a:ln w="9525">
            <a:noFill/>
            <a:miter lim="800000"/>
            <a:headEnd/>
            <a:tailEnd/>
          </a:ln>
          <a:effectLst/>
        </p:spPr>
      </p:pic>
      <p:sp>
        <p:nvSpPr>
          <p:cNvPr id="26627" name="10 Metin kutusu"/>
          <p:cNvSpPr txBox="1">
            <a:spLocks noChangeArrowheads="1"/>
          </p:cNvSpPr>
          <p:nvPr/>
        </p:nvSpPr>
        <p:spPr bwMode="auto">
          <a:xfrm>
            <a:off x="1403350" y="728663"/>
            <a:ext cx="8137525" cy="461962"/>
          </a:xfrm>
          <a:prstGeom prst="rect">
            <a:avLst/>
          </a:prstGeom>
          <a:noFill/>
          <a:ln w="9525">
            <a:noFill/>
            <a:miter lim="800000"/>
            <a:headEnd/>
            <a:tailEnd/>
          </a:ln>
        </p:spPr>
        <p:txBody>
          <a:bodyPr>
            <a:spAutoFit/>
          </a:bodyPr>
          <a:lstStyle/>
          <a:p>
            <a:pPr eaLnBrk="1" hangingPunct="1"/>
            <a:r>
              <a:rPr lang="tr-TR" altLang="tr-TR" sz="2400" b="1">
                <a:solidFill>
                  <a:srgbClr val="000000"/>
                </a:solidFill>
                <a:latin typeface="Times New Roman" pitchFamily="18" charset="0"/>
                <a:cs typeface="Times New Roman" pitchFamily="18" charset="0"/>
              </a:rPr>
              <a:t> Kılavuzda </a:t>
            </a:r>
            <a:r>
              <a:rPr lang="tr-TR" altLang="tr-TR" sz="2400" b="1">
                <a:solidFill>
                  <a:srgbClr val="C00000"/>
                </a:solidFill>
                <a:latin typeface="Times New Roman" pitchFamily="18" charset="0"/>
                <a:cs typeface="Times New Roman" pitchFamily="18" charset="0"/>
              </a:rPr>
              <a:t>Program Kodları</a:t>
            </a:r>
            <a:endParaRPr lang="tr-TR" altLang="tr-TR" sz="2400">
              <a:solidFill>
                <a:srgbClr val="C00000"/>
              </a:solidFill>
              <a:latin typeface="Times New Roman" pitchFamily="18" charset="0"/>
              <a:cs typeface="Times New Roman" pitchFamily="18" charset="0"/>
            </a:endParaRPr>
          </a:p>
        </p:txBody>
      </p:sp>
      <p:pic>
        <p:nvPicPr>
          <p:cNvPr id="26628" name="Picture 7"/>
          <p:cNvPicPr>
            <a:picLocks noChangeAspect="1" noChangeArrowheads="1"/>
          </p:cNvPicPr>
          <p:nvPr/>
        </p:nvPicPr>
        <p:blipFill>
          <a:blip r:embed="rId3"/>
          <a:srcRect/>
          <a:stretch>
            <a:fillRect/>
          </a:stretch>
        </p:blipFill>
        <p:spPr bwMode="auto">
          <a:xfrm>
            <a:off x="1393825" y="4221163"/>
            <a:ext cx="7150100" cy="711200"/>
          </a:xfrm>
          <a:prstGeom prst="rect">
            <a:avLst/>
          </a:prstGeom>
          <a:noFill/>
          <a:ln w="9525">
            <a:noFill/>
            <a:miter lim="800000"/>
            <a:headEnd/>
            <a:tailEnd/>
          </a:ln>
          <a:effectLst/>
        </p:spPr>
      </p:pic>
      <p:pic>
        <p:nvPicPr>
          <p:cNvPr id="26629" name="Picture 9"/>
          <p:cNvPicPr>
            <a:picLocks noChangeAspect="1" noChangeArrowheads="1"/>
          </p:cNvPicPr>
          <p:nvPr/>
        </p:nvPicPr>
        <p:blipFill>
          <a:blip r:embed="rId4"/>
          <a:srcRect/>
          <a:stretch>
            <a:fillRect/>
          </a:stretch>
        </p:blipFill>
        <p:spPr bwMode="auto">
          <a:xfrm>
            <a:off x="1476375" y="2830513"/>
            <a:ext cx="7099300" cy="641350"/>
          </a:xfrm>
          <a:prstGeom prst="rect">
            <a:avLst/>
          </a:prstGeom>
          <a:noFill/>
          <a:ln w="9525">
            <a:noFill/>
            <a:miter lim="800000"/>
            <a:headEnd/>
            <a:tailEnd/>
          </a:ln>
          <a:effectLst/>
        </p:spPr>
      </p:pic>
      <p:pic>
        <p:nvPicPr>
          <p:cNvPr id="26630" name="Picture 10"/>
          <p:cNvPicPr>
            <a:picLocks noChangeAspect="1" noChangeArrowheads="1"/>
          </p:cNvPicPr>
          <p:nvPr/>
        </p:nvPicPr>
        <p:blipFill>
          <a:blip r:embed="rId5"/>
          <a:srcRect/>
          <a:stretch>
            <a:fillRect/>
          </a:stretch>
        </p:blipFill>
        <p:spPr bwMode="auto">
          <a:xfrm>
            <a:off x="1476375" y="1468438"/>
            <a:ext cx="7102475" cy="129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57159" y="115888"/>
            <a:ext cx="8572560" cy="5527690"/>
          </a:xfrm>
        </p:spPr>
        <p:txBody>
          <a:bodyPr rtlCol="0">
            <a:noAutofit/>
          </a:bodyPr>
          <a:lstStyle/>
          <a:p>
            <a:pPr eaLnBrk="1" fontAlgn="auto" hangingPunct="1">
              <a:spcBef>
                <a:spcPts val="800"/>
              </a:spcBef>
              <a:spcAft>
                <a:spcPts val="0"/>
              </a:spcAft>
              <a:buClr>
                <a:srgbClr val="FFCC00"/>
              </a:buClr>
              <a:buSzPct val="70000"/>
              <a:buFont typeface="Wingdings" panose="05000000000000000000" pitchFamily="2" charset="2"/>
              <a:buChar char=""/>
              <a:defRPr/>
            </a:pPr>
            <a:r>
              <a:rPr lang="tr-TR" altLang="tr-TR" sz="1200" b="1" dirty="0">
                <a:solidFill>
                  <a:srgbClr val="00B050"/>
                </a:solidFill>
                <a:latin typeface="Times New Roman" panose="02020603050405020304" pitchFamily="18" charset="0"/>
                <a:cs typeface="Times New Roman" panose="02020603050405020304" pitchFamily="18" charset="0"/>
              </a:rPr>
              <a:t>BÖLÜM AKREDİTASYONU</a:t>
            </a:r>
          </a:p>
          <a:p>
            <a:pPr eaLnBrk="1" fontAlgn="auto" hangingPunct="1">
              <a:spcBef>
                <a:spcPts val="800"/>
              </a:spcBef>
              <a:spcAft>
                <a:spcPts val="0"/>
              </a:spcAft>
              <a:buClr>
                <a:srgbClr val="FFCC00"/>
              </a:buClr>
              <a:buSzPct val="70000"/>
              <a:buFont typeface="Wingdings" panose="05000000000000000000" pitchFamily="2" charset="2"/>
              <a:buChar char=""/>
              <a:defRPr/>
            </a:pPr>
            <a:r>
              <a:rPr lang="tr-TR" altLang="tr-TR" sz="1200" dirty="0">
                <a:solidFill>
                  <a:srgbClr val="000000"/>
                </a:solidFill>
                <a:latin typeface="Times New Roman" panose="02020603050405020304" pitchFamily="18" charset="0"/>
                <a:cs typeface="Times New Roman" panose="02020603050405020304" pitchFamily="18" charset="0"/>
              </a:rPr>
              <a:t>Üniversitelerin verdiklerini eğitimin kalitesini göstermek için </a:t>
            </a:r>
            <a:r>
              <a:rPr lang="tr-TR" altLang="tr-TR" sz="1200" dirty="0">
                <a:solidFill>
                  <a:srgbClr val="C00000"/>
                </a:solidFill>
                <a:latin typeface="Times New Roman" panose="02020603050405020304" pitchFamily="18" charset="0"/>
                <a:cs typeface="Times New Roman" panose="02020603050405020304" pitchFamily="18" charset="0"/>
              </a:rPr>
              <a:t>ulusal veya uluslararası bağımsız </a:t>
            </a:r>
            <a:r>
              <a:rPr lang="tr-TR" altLang="tr-TR" sz="1200" dirty="0">
                <a:solidFill>
                  <a:srgbClr val="000000"/>
                </a:solidFill>
                <a:latin typeface="Times New Roman" panose="02020603050405020304" pitchFamily="18" charset="0"/>
                <a:cs typeface="Times New Roman" panose="02020603050405020304" pitchFamily="18" charset="0"/>
              </a:rPr>
              <a:t>kurumlardan aldıkları </a:t>
            </a:r>
            <a:r>
              <a:rPr lang="tr-TR" altLang="tr-TR" sz="1200" dirty="0" smtClean="0">
                <a:solidFill>
                  <a:srgbClr val="000000"/>
                </a:solidFill>
                <a:latin typeface="Times New Roman" panose="02020603050405020304" pitchFamily="18" charset="0"/>
                <a:cs typeface="Times New Roman" panose="02020603050405020304" pitchFamily="18" charset="0"/>
              </a:rPr>
              <a:t>belgedir. Akreditasyon </a:t>
            </a:r>
            <a:r>
              <a:rPr lang="tr-TR" altLang="tr-TR" sz="1200" dirty="0">
                <a:solidFill>
                  <a:srgbClr val="000000"/>
                </a:solidFill>
                <a:latin typeface="Times New Roman" panose="02020603050405020304" pitchFamily="18" charset="0"/>
                <a:cs typeface="Times New Roman" panose="02020603050405020304" pitchFamily="18" charset="0"/>
              </a:rPr>
              <a:t>öğrencilere, yüksek lisans müracaatında, yurtdışı başvurularında, öğrenci değişim programlarında avantaj </a:t>
            </a:r>
            <a:r>
              <a:rPr lang="tr-TR" altLang="tr-TR" sz="1200" dirty="0" err="1" smtClean="0">
                <a:solidFill>
                  <a:srgbClr val="000000"/>
                </a:solidFill>
                <a:latin typeface="Times New Roman" panose="02020603050405020304" pitchFamily="18" charset="0"/>
                <a:cs typeface="Times New Roman" panose="02020603050405020304" pitchFamily="18" charset="0"/>
              </a:rPr>
              <a:t>sağlayabilir.</a:t>
            </a:r>
            <a:r>
              <a:rPr lang="tr-TR" altLang="tr-TR" sz="1200" dirty="0" err="1" smtClean="0">
                <a:solidFill>
                  <a:srgbClr val="333333"/>
                </a:solidFill>
                <a:latin typeface="Times New Roman" panose="02020603050405020304" pitchFamily="18" charset="0"/>
                <a:cs typeface="Times New Roman" panose="02020603050405020304" pitchFamily="18" charset="0"/>
              </a:rPr>
              <a:t>Türkiye’de</a:t>
            </a:r>
            <a:r>
              <a:rPr lang="tr-TR" altLang="tr-TR" sz="1200" dirty="0" smtClean="0">
                <a:solidFill>
                  <a:srgbClr val="333333"/>
                </a:solidFill>
                <a:latin typeface="Times New Roman" panose="02020603050405020304" pitchFamily="18" charset="0"/>
                <a:cs typeface="Times New Roman" panose="02020603050405020304" pitchFamily="18" charset="0"/>
              </a:rPr>
              <a:t> </a:t>
            </a:r>
            <a:r>
              <a:rPr lang="tr-TR" altLang="tr-TR" sz="1200" dirty="0">
                <a:solidFill>
                  <a:srgbClr val="333333"/>
                </a:solidFill>
                <a:latin typeface="Times New Roman" panose="02020603050405020304" pitchFamily="18" charset="0"/>
                <a:cs typeface="Times New Roman" panose="02020603050405020304" pitchFamily="18" charset="0"/>
              </a:rPr>
              <a:t>akreditasyon kuruluşlarının yetkilendirme ve tanınma faaliyetlerinden </a:t>
            </a:r>
            <a:r>
              <a:rPr lang="tr-TR" altLang="tr-TR" sz="1200" b="1" dirty="0">
                <a:solidFill>
                  <a:srgbClr val="C00000"/>
                </a:solidFill>
                <a:latin typeface="Times New Roman" panose="02020603050405020304" pitchFamily="18" charset="0"/>
                <a:cs typeface="Times New Roman" panose="02020603050405020304" pitchFamily="18" charset="0"/>
              </a:rPr>
              <a:t>Yükseköğretim Kalite Kurulu (YÖKAK)  </a:t>
            </a:r>
            <a:r>
              <a:rPr lang="tr-TR" altLang="tr-TR" sz="1200" dirty="0">
                <a:solidFill>
                  <a:srgbClr val="333333"/>
                </a:solidFill>
                <a:latin typeface="Times New Roman" panose="02020603050405020304" pitchFamily="18" charset="0"/>
                <a:cs typeface="Times New Roman" panose="02020603050405020304" pitchFamily="18" charset="0"/>
              </a:rPr>
              <a:t>sorumludur.</a:t>
            </a:r>
            <a:endParaRPr lang="tr-TR" altLang="tr-TR" sz="1200" b="1" dirty="0">
              <a:solidFill>
                <a:srgbClr val="00000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tr-TR" altLang="tr-TR" sz="1200" b="1" dirty="0">
                <a:solidFill>
                  <a:srgbClr val="000000"/>
                </a:solidFill>
              </a:rPr>
              <a:t>MÜDEK</a:t>
            </a:r>
            <a:endParaRPr lang="tr-TR" altLang="tr-TR" sz="1200" dirty="0">
              <a:solidFill>
                <a:srgbClr val="000000"/>
              </a:solidFill>
            </a:endParaRPr>
          </a:p>
          <a:p>
            <a:pPr eaLnBrk="1" fontAlgn="auto" hangingPunct="1">
              <a:spcAft>
                <a:spcPts val="0"/>
              </a:spcAft>
              <a:buFont typeface="Wingdings 3" charset="2"/>
              <a:buChar char=""/>
              <a:defRPr/>
            </a:pPr>
            <a:r>
              <a:rPr lang="tr-TR" altLang="tr-TR" sz="1200" dirty="0">
                <a:solidFill>
                  <a:srgbClr val="000000"/>
                </a:solidFill>
                <a:latin typeface="Times New Roman" panose="02020603050405020304" pitchFamily="18" charset="0"/>
                <a:cs typeface="Times New Roman" panose="02020603050405020304" pitchFamily="18" charset="0"/>
              </a:rPr>
              <a:t>Açılımı Mühendislik Eğitim Programları Değerlendirme ve Akreditasyon Derneği olan, ülkemizdeki mühendislik programları için değerlendirme çalışmaları yaparak, ülkemizde mühendislik eğitimi kalitesinin artmasına fayda sağlamak amacıyla çalışan bir kuruluştur. </a:t>
            </a:r>
            <a:r>
              <a:rPr lang="tr-TR" altLang="tr-TR" sz="1200" dirty="0">
                <a:solidFill>
                  <a:srgbClr val="FF0000"/>
                </a:solidFill>
                <a:latin typeface="Times New Roman" panose="02020603050405020304" pitchFamily="18" charset="0"/>
                <a:cs typeface="Times New Roman" panose="02020603050405020304" pitchFamily="18" charset="0"/>
              </a:rPr>
              <a:t>https://</a:t>
            </a:r>
            <a:r>
              <a:rPr lang="tr-TR" altLang="tr-TR" sz="1200" dirty="0" smtClean="0">
                <a:solidFill>
                  <a:srgbClr val="FF0000"/>
                </a:solidFill>
                <a:latin typeface="Times New Roman" panose="02020603050405020304" pitchFamily="18" charset="0"/>
                <a:cs typeface="Times New Roman" panose="02020603050405020304" pitchFamily="18" charset="0"/>
              </a:rPr>
              <a:t>www.mudek.org.tr/tr/akredit/akredite2022.shtm</a:t>
            </a:r>
          </a:p>
          <a:p>
            <a:pPr eaLnBrk="1" fontAlgn="auto" hangingPunct="1">
              <a:spcAft>
                <a:spcPts val="0"/>
              </a:spcAft>
              <a:buFont typeface="Wingdings 3" charset="2"/>
              <a:buChar char=""/>
              <a:defRPr/>
            </a:pPr>
            <a:r>
              <a:rPr lang="tr-TR" altLang="tr-TR" sz="1200" b="1" dirty="0" smtClean="0">
                <a:solidFill>
                  <a:srgbClr val="000000"/>
                </a:solidFill>
                <a:latin typeface="Times New Roman" panose="02020603050405020304" pitchFamily="18" charset="0"/>
                <a:cs typeface="Times New Roman" panose="02020603050405020304" pitchFamily="18" charset="0"/>
              </a:rPr>
              <a:t>ABET</a:t>
            </a:r>
            <a:endParaRPr lang="tr-TR" altLang="tr-TR" sz="1200" b="1" dirty="0">
              <a:solidFill>
                <a:srgbClr val="00000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tr-TR" sz="1200" u="sng" dirty="0">
                <a:solidFill>
                  <a:schemeClr val="tx1">
                    <a:lumMod val="75000"/>
                    <a:lumOff val="25000"/>
                  </a:schemeClr>
                </a:solidFill>
                <a:latin typeface="Times New Roman" panose="02020603050405020304" pitchFamily="18" charset="0"/>
                <a:cs typeface="Times New Roman" panose="02020603050405020304" pitchFamily="18" charset="0"/>
                <a:hlinkClick r:id="rId2"/>
              </a:rPr>
              <a:t>ABET</a:t>
            </a:r>
            <a:r>
              <a:rPr lang="tr-TR" sz="1200" dirty="0">
                <a:solidFill>
                  <a:srgbClr val="333333"/>
                </a:solidFill>
                <a:latin typeface="Times New Roman" panose="02020603050405020304" pitchFamily="18" charset="0"/>
                <a:cs typeface="Times New Roman" panose="02020603050405020304" pitchFamily="18" charset="0"/>
              </a:rPr>
              <a:t> (</a:t>
            </a:r>
            <a:r>
              <a:rPr lang="tr-TR" sz="1200" dirty="0" err="1">
                <a:solidFill>
                  <a:srgbClr val="333333"/>
                </a:solidFill>
                <a:latin typeface="Times New Roman" panose="02020603050405020304" pitchFamily="18" charset="0"/>
                <a:cs typeface="Times New Roman" panose="02020603050405020304" pitchFamily="18" charset="0"/>
              </a:rPr>
              <a:t>Accreditation</a:t>
            </a:r>
            <a:r>
              <a:rPr lang="tr-TR" sz="1200" dirty="0">
                <a:solidFill>
                  <a:srgbClr val="333333"/>
                </a:solidFill>
                <a:latin typeface="Times New Roman" panose="02020603050405020304" pitchFamily="18" charset="0"/>
                <a:cs typeface="Times New Roman" panose="02020603050405020304" pitchFamily="18" charset="0"/>
              </a:rPr>
              <a:t> Board </a:t>
            </a:r>
            <a:r>
              <a:rPr lang="tr-TR" sz="1200" dirty="0" err="1">
                <a:solidFill>
                  <a:srgbClr val="333333"/>
                </a:solidFill>
                <a:latin typeface="Times New Roman" panose="02020603050405020304" pitchFamily="18" charset="0"/>
                <a:cs typeface="Times New Roman" panose="02020603050405020304" pitchFamily="18" charset="0"/>
              </a:rPr>
              <a:t>for</a:t>
            </a:r>
            <a:r>
              <a:rPr lang="tr-TR" sz="1200" dirty="0">
                <a:solidFill>
                  <a:srgbClr val="333333"/>
                </a:solidFill>
                <a:latin typeface="Times New Roman" panose="02020603050405020304" pitchFamily="18" charset="0"/>
                <a:cs typeface="Times New Roman" panose="02020603050405020304" pitchFamily="18" charset="0"/>
              </a:rPr>
              <a:t> </a:t>
            </a:r>
            <a:r>
              <a:rPr lang="tr-TR" sz="1200" dirty="0" err="1">
                <a:solidFill>
                  <a:srgbClr val="333333"/>
                </a:solidFill>
                <a:latin typeface="Times New Roman" panose="02020603050405020304" pitchFamily="18" charset="0"/>
                <a:cs typeface="Times New Roman" panose="02020603050405020304" pitchFamily="18" charset="0"/>
              </a:rPr>
              <a:t>Engineering</a:t>
            </a:r>
            <a:r>
              <a:rPr lang="tr-TR" sz="1200" dirty="0">
                <a:solidFill>
                  <a:srgbClr val="333333"/>
                </a:solidFill>
                <a:latin typeface="Times New Roman" panose="02020603050405020304" pitchFamily="18" charset="0"/>
                <a:cs typeface="Times New Roman" panose="02020603050405020304" pitchFamily="18" charset="0"/>
              </a:rPr>
              <a:t> </a:t>
            </a:r>
            <a:r>
              <a:rPr lang="tr-TR" sz="1200" dirty="0" err="1">
                <a:solidFill>
                  <a:srgbClr val="333333"/>
                </a:solidFill>
                <a:latin typeface="Times New Roman" panose="02020603050405020304" pitchFamily="18" charset="0"/>
                <a:cs typeface="Times New Roman" panose="02020603050405020304" pitchFamily="18" charset="0"/>
              </a:rPr>
              <a:t>and</a:t>
            </a:r>
            <a:r>
              <a:rPr lang="tr-TR" sz="1200" dirty="0">
                <a:solidFill>
                  <a:srgbClr val="333333"/>
                </a:solidFill>
                <a:latin typeface="Times New Roman" panose="02020603050405020304" pitchFamily="18" charset="0"/>
                <a:cs typeface="Times New Roman" panose="02020603050405020304" pitchFamily="18" charset="0"/>
              </a:rPr>
              <a:t> </a:t>
            </a:r>
            <a:r>
              <a:rPr lang="tr-TR" sz="1200" dirty="0" err="1">
                <a:solidFill>
                  <a:srgbClr val="333333"/>
                </a:solidFill>
                <a:latin typeface="Times New Roman" panose="02020603050405020304" pitchFamily="18" charset="0"/>
                <a:cs typeface="Times New Roman" panose="02020603050405020304" pitchFamily="18" charset="0"/>
              </a:rPr>
              <a:t>Technology</a:t>
            </a:r>
            <a:r>
              <a:rPr lang="tr-TR" sz="1200" dirty="0">
                <a:solidFill>
                  <a:srgbClr val="333333"/>
                </a:solidFill>
                <a:latin typeface="Times New Roman" panose="02020603050405020304" pitchFamily="18" charset="0"/>
                <a:cs typeface="Times New Roman" panose="02020603050405020304" pitchFamily="18" charset="0"/>
              </a:rPr>
              <a:t>) mühendislik ve teknoloji yüksek öğretim programlarını akreditasyonunu yapan ve kar amacı gütmeyen A.B.D. merkezli bir örgüttür.</a:t>
            </a:r>
            <a:endParaRPr lang="tr-TR" altLang="tr-TR" sz="1200" dirty="0">
              <a:solidFill>
                <a:srgbClr val="00000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tr-TR" altLang="tr-TR" sz="1200" b="1" dirty="0">
                <a:solidFill>
                  <a:srgbClr val="000000"/>
                </a:solidFill>
                <a:latin typeface="Times New Roman" panose="02020603050405020304" pitchFamily="18" charset="0"/>
                <a:cs typeface="Times New Roman" panose="02020603050405020304" pitchFamily="18" charset="0"/>
              </a:rPr>
              <a:t>MİAK</a:t>
            </a:r>
            <a:endParaRPr lang="tr-TR" altLang="tr-TR" sz="1200" dirty="0">
              <a:solidFill>
                <a:srgbClr val="000000"/>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tr-TR" altLang="tr-TR" sz="1200" dirty="0">
                <a:solidFill>
                  <a:srgbClr val="000000"/>
                </a:solidFill>
                <a:latin typeface="Times New Roman" panose="02020603050405020304" pitchFamily="18" charset="0"/>
                <a:cs typeface="Times New Roman" panose="02020603050405020304" pitchFamily="18" charset="0"/>
              </a:rPr>
              <a:t>Açılımı Mimarlık Akreditasyon Kurulu olan MİAK, ülkemizdeki mimarlık programlarının eğitim kalitesinin değerlendirmesini yapar, bu kalitenin sürekliliğine ve gelişmesine katkı sağlar.</a:t>
            </a:r>
          </a:p>
          <a:p>
            <a:pPr eaLnBrk="1" fontAlgn="auto" hangingPunct="1">
              <a:spcAft>
                <a:spcPts val="0"/>
              </a:spcAft>
              <a:buFont typeface="Wingdings 3" charset="2"/>
              <a:buChar char=""/>
              <a:defRPr/>
            </a:pPr>
            <a:r>
              <a:rPr lang="tr-TR" altLang="tr-TR" sz="1200" b="1" dirty="0">
                <a:solidFill>
                  <a:srgbClr val="000000"/>
                </a:solidFill>
                <a:latin typeface="Times New Roman" panose="02020603050405020304" pitchFamily="18" charset="0"/>
                <a:cs typeface="Times New Roman" panose="02020603050405020304" pitchFamily="18" charset="0"/>
              </a:rPr>
              <a:t>ECZAKDER</a:t>
            </a:r>
          </a:p>
          <a:p>
            <a:pPr eaLnBrk="1" fontAlgn="auto" hangingPunct="1">
              <a:spcAft>
                <a:spcPts val="0"/>
              </a:spcAft>
              <a:buFont typeface="Wingdings 3" charset="2"/>
              <a:buChar char=""/>
              <a:defRPr/>
            </a:pPr>
            <a:r>
              <a:rPr lang="tr-TR" altLang="tr-TR" sz="1200" dirty="0">
                <a:solidFill>
                  <a:schemeClr val="tx1">
                    <a:lumMod val="75000"/>
                    <a:lumOff val="25000"/>
                  </a:schemeClr>
                </a:solidFill>
                <a:latin typeface="Times New Roman" panose="02020603050405020304" pitchFamily="18" charset="0"/>
                <a:cs typeface="Times New Roman" panose="02020603050405020304" pitchFamily="18" charset="0"/>
              </a:rPr>
              <a:t>Eczacılık eğitimi programlarını değerlendirme, akredite etme ve bilgilendirme çalışmaları yapmayı amaçlar.</a:t>
            </a:r>
          </a:p>
          <a:p>
            <a:pPr eaLnBrk="1" fontAlgn="auto" hangingPunct="1">
              <a:spcAft>
                <a:spcPts val="0"/>
              </a:spcAft>
              <a:buFont typeface="Wingdings 3" charset="2"/>
              <a:buChar char=""/>
              <a:defRPr/>
            </a:pPr>
            <a:r>
              <a:rPr lang="tr-TR" altLang="tr-TR" sz="1200" b="1" dirty="0">
                <a:solidFill>
                  <a:schemeClr val="tx1">
                    <a:lumMod val="75000"/>
                    <a:lumOff val="25000"/>
                  </a:schemeClr>
                </a:solidFill>
                <a:latin typeface="Times New Roman" panose="02020603050405020304" pitchFamily="18" charset="0"/>
                <a:cs typeface="Times New Roman" panose="02020603050405020304" pitchFamily="18" charset="0"/>
              </a:rPr>
              <a:t>FEDEK</a:t>
            </a:r>
            <a:endParaRPr lang="tr-TR" altLang="tr-TR"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tr-TR" altLang="tr-TR" sz="1100" dirty="0">
                <a:solidFill>
                  <a:schemeClr val="tx1">
                    <a:lumMod val="75000"/>
                    <a:lumOff val="25000"/>
                  </a:schemeClr>
                </a:solidFill>
                <a:latin typeface="Times New Roman" panose="02020603050405020304" pitchFamily="18" charset="0"/>
                <a:cs typeface="Times New Roman" panose="02020603050405020304" pitchFamily="18" charset="0"/>
              </a:rPr>
              <a:t>Açılım Fen, Edebiyat, Fen-Edebiyat, Dil ve Tarih-Coğrafya Fakülteleri Öğretim Programları Değerlendirme ve Akreditasyon Derneği olan </a:t>
            </a:r>
            <a:r>
              <a:rPr lang="tr-TR" altLang="tr-TR" sz="1100" dirty="0" err="1">
                <a:solidFill>
                  <a:schemeClr val="tx1">
                    <a:lumMod val="75000"/>
                    <a:lumOff val="25000"/>
                  </a:schemeClr>
                </a:solidFill>
                <a:latin typeface="Times New Roman" panose="02020603050405020304" pitchFamily="18" charset="0"/>
                <a:cs typeface="Times New Roman" panose="02020603050405020304" pitchFamily="18" charset="0"/>
              </a:rPr>
              <a:t>Fedek</a:t>
            </a:r>
            <a:r>
              <a:rPr lang="tr-TR" altLang="tr-TR" sz="1100" dirty="0">
                <a:solidFill>
                  <a:schemeClr val="tx1">
                    <a:lumMod val="75000"/>
                    <a:lumOff val="25000"/>
                  </a:schemeClr>
                </a:solidFill>
                <a:latin typeface="Times New Roman" panose="02020603050405020304" pitchFamily="18" charset="0"/>
                <a:cs typeface="Times New Roman" panose="02020603050405020304" pitchFamily="18" charset="0"/>
              </a:rPr>
              <a:t>, Fen, Edebiyat, Fen-Edebiyat, Dil ve Tarih-Coğrafya Fakülteleri programları için değerlendirme çalışmaları yaparak,  bu programların ülkemizdeki öğretiminin kalitesinin yükseltilmesine katkı sağlar.</a:t>
            </a:r>
          </a:p>
          <a:p>
            <a:pPr eaLnBrk="1" fontAlgn="auto" hangingPunct="1">
              <a:spcAft>
                <a:spcPts val="0"/>
              </a:spcAft>
              <a:buFont typeface="Wingdings 3" charset="2"/>
              <a:buChar char=""/>
              <a:defRPr/>
            </a:pPr>
            <a:r>
              <a:rPr lang="tr-TR" altLang="tr-TR" sz="1200" b="1" dirty="0">
                <a:solidFill>
                  <a:schemeClr val="tx1">
                    <a:lumMod val="75000"/>
                    <a:lumOff val="25000"/>
                  </a:schemeClr>
                </a:solidFill>
                <a:latin typeface="Times New Roman" panose="02020603050405020304" pitchFamily="18" charset="0"/>
                <a:cs typeface="Times New Roman" panose="02020603050405020304" pitchFamily="18" charset="0"/>
              </a:rPr>
              <a:t>EPDAD</a:t>
            </a:r>
            <a:endParaRPr lang="tr-TR" altLang="tr-TR" sz="1200" dirty="0">
              <a:solidFill>
                <a:schemeClr val="tx1">
                  <a:lumMod val="75000"/>
                  <a:lumOff val="25000"/>
                </a:schemeClr>
              </a:solidFill>
              <a:latin typeface="Times New Roman" panose="02020603050405020304" pitchFamily="18" charset="0"/>
              <a:cs typeface="Times New Roman" panose="02020603050405020304" pitchFamily="18" charset="0"/>
            </a:endParaRPr>
          </a:p>
          <a:p>
            <a:pPr eaLnBrk="1" fontAlgn="auto" hangingPunct="1">
              <a:spcAft>
                <a:spcPts val="0"/>
              </a:spcAft>
              <a:buFont typeface="Wingdings 3" charset="2"/>
              <a:buChar char=""/>
              <a:defRPr/>
            </a:pPr>
            <a:r>
              <a:rPr lang="tr-TR" altLang="tr-TR" sz="1100" dirty="0">
                <a:solidFill>
                  <a:schemeClr val="tx1">
                    <a:lumMod val="75000"/>
                    <a:lumOff val="25000"/>
                  </a:schemeClr>
                </a:solidFill>
                <a:latin typeface="Times New Roman" panose="02020603050405020304" pitchFamily="18" charset="0"/>
                <a:cs typeface="Times New Roman" panose="02020603050405020304" pitchFamily="18" charset="0"/>
              </a:rPr>
              <a:t>Eğitim Fakülteleri Eğitim Programlarını Değerlendirme ve Akreditasyon Derneği olan </a:t>
            </a:r>
            <a:r>
              <a:rPr lang="tr-TR" altLang="tr-TR" sz="1100" dirty="0" err="1">
                <a:solidFill>
                  <a:schemeClr val="tx1">
                    <a:lumMod val="75000"/>
                    <a:lumOff val="25000"/>
                  </a:schemeClr>
                </a:solidFill>
                <a:latin typeface="Times New Roman" panose="02020603050405020304" pitchFamily="18" charset="0"/>
                <a:cs typeface="Times New Roman" panose="02020603050405020304" pitchFamily="18" charset="0"/>
              </a:rPr>
              <a:t>EPDAD’ın</a:t>
            </a:r>
            <a:r>
              <a:rPr lang="tr-TR" altLang="tr-TR" sz="1100" dirty="0">
                <a:solidFill>
                  <a:schemeClr val="tx1">
                    <a:lumMod val="75000"/>
                    <a:lumOff val="25000"/>
                  </a:schemeClr>
                </a:solidFill>
                <a:latin typeface="Times New Roman" panose="02020603050405020304" pitchFamily="18" charset="0"/>
                <a:cs typeface="Times New Roman" panose="02020603050405020304" pitchFamily="18" charset="0"/>
              </a:rPr>
              <a:t> amacı öğretmen yetiştirmede kaliteyi arttırmaktır. Açılımı Tıp Eğitimi Programlarını Değerlendirme ve Akreditasyon Derneği olan </a:t>
            </a:r>
            <a:r>
              <a:rPr lang="tr-TR" altLang="tr-TR" sz="1100" b="1" dirty="0">
                <a:solidFill>
                  <a:schemeClr val="tx1">
                    <a:lumMod val="75000"/>
                    <a:lumOff val="25000"/>
                  </a:schemeClr>
                </a:solidFill>
                <a:latin typeface="Times New Roman" panose="02020603050405020304" pitchFamily="18" charset="0"/>
                <a:cs typeface="Times New Roman" panose="02020603050405020304" pitchFamily="18" charset="0"/>
              </a:rPr>
              <a:t>TEPDAD </a:t>
            </a:r>
            <a:r>
              <a:rPr lang="tr-TR" altLang="tr-TR" sz="1100" dirty="0">
                <a:solidFill>
                  <a:schemeClr val="tx1">
                    <a:lumMod val="75000"/>
                    <a:lumOff val="25000"/>
                  </a:schemeClr>
                </a:solidFill>
                <a:latin typeface="Times New Roman" panose="02020603050405020304" pitchFamily="18" charset="0"/>
                <a:cs typeface="Times New Roman" panose="02020603050405020304" pitchFamily="18" charset="0"/>
              </a:rPr>
              <a:t> tıp eğitimi programları için çeşitli değerlendirme, bilgilendirme faaliyetleri yürütür.</a:t>
            </a:r>
          </a:p>
          <a:p>
            <a:pPr marL="0" indent="0" eaLnBrk="1" fontAlgn="auto" hangingPunct="1">
              <a:spcAft>
                <a:spcPts val="0"/>
              </a:spcAft>
              <a:buFontTx/>
              <a:buNone/>
              <a:defRPr/>
            </a:pPr>
            <a:r>
              <a:rPr lang="tr-TR" altLang="tr-TR" sz="1200" dirty="0">
                <a:solidFill>
                  <a:schemeClr val="tx1">
                    <a:lumMod val="75000"/>
                    <a:lumOff val="25000"/>
                  </a:schemeClr>
                </a:solidFill>
              </a:rPr>
              <a:t/>
            </a:r>
            <a:br>
              <a:rPr lang="tr-TR" altLang="tr-TR" sz="1200" dirty="0">
                <a:solidFill>
                  <a:schemeClr val="tx1">
                    <a:lumMod val="75000"/>
                    <a:lumOff val="25000"/>
                  </a:schemeClr>
                </a:solidFill>
              </a:rPr>
            </a:br>
            <a:r>
              <a:rPr lang="tr-TR" altLang="tr-TR" sz="1200" dirty="0">
                <a:solidFill>
                  <a:schemeClr val="tx1">
                    <a:lumMod val="75000"/>
                    <a:lumOff val="25000"/>
                  </a:schemeClr>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1258888" y="188913"/>
            <a:ext cx="7380287" cy="4310062"/>
          </a:xfrm>
        </p:spPr>
        <p:txBody>
          <a:bodyPr/>
          <a:lstStyle/>
          <a:p>
            <a:pPr eaLnBrk="1" hangingPunct="1"/>
            <a:r>
              <a:rPr lang="tr-TR" altLang="tr-TR" sz="1600" b="1" smtClean="0">
                <a:solidFill>
                  <a:srgbClr val="00B050"/>
                </a:solidFill>
                <a:latin typeface="Times New Roman" pitchFamily="18" charset="0"/>
                <a:cs typeface="Times New Roman" pitchFamily="18" charset="0"/>
              </a:rPr>
              <a:t>BÖLÜM AKREDİTASYONU</a:t>
            </a:r>
          </a:p>
          <a:p>
            <a:pPr eaLnBrk="1" hangingPunct="1"/>
            <a:endParaRPr lang="tr-TR" altLang="tr-TR" sz="1100" smtClean="0">
              <a:latin typeface="Times New Roman" pitchFamily="18" charset="0"/>
              <a:cs typeface="Times New Roman" pitchFamily="18" charset="0"/>
            </a:endParaRPr>
          </a:p>
        </p:txBody>
      </p:sp>
      <p:pic>
        <p:nvPicPr>
          <p:cNvPr id="28675" name="Picture 2"/>
          <p:cNvPicPr>
            <a:picLocks noChangeAspect="1" noChangeArrowheads="1"/>
          </p:cNvPicPr>
          <p:nvPr/>
        </p:nvPicPr>
        <p:blipFill>
          <a:blip r:embed="rId2"/>
          <a:srcRect/>
          <a:stretch>
            <a:fillRect/>
          </a:stretch>
        </p:blipFill>
        <p:spPr bwMode="auto">
          <a:xfrm>
            <a:off x="1211263" y="692150"/>
            <a:ext cx="7902575" cy="4800600"/>
          </a:xfrm>
          <a:prstGeom prst="rect">
            <a:avLst/>
          </a:prstGeom>
          <a:noFill/>
          <a:ln w="9525">
            <a:noFill/>
            <a:miter lim="800000"/>
            <a:headEnd/>
            <a:tailEnd/>
          </a:ln>
          <a:effectLst/>
        </p:spPr>
      </p:pic>
      <p:pic>
        <p:nvPicPr>
          <p:cNvPr id="28676" name="Picture 3"/>
          <p:cNvPicPr>
            <a:picLocks noChangeAspect="1" noChangeArrowheads="1"/>
          </p:cNvPicPr>
          <p:nvPr/>
        </p:nvPicPr>
        <p:blipFill>
          <a:blip r:embed="rId3"/>
          <a:srcRect/>
          <a:stretch>
            <a:fillRect/>
          </a:stretch>
        </p:blipFill>
        <p:spPr bwMode="auto">
          <a:xfrm>
            <a:off x="1260475" y="5494338"/>
            <a:ext cx="7902575" cy="1030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noChangeArrowheads="1"/>
          </p:cNvSpPr>
          <p:nvPr>
            <p:ph type="title"/>
          </p:nvPr>
        </p:nvSpPr>
        <p:spPr>
          <a:xfrm>
            <a:off x="1403350" y="120650"/>
            <a:ext cx="6624638" cy="1143000"/>
          </a:xfrm>
        </p:spPr>
        <p:txBody>
          <a:bodyPr/>
          <a:lstStyle/>
          <a:p>
            <a:pPr eaLnBrk="1" hangingPunct="1"/>
            <a:r>
              <a:rPr lang="tr-TR" altLang="tr-TR" sz="1800" smtClean="0">
                <a:solidFill>
                  <a:srgbClr val="C00000"/>
                </a:solidFill>
              </a:rPr>
              <a:t>Kılavuzda bölüm akreditasyonu</a:t>
            </a:r>
          </a:p>
        </p:txBody>
      </p:sp>
      <p:sp>
        <p:nvSpPr>
          <p:cNvPr id="29699" name="Slayt Numarası Yer Tutucusu 3"/>
          <p:cNvSpPr>
            <a:spLocks noGrp="1"/>
          </p:cNvSpPr>
          <p:nvPr>
            <p:ph type="sldNum" sz="quarter" idx="12"/>
          </p:nvPr>
        </p:nvSpPr>
        <p:spPr>
          <a:noFill/>
          <a:ln>
            <a:miter lim="800000"/>
            <a:headEnd/>
            <a:tailEnd/>
          </a:ln>
        </p:spPr>
        <p:txBody>
          <a:bodyPr wrap="square" numCol="1" anchorCtr="0" compatLnSpc="1">
            <a:prstTxWarp prst="textNoShape">
              <a:avLst/>
            </a:prstTxWarp>
          </a:bodyPr>
          <a:lstStyle/>
          <a:p>
            <a:fld id="{E6D34BFA-FE4E-44EE-953C-EED766630BB7}" type="slidenum">
              <a:rPr lang="es-ES" altLang="zh-CN" smtClean="0">
                <a:solidFill>
                  <a:schemeClr val="tx1"/>
                </a:solidFill>
                <a:cs typeface="幼圆"/>
              </a:rPr>
              <a:pPr/>
              <a:t>9</a:t>
            </a:fld>
            <a:endParaRPr lang="es-ES" altLang="zh-CN" smtClean="0">
              <a:solidFill>
                <a:schemeClr val="tx1"/>
              </a:solidFill>
              <a:cs typeface="幼圆"/>
            </a:endParaRPr>
          </a:p>
        </p:txBody>
      </p:sp>
      <p:pic>
        <p:nvPicPr>
          <p:cNvPr id="29700" name="Picture 5"/>
          <p:cNvPicPr>
            <a:picLocks noChangeAspect="1" noChangeArrowheads="1"/>
          </p:cNvPicPr>
          <p:nvPr/>
        </p:nvPicPr>
        <p:blipFill>
          <a:blip r:embed="rId2"/>
          <a:srcRect/>
          <a:stretch>
            <a:fillRect/>
          </a:stretch>
        </p:blipFill>
        <p:spPr bwMode="auto">
          <a:xfrm>
            <a:off x="336550" y="549275"/>
            <a:ext cx="8594725" cy="5856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8350</TotalTime>
  <Words>2109</Words>
  <Application>Microsoft Office PowerPoint</Application>
  <PresentationFormat>Ekran Gösterisi (4:3)</PresentationFormat>
  <Paragraphs>313</Paragraphs>
  <Slides>32</Slides>
  <Notes>3</Notes>
  <HiddenSlides>0</HiddenSlides>
  <MMClips>0</MMClips>
  <ScaleCrop>false</ScaleCrop>
  <HeadingPairs>
    <vt:vector size="4" baseType="variant">
      <vt:variant>
        <vt:lpstr>Tema</vt:lpstr>
      </vt:variant>
      <vt:variant>
        <vt:i4>2</vt:i4>
      </vt:variant>
      <vt:variant>
        <vt:lpstr>Slayt Başlıkları</vt:lpstr>
      </vt:variant>
      <vt:variant>
        <vt:i4>32</vt:i4>
      </vt:variant>
    </vt:vector>
  </HeadingPairs>
  <TitlesOfParts>
    <vt:vector size="34" baseType="lpstr">
      <vt:lpstr>4_Diseño predeterminado</vt:lpstr>
      <vt:lpstr>5_Diseño predeterminado</vt:lpstr>
      <vt:lpstr>  YÜKSEKÖĞRETİMDE TEMEL KAVRAMLAR  </vt:lpstr>
      <vt:lpstr>Slayt 2</vt:lpstr>
      <vt:lpstr>Slayt 3</vt:lpstr>
      <vt:lpstr>Slayt 4</vt:lpstr>
      <vt:lpstr>Slayt 5</vt:lpstr>
      <vt:lpstr>Slayt 6</vt:lpstr>
      <vt:lpstr>Slayt 7</vt:lpstr>
      <vt:lpstr>Slayt 8</vt:lpstr>
      <vt:lpstr>Kılavuzda bölüm akreditasyonu</vt:lpstr>
      <vt:lpstr>Slayt 10</vt:lpstr>
      <vt:lpstr>Slayt 11</vt:lpstr>
      <vt:lpstr>Slayt 12</vt:lpstr>
      <vt:lpstr>Slayt 13</vt:lpstr>
      <vt:lpstr>Slayt 14</vt:lpstr>
      <vt:lpstr>Slayt 15</vt:lpstr>
      <vt:lpstr>Slayt 16</vt:lpstr>
      <vt:lpstr>Slayt 17</vt:lpstr>
      <vt:lpstr>Slayt 18</vt:lpstr>
      <vt:lpstr>Slayt 19</vt:lpstr>
      <vt:lpstr>Slayt 20</vt:lpstr>
      <vt:lpstr>Beykent Önlisans düzeyinde Çift Anadal Programları</vt:lpstr>
      <vt:lpstr>Slayt 22</vt:lpstr>
      <vt:lpstr>MTOK </vt:lpstr>
      <vt:lpstr>Sakarya U. B. Üniversitesi MTOK Kontenjanları</vt:lpstr>
      <vt:lpstr>Slayt 25</vt:lpstr>
      <vt:lpstr>Slayt 26</vt:lpstr>
      <vt:lpstr>Slayt 27</vt:lpstr>
      <vt:lpstr>Slayt 28</vt:lpstr>
      <vt:lpstr>Slayt 29</vt:lpstr>
      <vt:lpstr>Slayt 30</vt:lpstr>
      <vt:lpstr>Slayt 31</vt:lpstr>
      <vt:lpstr>Slayt 32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nihal</cp:lastModifiedBy>
  <cp:revision>755</cp:revision>
  <dcterms:created xsi:type="dcterms:W3CDTF">2010-05-23T14:28:12Z</dcterms:created>
  <dcterms:modified xsi:type="dcterms:W3CDTF">2023-10-02T07:47:30Z</dcterms:modified>
</cp:coreProperties>
</file>