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01" r:id="rId2"/>
    <p:sldId id="286" r:id="rId3"/>
    <p:sldId id="287" r:id="rId4"/>
    <p:sldId id="288" r:id="rId5"/>
    <p:sldId id="289" r:id="rId6"/>
    <p:sldId id="290" r:id="rId7"/>
    <p:sldId id="291" r:id="rId8"/>
    <p:sldId id="292" r:id="rId9"/>
    <p:sldId id="293" r:id="rId10"/>
    <p:sldId id="294" r:id="rId11"/>
    <p:sldId id="295" r:id="rId12"/>
    <p:sldId id="296" r:id="rId13"/>
    <p:sldId id="297" r:id="rId14"/>
    <p:sldId id="298" r:id="rId15"/>
    <p:sldId id="299" r:id="rId16"/>
    <p:sldId id="281" r:id="rId17"/>
    <p:sldId id="300" r:id="rId18"/>
    <p:sldId id="282" r:id="rId19"/>
    <p:sldId id="283" r:id="rId20"/>
    <p:sldId id="284" r:id="rId21"/>
    <p:sldId id="303" r:id="rId22"/>
  </p:sldIdLst>
  <p:sldSz cx="10839450" cy="6094413"/>
  <p:notesSz cx="6858000" cy="9144000"/>
  <p:defaultTextStyle>
    <a:defPPr>
      <a:defRPr lang="tr-TR"/>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95495"/>
    <a:srgbClr val="FF465F"/>
    <a:srgbClr val="EBC5C7"/>
    <a:srgbClr val="004763"/>
    <a:srgbClr val="F09D0F"/>
    <a:srgbClr val="00B87B"/>
    <a:srgbClr val="000000"/>
    <a:srgbClr val="FFD547"/>
    <a:srgbClr val="2D5696"/>
    <a:srgbClr val="C8BC9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7" d="100"/>
          <a:sy n="97" d="100"/>
        </p:scale>
        <p:origin x="-678" y="-96"/>
      </p:cViewPr>
      <p:guideLst>
        <p:guide orient="horz" pos="1919"/>
        <p:guide pos="3414"/>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812961" y="1893220"/>
            <a:ext cx="9213533" cy="130634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625920" y="3453503"/>
            <a:ext cx="7587615" cy="155746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858601" y="244062"/>
            <a:ext cx="2438876" cy="5200001"/>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541975" y="244062"/>
            <a:ext cx="7135971" cy="5200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856244" y="3916225"/>
            <a:ext cx="9213533" cy="1210418"/>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856244" y="2583075"/>
            <a:ext cx="9213533" cy="133315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541972" y="1422032"/>
            <a:ext cx="4787424" cy="4022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510054" y="1422032"/>
            <a:ext cx="4787424" cy="402203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541973" y="1364192"/>
            <a:ext cx="4789306" cy="5685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541973" y="1932719"/>
            <a:ext cx="4789306" cy="3511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5506293" y="1364192"/>
            <a:ext cx="4791187" cy="5685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5506293" y="1932719"/>
            <a:ext cx="4791187" cy="351134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41973" y="242648"/>
            <a:ext cx="3566104" cy="1032664"/>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237924" y="242650"/>
            <a:ext cx="6059554" cy="5201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541973" y="1275315"/>
            <a:ext cx="3566104" cy="41687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124608" y="4266089"/>
            <a:ext cx="6503670" cy="503636"/>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124608" y="544547"/>
            <a:ext cx="6503670" cy="36566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124608" y="4769727"/>
            <a:ext cx="6503670" cy="7152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CEEE2EA-BBF6-4E6F-8482-5BCEF6390248}" type="datetimeFigureOut">
              <a:rPr lang="tr-TR" smtClean="0"/>
              <a:pPr/>
              <a:t>4.10.2023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10B37BA-541D-4E7B-907A-3171597DF98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541975" y="244061"/>
            <a:ext cx="9755505" cy="1015736"/>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541975" y="1422032"/>
            <a:ext cx="9755505" cy="402203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541972" y="5648620"/>
            <a:ext cx="2529205" cy="324471"/>
          </a:xfrm>
          <a:prstGeom prst="rect">
            <a:avLst/>
          </a:prstGeom>
        </p:spPr>
        <p:txBody>
          <a:bodyPr vert="horz" lIns="91440" tIns="45720" rIns="91440" bIns="45720" rtlCol="0" anchor="ctr"/>
          <a:lstStyle>
            <a:lvl1pPr algn="l">
              <a:defRPr sz="1200">
                <a:solidFill>
                  <a:schemeClr val="tx1">
                    <a:tint val="75000"/>
                  </a:schemeClr>
                </a:solidFill>
              </a:defRPr>
            </a:lvl1pPr>
          </a:lstStyle>
          <a:p>
            <a:fld id="{7CEEE2EA-BBF6-4E6F-8482-5BCEF6390248}" type="datetimeFigureOut">
              <a:rPr lang="tr-TR" smtClean="0"/>
              <a:pPr/>
              <a:t>4.10.2023</a:t>
            </a:fld>
            <a:endParaRPr lang="tr-TR"/>
          </a:p>
        </p:txBody>
      </p:sp>
      <p:sp>
        <p:nvSpPr>
          <p:cNvPr id="5" name="4 Altbilgi Yer Tutucusu"/>
          <p:cNvSpPr>
            <a:spLocks noGrp="1"/>
          </p:cNvSpPr>
          <p:nvPr>
            <p:ph type="ftr" sz="quarter" idx="3"/>
          </p:nvPr>
        </p:nvSpPr>
        <p:spPr>
          <a:xfrm>
            <a:off x="3703481" y="5648620"/>
            <a:ext cx="3432493" cy="3244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7768275" y="5648620"/>
            <a:ext cx="2529205" cy="324471"/>
          </a:xfrm>
          <a:prstGeom prst="rect">
            <a:avLst/>
          </a:prstGeom>
        </p:spPr>
        <p:txBody>
          <a:bodyPr vert="horz" lIns="91440" tIns="45720" rIns="91440" bIns="45720" rtlCol="0" anchor="ctr"/>
          <a:lstStyle>
            <a:lvl1pPr algn="r">
              <a:defRPr sz="1200">
                <a:solidFill>
                  <a:schemeClr val="tx1">
                    <a:tint val="75000"/>
                  </a:schemeClr>
                </a:solidFill>
              </a:defRPr>
            </a:lvl1pPr>
          </a:lstStyle>
          <a:p>
            <a:fld id="{410B37BA-541D-4E7B-907A-3171597DF98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emf"/></Relationships>
</file>

<file path=ppt/slides/_rels/slide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6600" b="1" dirty="0" smtClean="0">
                <a:solidFill>
                  <a:srgbClr val="FF0000"/>
                </a:solidFill>
                <a:latin typeface="Algerian" pitchFamily="82" charset="0"/>
              </a:rPr>
              <a:t>YKS 2024</a:t>
            </a:r>
            <a:endParaRPr lang="tr-TR" sz="6600" b="1" dirty="0">
              <a:solidFill>
                <a:srgbClr val="FF0000"/>
              </a:solidFill>
              <a:latin typeface="Algerian" pitchFamily="82"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466975" y="1527969"/>
            <a:ext cx="5905500" cy="38100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76745" y="259408"/>
            <a:ext cx="5870043"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HANGİ PUAN TÜRÜ İÇİN HANGİ TESTLERİ ÇÖZMELİYİM?</a:t>
            </a:r>
          </a:p>
        </p:txBody>
      </p:sp>
      <p:pic>
        <p:nvPicPr>
          <p:cNvPr id="7" name="Resim 6"/>
          <p:cNvPicPr>
            <a:picLocks noChangeAspect="1"/>
          </p:cNvPicPr>
          <p:nvPr/>
        </p:nvPicPr>
        <p:blipFill>
          <a:blip r:embed="rId2"/>
          <a:stretch>
            <a:fillRect/>
          </a:stretch>
        </p:blipFill>
        <p:spPr>
          <a:xfrm>
            <a:off x="1074455" y="1237257"/>
            <a:ext cx="4337806" cy="3995490"/>
          </a:xfrm>
          <a:prstGeom prst="rect">
            <a:avLst/>
          </a:prstGeom>
        </p:spPr>
      </p:pic>
      <p:pic>
        <p:nvPicPr>
          <p:cNvPr id="8" name="Resim 7"/>
          <p:cNvPicPr>
            <a:picLocks noChangeAspect="1"/>
          </p:cNvPicPr>
          <p:nvPr/>
        </p:nvPicPr>
        <p:blipFill>
          <a:blip r:embed="rId2"/>
          <a:stretch>
            <a:fillRect/>
          </a:stretch>
        </p:blipFill>
        <p:spPr>
          <a:xfrm>
            <a:off x="5761783" y="1237257"/>
            <a:ext cx="4337806" cy="3995490"/>
          </a:xfrm>
          <a:prstGeom prst="rect">
            <a:avLst/>
          </a:prstGeom>
        </p:spPr>
      </p:pic>
      <p:sp>
        <p:nvSpPr>
          <p:cNvPr id="9" name="Metin kutusu 8"/>
          <p:cNvSpPr txBox="1"/>
          <p:nvPr/>
        </p:nvSpPr>
        <p:spPr>
          <a:xfrm>
            <a:off x="724932" y="4832637"/>
            <a:ext cx="893804" cy="707886"/>
          </a:xfrm>
          <a:prstGeom prst="rect">
            <a:avLst/>
          </a:prstGeom>
          <a:solidFill>
            <a:srgbClr val="0082D2"/>
          </a:solidFill>
        </p:spPr>
        <p:txBody>
          <a:bodyPr wrap="square" rtlCol="0">
            <a:spAutoFit/>
          </a:bodyPr>
          <a:lstStyle/>
          <a:p>
            <a:pPr algn="ctr"/>
            <a:r>
              <a:rPr lang="tr-TR" sz="2000" b="1" dirty="0">
                <a:solidFill>
                  <a:schemeClr val="bg1"/>
                </a:solidFill>
              </a:rPr>
              <a:t>SÖZEL</a:t>
            </a:r>
          </a:p>
        </p:txBody>
      </p:sp>
      <p:sp>
        <p:nvSpPr>
          <p:cNvPr id="10" name="Metin kutusu 9"/>
          <p:cNvSpPr txBox="1"/>
          <p:nvPr/>
        </p:nvSpPr>
        <p:spPr>
          <a:xfrm>
            <a:off x="5014491" y="4832637"/>
            <a:ext cx="712573" cy="400110"/>
          </a:xfrm>
          <a:prstGeom prst="rect">
            <a:avLst/>
          </a:prstGeom>
          <a:solidFill>
            <a:srgbClr val="0082D2"/>
          </a:solidFill>
        </p:spPr>
        <p:txBody>
          <a:bodyPr wrap="square" rtlCol="0">
            <a:spAutoFit/>
          </a:bodyPr>
          <a:lstStyle/>
          <a:p>
            <a:pPr algn="ctr"/>
            <a:r>
              <a:rPr lang="tr-TR" sz="2000" b="1" dirty="0">
                <a:solidFill>
                  <a:schemeClr val="bg1"/>
                </a:solidFill>
              </a:rPr>
              <a:t>DİL</a:t>
            </a:r>
          </a:p>
        </p:txBody>
      </p:sp>
      <p:cxnSp>
        <p:nvCxnSpPr>
          <p:cNvPr id="14" name="Düz Ok Bağlayıcısı 13"/>
          <p:cNvCxnSpPr/>
          <p:nvPr/>
        </p:nvCxnSpPr>
        <p:spPr>
          <a:xfrm flipV="1">
            <a:off x="965594" y="3111435"/>
            <a:ext cx="556638" cy="1597635"/>
          </a:xfrm>
          <a:prstGeom prst="straightConnector1">
            <a:avLst/>
          </a:prstGeom>
          <a:ln>
            <a:solidFill>
              <a:srgbClr val="0082D2"/>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5" name="Düz Ok Bağlayıcısı 14"/>
          <p:cNvCxnSpPr/>
          <p:nvPr/>
        </p:nvCxnSpPr>
        <p:spPr>
          <a:xfrm flipV="1">
            <a:off x="5446979" y="2891543"/>
            <a:ext cx="669616" cy="1921900"/>
          </a:xfrm>
          <a:prstGeom prst="straightConnector1">
            <a:avLst/>
          </a:prstGeom>
          <a:ln>
            <a:solidFill>
              <a:srgbClr val="0082D2"/>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1" name="Metin kutusu 10"/>
          <p:cNvSpPr txBox="1"/>
          <p:nvPr/>
        </p:nvSpPr>
        <p:spPr>
          <a:xfrm>
            <a:off x="1657475" y="2041983"/>
            <a:ext cx="1014237" cy="461665"/>
          </a:xfrm>
          <a:prstGeom prst="rect">
            <a:avLst/>
          </a:prstGeom>
          <a:noFill/>
        </p:spPr>
        <p:txBody>
          <a:bodyPr wrap="square" rtlCol="0">
            <a:spAutoFit/>
          </a:bodyPr>
          <a:lstStyle/>
          <a:p>
            <a:pPr algn="ctr"/>
            <a:r>
              <a:rPr lang="tr-TR" sz="2400" b="1" dirty="0">
                <a:solidFill>
                  <a:schemeClr val="bg1"/>
                </a:solidFill>
              </a:rPr>
              <a:t>TYT</a:t>
            </a:r>
          </a:p>
        </p:txBody>
      </p:sp>
      <p:sp>
        <p:nvSpPr>
          <p:cNvPr id="12" name="Metin kutusu 11"/>
          <p:cNvSpPr txBox="1"/>
          <p:nvPr/>
        </p:nvSpPr>
        <p:spPr>
          <a:xfrm>
            <a:off x="6374271" y="2038192"/>
            <a:ext cx="1014237" cy="461665"/>
          </a:xfrm>
          <a:prstGeom prst="rect">
            <a:avLst/>
          </a:prstGeom>
          <a:noFill/>
        </p:spPr>
        <p:txBody>
          <a:bodyPr wrap="square" rtlCol="0">
            <a:spAutoFit/>
          </a:bodyPr>
          <a:lstStyle/>
          <a:p>
            <a:pPr algn="ctr"/>
            <a:r>
              <a:rPr lang="tr-TR" sz="2400" b="1" dirty="0">
                <a:solidFill>
                  <a:schemeClr val="bg1"/>
                </a:solidFill>
              </a:rPr>
              <a:t>TYT</a:t>
            </a:r>
          </a:p>
        </p:txBody>
      </p:sp>
      <p:sp>
        <p:nvSpPr>
          <p:cNvPr id="13" name="Metin kutusu 12"/>
          <p:cNvSpPr txBox="1"/>
          <p:nvPr/>
        </p:nvSpPr>
        <p:spPr>
          <a:xfrm>
            <a:off x="3626418" y="1865652"/>
            <a:ext cx="1363361" cy="1015663"/>
          </a:xfrm>
          <a:prstGeom prst="rect">
            <a:avLst/>
          </a:prstGeom>
          <a:noFill/>
        </p:spPr>
        <p:txBody>
          <a:bodyPr wrap="square" rtlCol="0">
            <a:spAutoFit/>
          </a:bodyPr>
          <a:lstStyle/>
          <a:p>
            <a:pPr algn="ctr"/>
            <a:r>
              <a:rPr lang="tr-TR" sz="2000" b="1" dirty="0"/>
              <a:t>EDEBİYAT</a:t>
            </a:r>
            <a:br>
              <a:rPr lang="tr-TR" sz="2000" b="1" dirty="0"/>
            </a:br>
            <a:r>
              <a:rPr lang="tr-TR" sz="2000" b="1" dirty="0"/>
              <a:t>SOSYAL</a:t>
            </a:r>
          </a:p>
        </p:txBody>
      </p:sp>
      <p:sp>
        <p:nvSpPr>
          <p:cNvPr id="16" name="Metin kutusu 15"/>
          <p:cNvSpPr txBox="1"/>
          <p:nvPr/>
        </p:nvSpPr>
        <p:spPr>
          <a:xfrm>
            <a:off x="2561678" y="3819898"/>
            <a:ext cx="1363361" cy="707886"/>
          </a:xfrm>
          <a:prstGeom prst="rect">
            <a:avLst/>
          </a:prstGeom>
          <a:noFill/>
        </p:spPr>
        <p:txBody>
          <a:bodyPr wrap="square" rtlCol="0">
            <a:spAutoFit/>
          </a:bodyPr>
          <a:lstStyle/>
          <a:p>
            <a:pPr algn="ctr"/>
            <a:r>
              <a:rPr lang="tr-TR" sz="2000" b="1" dirty="0"/>
              <a:t>SOSYAL - 2</a:t>
            </a:r>
          </a:p>
        </p:txBody>
      </p:sp>
      <p:sp>
        <p:nvSpPr>
          <p:cNvPr id="17" name="Metin kutusu 16"/>
          <p:cNvSpPr txBox="1"/>
          <p:nvPr/>
        </p:nvSpPr>
        <p:spPr>
          <a:xfrm>
            <a:off x="8258142" y="1943357"/>
            <a:ext cx="1363361" cy="523220"/>
          </a:xfrm>
          <a:prstGeom prst="rect">
            <a:avLst/>
          </a:prstGeom>
          <a:noFill/>
        </p:spPr>
        <p:txBody>
          <a:bodyPr wrap="square" rtlCol="0">
            <a:spAutoFit/>
          </a:bodyPr>
          <a:lstStyle/>
          <a:p>
            <a:pPr algn="ctr"/>
            <a:r>
              <a:rPr lang="tr-TR" sz="2800" b="1" dirty="0"/>
              <a:t>DİL</a:t>
            </a:r>
          </a:p>
        </p:txBody>
      </p:sp>
      <p:sp>
        <p:nvSpPr>
          <p:cNvPr id="18" name="Metin kutusu 17"/>
          <p:cNvSpPr txBox="1"/>
          <p:nvPr/>
        </p:nvSpPr>
        <p:spPr>
          <a:xfrm>
            <a:off x="7249006" y="3542900"/>
            <a:ext cx="1363361" cy="954107"/>
          </a:xfrm>
          <a:prstGeom prst="rect">
            <a:avLst/>
          </a:prstGeom>
          <a:noFill/>
        </p:spPr>
        <p:txBody>
          <a:bodyPr wrap="square" rtlCol="0">
            <a:spAutoFit/>
          </a:bodyPr>
          <a:lstStyle/>
          <a:p>
            <a:pPr algn="ctr"/>
            <a:r>
              <a:rPr lang="tr-TR" sz="2800" b="1" dirty="0"/>
              <a:t>YKS 2024</a:t>
            </a:r>
          </a:p>
        </p:txBody>
      </p:sp>
    </p:spTree>
    <p:extLst>
      <p:ext uri="{BB962C8B-B14F-4D97-AF65-F5344CB8AC3E}">
        <p14:creationId xmlns="" xmlns:p14="http://schemas.microsoft.com/office/powerpoint/2010/main" val="144519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p:bldP spid="12" grpId="0"/>
      <p:bldP spid="13"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77861" y="350962"/>
            <a:ext cx="4513123"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SINAV SÜRELERİ VE TOPLAM SORU SAYILARI</a:t>
            </a:r>
          </a:p>
        </p:txBody>
      </p:sp>
      <p:pic>
        <p:nvPicPr>
          <p:cNvPr id="5" name="Resim 4"/>
          <p:cNvPicPr>
            <a:picLocks noChangeAspect="1"/>
          </p:cNvPicPr>
          <p:nvPr/>
        </p:nvPicPr>
        <p:blipFill>
          <a:blip r:embed="rId2"/>
          <a:stretch>
            <a:fillRect/>
          </a:stretch>
        </p:blipFill>
        <p:spPr>
          <a:xfrm>
            <a:off x="4379730" y="1221180"/>
            <a:ext cx="2501224" cy="4203437"/>
          </a:xfrm>
          <a:prstGeom prst="rect">
            <a:avLst/>
          </a:prstGeom>
        </p:spPr>
      </p:pic>
      <p:pic>
        <p:nvPicPr>
          <p:cNvPr id="6" name="Resim 5"/>
          <p:cNvPicPr>
            <a:picLocks noChangeAspect="1"/>
          </p:cNvPicPr>
          <p:nvPr/>
        </p:nvPicPr>
        <p:blipFill>
          <a:blip r:embed="rId3"/>
          <a:stretch>
            <a:fillRect/>
          </a:stretch>
        </p:blipFill>
        <p:spPr>
          <a:xfrm>
            <a:off x="3262183" y="1680394"/>
            <a:ext cx="1321925" cy="631024"/>
          </a:xfrm>
          <a:prstGeom prst="rect">
            <a:avLst/>
          </a:prstGeom>
        </p:spPr>
      </p:pic>
      <p:pic>
        <p:nvPicPr>
          <p:cNvPr id="7" name="Resim 6"/>
          <p:cNvPicPr>
            <a:picLocks noChangeAspect="1"/>
          </p:cNvPicPr>
          <p:nvPr/>
        </p:nvPicPr>
        <p:blipFill>
          <a:blip r:embed="rId4"/>
          <a:stretch>
            <a:fillRect/>
          </a:stretch>
        </p:blipFill>
        <p:spPr>
          <a:xfrm>
            <a:off x="6432424" y="2758982"/>
            <a:ext cx="1566074" cy="455175"/>
          </a:xfrm>
          <a:prstGeom prst="rect">
            <a:avLst/>
          </a:prstGeom>
        </p:spPr>
      </p:pic>
      <p:pic>
        <p:nvPicPr>
          <p:cNvPr id="8" name="Resim 7"/>
          <p:cNvPicPr>
            <a:picLocks noChangeAspect="1"/>
          </p:cNvPicPr>
          <p:nvPr/>
        </p:nvPicPr>
        <p:blipFill>
          <a:blip r:embed="rId5"/>
          <a:stretch>
            <a:fillRect/>
          </a:stretch>
        </p:blipFill>
        <p:spPr>
          <a:xfrm rot="10800000">
            <a:off x="3421058" y="3693730"/>
            <a:ext cx="1352245" cy="348575"/>
          </a:xfrm>
          <a:prstGeom prst="rect">
            <a:avLst/>
          </a:prstGeom>
        </p:spPr>
      </p:pic>
      <p:sp>
        <p:nvSpPr>
          <p:cNvPr id="9" name="Dikdörtgen 8"/>
          <p:cNvSpPr/>
          <p:nvPr/>
        </p:nvSpPr>
        <p:spPr>
          <a:xfrm>
            <a:off x="577861" y="1433964"/>
            <a:ext cx="2574056" cy="877455"/>
          </a:xfrm>
          <a:prstGeom prst="rect">
            <a:avLst/>
          </a:prstGeom>
          <a:solidFill>
            <a:srgbClr val="FFD3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n w="0"/>
                <a:solidFill>
                  <a:schemeClr val="tx1"/>
                </a:solidFill>
                <a:effectLst>
                  <a:outerShdw blurRad="38100" dist="19050" dir="2700000" algn="tl" rotWithShape="0">
                    <a:schemeClr val="dk1">
                      <a:alpha val="40000"/>
                    </a:schemeClr>
                  </a:outerShdw>
                </a:effectLst>
              </a:rPr>
              <a:t>TYT OTURUMU</a:t>
            </a:r>
          </a:p>
          <a:p>
            <a:pPr algn="ctr"/>
            <a:r>
              <a:rPr lang="tr-TR" b="1" dirty="0">
                <a:ln w="0"/>
                <a:solidFill>
                  <a:schemeClr val="tx1"/>
                </a:solidFill>
                <a:effectLst>
                  <a:outerShdw blurRad="38100" dist="19050" dir="2700000" algn="tl" rotWithShape="0">
                    <a:schemeClr val="dk1">
                      <a:alpha val="40000"/>
                    </a:schemeClr>
                  </a:outerShdw>
                </a:effectLst>
              </a:rPr>
              <a:t>120 SORU</a:t>
            </a:r>
          </a:p>
          <a:p>
            <a:pPr algn="ctr"/>
            <a:r>
              <a:rPr lang="tr-TR" b="1" dirty="0">
                <a:ln w="0"/>
                <a:solidFill>
                  <a:schemeClr val="tx1"/>
                </a:solidFill>
                <a:effectLst>
                  <a:outerShdw blurRad="38100" dist="19050" dir="2700000" algn="tl" rotWithShape="0">
                    <a:schemeClr val="dk1">
                      <a:alpha val="40000"/>
                    </a:schemeClr>
                  </a:outerShdw>
                </a:effectLst>
              </a:rPr>
              <a:t>165 DAKİKA</a:t>
            </a:r>
          </a:p>
        </p:txBody>
      </p:sp>
      <p:sp>
        <p:nvSpPr>
          <p:cNvPr id="10" name="Dikdörtgen 9"/>
          <p:cNvSpPr/>
          <p:nvPr/>
        </p:nvSpPr>
        <p:spPr>
          <a:xfrm>
            <a:off x="7589544" y="1872690"/>
            <a:ext cx="2574056" cy="877455"/>
          </a:xfrm>
          <a:prstGeom prst="rect">
            <a:avLst/>
          </a:prstGeom>
          <a:solidFill>
            <a:srgbClr val="FFC8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n w="0"/>
                <a:solidFill>
                  <a:schemeClr val="tx1"/>
                </a:solidFill>
                <a:effectLst>
                  <a:outerShdw blurRad="38100" dist="19050" dir="2700000" algn="tl" rotWithShape="0">
                    <a:schemeClr val="dk1">
                      <a:alpha val="40000"/>
                    </a:schemeClr>
                  </a:outerShdw>
                </a:effectLst>
              </a:rPr>
              <a:t>AYT OTURUMU</a:t>
            </a:r>
          </a:p>
          <a:p>
            <a:pPr algn="ctr"/>
            <a:r>
              <a:rPr lang="tr-TR" b="1" dirty="0">
                <a:ln w="0"/>
                <a:solidFill>
                  <a:schemeClr val="tx1"/>
                </a:solidFill>
                <a:effectLst>
                  <a:outerShdw blurRad="38100" dist="19050" dir="2700000" algn="tl" rotWithShape="0">
                    <a:schemeClr val="dk1">
                      <a:alpha val="40000"/>
                    </a:schemeClr>
                  </a:outerShdw>
                </a:effectLst>
              </a:rPr>
              <a:t>160 SORU</a:t>
            </a:r>
          </a:p>
          <a:p>
            <a:pPr algn="ctr"/>
            <a:r>
              <a:rPr lang="tr-TR" b="1" dirty="0">
                <a:ln w="0"/>
                <a:solidFill>
                  <a:schemeClr val="tx1"/>
                </a:solidFill>
                <a:effectLst>
                  <a:outerShdw blurRad="38100" dist="19050" dir="2700000" algn="tl" rotWithShape="0">
                    <a:schemeClr val="dk1">
                      <a:alpha val="40000"/>
                    </a:schemeClr>
                  </a:outerShdw>
                </a:effectLst>
              </a:rPr>
              <a:t>180 DAKİKA</a:t>
            </a:r>
          </a:p>
        </p:txBody>
      </p:sp>
      <p:sp>
        <p:nvSpPr>
          <p:cNvPr id="11" name="Dikdörtgen 10"/>
          <p:cNvSpPr/>
          <p:nvPr/>
        </p:nvSpPr>
        <p:spPr>
          <a:xfrm>
            <a:off x="1191767" y="4168925"/>
            <a:ext cx="2574056" cy="877455"/>
          </a:xfrm>
          <a:prstGeom prst="rect">
            <a:avLst/>
          </a:prstGeom>
          <a:solidFill>
            <a:srgbClr val="F48D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ln w="0"/>
                <a:solidFill>
                  <a:schemeClr val="tx1"/>
                </a:solidFill>
                <a:effectLst>
                  <a:outerShdw blurRad="38100" dist="19050" dir="2700000" algn="tl" rotWithShape="0">
                    <a:schemeClr val="dk1">
                      <a:alpha val="40000"/>
                    </a:schemeClr>
                  </a:outerShdw>
                </a:effectLst>
              </a:rPr>
              <a:t>YDT OTURUMU</a:t>
            </a:r>
          </a:p>
          <a:p>
            <a:pPr algn="ctr"/>
            <a:r>
              <a:rPr lang="tr-TR" b="1" dirty="0">
                <a:ln w="0"/>
                <a:solidFill>
                  <a:schemeClr val="tx1"/>
                </a:solidFill>
                <a:effectLst>
                  <a:outerShdw blurRad="38100" dist="19050" dir="2700000" algn="tl" rotWithShape="0">
                    <a:schemeClr val="dk1">
                      <a:alpha val="40000"/>
                    </a:schemeClr>
                  </a:outerShdw>
                </a:effectLst>
              </a:rPr>
              <a:t>80 SORU</a:t>
            </a:r>
          </a:p>
          <a:p>
            <a:pPr algn="ctr"/>
            <a:r>
              <a:rPr lang="tr-TR" b="1" dirty="0">
                <a:ln w="0"/>
                <a:solidFill>
                  <a:schemeClr val="tx1"/>
                </a:solidFill>
                <a:effectLst>
                  <a:outerShdw blurRad="38100" dist="19050" dir="2700000" algn="tl" rotWithShape="0">
                    <a:schemeClr val="dk1">
                      <a:alpha val="40000"/>
                    </a:schemeClr>
                  </a:outerShdw>
                </a:effectLst>
              </a:rPr>
              <a:t>120 DAKİKA</a:t>
            </a:r>
          </a:p>
        </p:txBody>
      </p:sp>
      <p:pic>
        <p:nvPicPr>
          <p:cNvPr id="12" name="Resim 11"/>
          <p:cNvPicPr>
            <a:picLocks noChangeAspect="1"/>
          </p:cNvPicPr>
          <p:nvPr/>
        </p:nvPicPr>
        <p:blipFill>
          <a:blip r:embed="rId6"/>
          <a:stretch>
            <a:fillRect/>
          </a:stretch>
        </p:blipFill>
        <p:spPr>
          <a:xfrm>
            <a:off x="675101" y="1727125"/>
            <a:ext cx="290237" cy="291131"/>
          </a:xfrm>
          <a:prstGeom prst="rect">
            <a:avLst/>
          </a:prstGeom>
        </p:spPr>
      </p:pic>
      <p:pic>
        <p:nvPicPr>
          <p:cNvPr id="13" name="Resim 12"/>
          <p:cNvPicPr>
            <a:picLocks noChangeAspect="1"/>
          </p:cNvPicPr>
          <p:nvPr/>
        </p:nvPicPr>
        <p:blipFill>
          <a:blip r:embed="rId6"/>
          <a:stretch>
            <a:fillRect/>
          </a:stretch>
        </p:blipFill>
        <p:spPr>
          <a:xfrm>
            <a:off x="7694505" y="2165851"/>
            <a:ext cx="290237" cy="291131"/>
          </a:xfrm>
          <a:prstGeom prst="rect">
            <a:avLst/>
          </a:prstGeom>
        </p:spPr>
      </p:pic>
      <p:pic>
        <p:nvPicPr>
          <p:cNvPr id="14" name="Resim 13"/>
          <p:cNvPicPr>
            <a:picLocks noChangeAspect="1"/>
          </p:cNvPicPr>
          <p:nvPr/>
        </p:nvPicPr>
        <p:blipFill>
          <a:blip r:embed="rId6"/>
          <a:stretch>
            <a:fillRect/>
          </a:stretch>
        </p:blipFill>
        <p:spPr>
          <a:xfrm>
            <a:off x="1327694" y="4486801"/>
            <a:ext cx="290237" cy="291131"/>
          </a:xfrm>
          <a:prstGeom prst="rect">
            <a:avLst/>
          </a:prstGeom>
        </p:spPr>
      </p:pic>
      <p:sp>
        <p:nvSpPr>
          <p:cNvPr id="15" name="Metin kutusu 14"/>
          <p:cNvSpPr txBox="1"/>
          <p:nvPr/>
        </p:nvSpPr>
        <p:spPr>
          <a:xfrm>
            <a:off x="7581609" y="3671373"/>
            <a:ext cx="2888986" cy="1015663"/>
          </a:xfrm>
          <a:prstGeom prst="rect">
            <a:avLst/>
          </a:prstGeom>
          <a:solidFill>
            <a:srgbClr val="EFA21B"/>
          </a:solidFill>
        </p:spPr>
        <p:txBody>
          <a:bodyPr wrap="square" rtlCol="0">
            <a:spAutoFit/>
          </a:bodyPr>
          <a:lstStyle/>
          <a:p>
            <a:pPr algn="ctr"/>
            <a:r>
              <a:rPr lang="tr-TR" sz="1200" b="1" dirty="0"/>
              <a:t>AYT OTURUMLARINDA HER PUAN TÜRÜ İÇİN ADAYIN ÇÖZMESİ GEREKEN SORU SAYISI 80 OLUP, TOPLAM SORU SAYISI VE SINAV SÜREVİ VERİLMİŞTİR.</a:t>
            </a:r>
          </a:p>
        </p:txBody>
      </p:sp>
      <p:pic>
        <p:nvPicPr>
          <p:cNvPr id="16" name="Resim 15"/>
          <p:cNvPicPr>
            <a:picLocks noChangeAspect="1"/>
          </p:cNvPicPr>
          <p:nvPr/>
        </p:nvPicPr>
        <p:blipFill>
          <a:blip r:embed="rId5"/>
          <a:stretch>
            <a:fillRect/>
          </a:stretch>
        </p:blipFill>
        <p:spPr>
          <a:xfrm>
            <a:off x="6632499" y="4603644"/>
            <a:ext cx="1352245" cy="348575"/>
          </a:xfrm>
          <a:prstGeom prst="rect">
            <a:avLst/>
          </a:prstGeom>
        </p:spPr>
      </p:pic>
    </p:spTree>
    <p:extLst>
      <p:ext uri="{BB962C8B-B14F-4D97-AF65-F5344CB8AC3E}">
        <p14:creationId xmlns="" xmlns:p14="http://schemas.microsoft.com/office/powerpoint/2010/main" val="417230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04868" y="319112"/>
            <a:ext cx="5761155"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ORTAÖĞRETİM BAŞARI PUANININ (OBP) HESAPLANMASI</a:t>
            </a:r>
          </a:p>
        </p:txBody>
      </p:sp>
      <p:pic>
        <p:nvPicPr>
          <p:cNvPr id="9" name="Resim 8"/>
          <p:cNvPicPr>
            <a:picLocks noChangeAspect="1"/>
          </p:cNvPicPr>
          <p:nvPr/>
        </p:nvPicPr>
        <p:blipFill>
          <a:blip r:embed="rId2"/>
          <a:stretch>
            <a:fillRect/>
          </a:stretch>
        </p:blipFill>
        <p:spPr>
          <a:xfrm>
            <a:off x="1453233" y="1153730"/>
            <a:ext cx="3120711" cy="4288710"/>
          </a:xfrm>
          <a:prstGeom prst="rect">
            <a:avLst/>
          </a:prstGeom>
        </p:spPr>
      </p:pic>
      <p:pic>
        <p:nvPicPr>
          <p:cNvPr id="10" name="Resim 9"/>
          <p:cNvPicPr>
            <a:picLocks noChangeAspect="1"/>
          </p:cNvPicPr>
          <p:nvPr/>
        </p:nvPicPr>
        <p:blipFill>
          <a:blip r:embed="rId3"/>
          <a:stretch>
            <a:fillRect/>
          </a:stretch>
        </p:blipFill>
        <p:spPr>
          <a:xfrm>
            <a:off x="4095830" y="1153731"/>
            <a:ext cx="3311286" cy="4288710"/>
          </a:xfrm>
          <a:prstGeom prst="rect">
            <a:avLst/>
          </a:prstGeom>
        </p:spPr>
      </p:pic>
      <p:pic>
        <p:nvPicPr>
          <p:cNvPr id="11" name="Resim 10"/>
          <p:cNvPicPr>
            <a:picLocks noChangeAspect="1"/>
          </p:cNvPicPr>
          <p:nvPr/>
        </p:nvPicPr>
        <p:blipFill>
          <a:blip r:embed="rId4"/>
          <a:stretch>
            <a:fillRect/>
          </a:stretch>
        </p:blipFill>
        <p:spPr>
          <a:xfrm>
            <a:off x="6861640" y="1153730"/>
            <a:ext cx="2739555" cy="4288710"/>
          </a:xfrm>
          <a:prstGeom prst="rect">
            <a:avLst/>
          </a:prstGeom>
        </p:spPr>
      </p:pic>
      <p:sp>
        <p:nvSpPr>
          <p:cNvPr id="12" name="Metin kutusu 11"/>
          <p:cNvSpPr txBox="1"/>
          <p:nvPr/>
        </p:nvSpPr>
        <p:spPr>
          <a:xfrm>
            <a:off x="1555332" y="2392933"/>
            <a:ext cx="2438400" cy="2677656"/>
          </a:xfrm>
          <a:prstGeom prst="rect">
            <a:avLst/>
          </a:prstGeom>
          <a:noFill/>
        </p:spPr>
        <p:txBody>
          <a:bodyPr wrap="square" rtlCol="0">
            <a:spAutoFit/>
          </a:bodyPr>
          <a:lstStyle/>
          <a:p>
            <a:pPr algn="ctr"/>
            <a:r>
              <a:rPr lang="tr-TR" sz="1400" b="1" dirty="0">
                <a:solidFill>
                  <a:schemeClr val="bg1"/>
                </a:solidFill>
              </a:rPr>
              <a:t>OBP HESAPLANMASINDA DİPLOMA NOTU ÖNEMLİDİR. BU NEDENLE SON SINIF ADAYLARININ DİPLOMA NOTLARINA DİKKAT ETMESİ GEREKMEKTEDİR. DİPLOMA PUANI HESAPLAMASI AŞAĞIDAKİ GİBİ YAPILIR;</a:t>
            </a:r>
          </a:p>
          <a:p>
            <a:pPr algn="ctr"/>
            <a:endParaRPr lang="tr-TR" sz="1400" dirty="0">
              <a:solidFill>
                <a:schemeClr val="bg1"/>
              </a:solidFill>
            </a:endParaRPr>
          </a:p>
        </p:txBody>
      </p:sp>
      <p:sp>
        <p:nvSpPr>
          <p:cNvPr id="13" name="Dikdörtgen 12"/>
          <p:cNvSpPr/>
          <p:nvPr/>
        </p:nvSpPr>
        <p:spPr>
          <a:xfrm>
            <a:off x="1724549" y="4416429"/>
            <a:ext cx="2099967" cy="938719"/>
          </a:xfrm>
          <a:prstGeom prst="rect">
            <a:avLst/>
          </a:prstGeom>
        </p:spPr>
        <p:txBody>
          <a:bodyPr wrap="square">
            <a:spAutoFit/>
          </a:bodyPr>
          <a:lstStyle/>
          <a:p>
            <a:pPr algn="ctr"/>
            <a:r>
              <a:rPr lang="tr-TR" sz="1100" b="1" dirty="0">
                <a:solidFill>
                  <a:srgbClr val="FFFF00"/>
                </a:solidFill>
              </a:rPr>
              <a:t>DİPLOMA NOTU 50’NİN ALTINDA OLAN ADAYLARIN DİPLOMA PUANLARI 50 OLARAK KABUL EDİLİR.</a:t>
            </a:r>
          </a:p>
          <a:p>
            <a:pPr algn="ctr"/>
            <a:endParaRPr lang="tr-TR" sz="1100" dirty="0">
              <a:solidFill>
                <a:srgbClr val="FFFF00"/>
              </a:solidFill>
            </a:endParaRPr>
          </a:p>
        </p:txBody>
      </p:sp>
      <p:sp>
        <p:nvSpPr>
          <p:cNvPr id="15" name="Dikdörtgen 14"/>
          <p:cNvSpPr/>
          <p:nvPr/>
        </p:nvSpPr>
        <p:spPr>
          <a:xfrm>
            <a:off x="1729951" y="1629020"/>
            <a:ext cx="2218134" cy="386203"/>
          </a:xfrm>
          <a:prstGeom prst="rect">
            <a:avLst/>
          </a:prstGeom>
          <a:solidFill>
            <a:srgbClr val="FF7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p:cNvSpPr txBox="1"/>
          <p:nvPr/>
        </p:nvSpPr>
        <p:spPr>
          <a:xfrm>
            <a:off x="1831944" y="1668232"/>
            <a:ext cx="2014149" cy="523220"/>
          </a:xfrm>
          <a:prstGeom prst="rect">
            <a:avLst/>
          </a:prstGeom>
          <a:noFill/>
        </p:spPr>
        <p:txBody>
          <a:bodyPr wrap="square" rtlCol="0">
            <a:spAutoFit/>
          </a:bodyPr>
          <a:lstStyle/>
          <a:p>
            <a:pPr algn="ctr"/>
            <a:r>
              <a:rPr lang="tr-TR" sz="1400" b="1" dirty="0">
                <a:solidFill>
                  <a:schemeClr val="bg1"/>
                </a:solidFill>
              </a:rPr>
              <a:t>OBP PUANI AÇIKLAMASI</a:t>
            </a:r>
            <a:endParaRPr lang="tr-TR" sz="1400" dirty="0">
              <a:solidFill>
                <a:schemeClr val="bg1"/>
              </a:solidFill>
            </a:endParaRPr>
          </a:p>
        </p:txBody>
      </p:sp>
      <p:sp>
        <p:nvSpPr>
          <p:cNvPr id="16" name="Metin kutusu 15"/>
          <p:cNvSpPr txBox="1"/>
          <p:nvPr/>
        </p:nvSpPr>
        <p:spPr>
          <a:xfrm>
            <a:off x="4531674" y="2762263"/>
            <a:ext cx="2194308" cy="1938992"/>
          </a:xfrm>
          <a:prstGeom prst="rect">
            <a:avLst/>
          </a:prstGeom>
          <a:noFill/>
        </p:spPr>
        <p:txBody>
          <a:bodyPr wrap="square" rtlCol="0">
            <a:spAutoFit/>
          </a:bodyPr>
          <a:lstStyle/>
          <a:p>
            <a:pPr algn="ctr"/>
            <a:r>
              <a:rPr lang="tr-TR" sz="2000" b="1" dirty="0"/>
              <a:t>OBP = DİPLOMA NOTU X 5 </a:t>
            </a:r>
          </a:p>
          <a:p>
            <a:pPr algn="ctr"/>
            <a:r>
              <a:rPr lang="tr-TR" sz="2000" b="1" dirty="0"/>
              <a:t>EKLENECEK  PUAN=OBP X 0,12</a:t>
            </a:r>
          </a:p>
        </p:txBody>
      </p:sp>
      <p:sp>
        <p:nvSpPr>
          <p:cNvPr id="17" name="Dikdörtgen 16"/>
          <p:cNvSpPr/>
          <p:nvPr/>
        </p:nvSpPr>
        <p:spPr>
          <a:xfrm>
            <a:off x="4410126" y="1571794"/>
            <a:ext cx="2218134" cy="386203"/>
          </a:xfrm>
          <a:prstGeom prst="rect">
            <a:avLst/>
          </a:prstGeom>
          <a:solidFill>
            <a:srgbClr val="778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OBP PUANI HESAPLAMA</a:t>
            </a:r>
          </a:p>
        </p:txBody>
      </p:sp>
      <p:sp>
        <p:nvSpPr>
          <p:cNvPr id="18" name="Dikdörtgen 17"/>
          <p:cNvSpPr/>
          <p:nvPr/>
        </p:nvSpPr>
        <p:spPr>
          <a:xfrm>
            <a:off x="7122350" y="1408743"/>
            <a:ext cx="2218134" cy="606481"/>
          </a:xfrm>
          <a:prstGeom prst="rect">
            <a:avLst/>
          </a:prstGeom>
          <a:solidFill>
            <a:srgbClr val="FF7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OBP PUANI HESAPLAMA</a:t>
            </a:r>
          </a:p>
          <a:p>
            <a:pPr algn="ctr"/>
            <a:r>
              <a:rPr lang="tr-TR" sz="1400" b="1" dirty="0"/>
              <a:t>KISA YOLU</a:t>
            </a:r>
          </a:p>
        </p:txBody>
      </p:sp>
      <p:sp>
        <p:nvSpPr>
          <p:cNvPr id="19" name="Dikdörtgen 18"/>
          <p:cNvSpPr/>
          <p:nvPr/>
        </p:nvSpPr>
        <p:spPr>
          <a:xfrm>
            <a:off x="7115112" y="2907972"/>
            <a:ext cx="2486083" cy="1323439"/>
          </a:xfrm>
          <a:prstGeom prst="rect">
            <a:avLst/>
          </a:prstGeom>
        </p:spPr>
        <p:txBody>
          <a:bodyPr wrap="square">
            <a:spAutoFit/>
          </a:bodyPr>
          <a:lstStyle/>
          <a:p>
            <a:pPr algn="ctr"/>
            <a:r>
              <a:rPr lang="tr-TR" sz="2000" b="1" u="sng" dirty="0">
                <a:effectLst>
                  <a:outerShdw blurRad="38100" dist="38100" dir="2700000" algn="tl">
                    <a:srgbClr val="000000">
                      <a:alpha val="43137"/>
                    </a:srgbClr>
                  </a:outerShdw>
                </a:effectLst>
              </a:rPr>
              <a:t>KISA YOLU</a:t>
            </a:r>
          </a:p>
          <a:p>
            <a:pPr algn="ctr"/>
            <a:r>
              <a:rPr lang="tr-TR" sz="2000" b="1" dirty="0">
                <a:effectLst>
                  <a:outerShdw blurRad="38100" dist="38100" dir="2700000" algn="tl">
                    <a:srgbClr val="000000">
                      <a:alpha val="43137"/>
                    </a:srgbClr>
                  </a:outerShdw>
                </a:effectLst>
              </a:rPr>
              <a:t>DİPLOMA NOTU X 0,6= EKLENECEK PUAN</a:t>
            </a:r>
            <a:endParaRPr lang="tr-TR" sz="20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1374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5" grpId="0" animBg="1"/>
      <p:bldP spid="14" grpId="0"/>
      <p:bldP spid="16" grpId="0"/>
      <p:bldP spid="17" grpId="0" animBg="1"/>
      <p:bldP spid="18"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77862" y="388033"/>
            <a:ext cx="4500765"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TYT/AYT/YDT BARAJ PUANLARI AÇIKLAMASI</a:t>
            </a:r>
          </a:p>
        </p:txBody>
      </p:sp>
      <p:pic>
        <p:nvPicPr>
          <p:cNvPr id="9" name="Resim 8"/>
          <p:cNvPicPr>
            <a:picLocks noChangeAspect="1"/>
          </p:cNvPicPr>
          <p:nvPr/>
        </p:nvPicPr>
        <p:blipFill>
          <a:blip r:embed="rId2"/>
          <a:stretch>
            <a:fillRect/>
          </a:stretch>
        </p:blipFill>
        <p:spPr>
          <a:xfrm>
            <a:off x="5399818" y="388033"/>
            <a:ext cx="4680664" cy="5036584"/>
          </a:xfrm>
          <a:prstGeom prst="rect">
            <a:avLst/>
          </a:prstGeom>
        </p:spPr>
      </p:pic>
      <p:sp>
        <p:nvSpPr>
          <p:cNvPr id="10" name="Metin kutusu 9"/>
          <p:cNvSpPr txBox="1"/>
          <p:nvPr/>
        </p:nvSpPr>
        <p:spPr>
          <a:xfrm>
            <a:off x="573929" y="1494282"/>
            <a:ext cx="4825888" cy="1015663"/>
          </a:xfrm>
          <a:prstGeom prst="rect">
            <a:avLst/>
          </a:prstGeom>
          <a:noFill/>
        </p:spPr>
        <p:txBody>
          <a:bodyPr wrap="square" rtlCol="0">
            <a:spAutoFit/>
          </a:bodyPr>
          <a:lstStyle/>
          <a:p>
            <a:pPr algn="ctr"/>
            <a:r>
              <a:rPr lang="tr-TR" sz="2000" b="1" dirty="0"/>
              <a:t>Belirli bir baraj yoktur. Puanı hesaplanan tüm adaylar tercih yapabilir.</a:t>
            </a:r>
          </a:p>
        </p:txBody>
      </p:sp>
      <p:sp>
        <p:nvSpPr>
          <p:cNvPr id="11" name="Metin kutusu 10"/>
          <p:cNvSpPr txBox="1"/>
          <p:nvPr/>
        </p:nvSpPr>
        <p:spPr>
          <a:xfrm>
            <a:off x="577861" y="2913806"/>
            <a:ext cx="4825888" cy="1015663"/>
          </a:xfrm>
          <a:prstGeom prst="rect">
            <a:avLst/>
          </a:prstGeom>
          <a:noFill/>
        </p:spPr>
        <p:txBody>
          <a:bodyPr wrap="square" rtlCol="0">
            <a:spAutoFit/>
          </a:bodyPr>
          <a:lstStyle/>
          <a:p>
            <a:pPr algn="ctr"/>
            <a:r>
              <a:rPr lang="tr-TR" sz="2000" b="1" dirty="0"/>
              <a:t>Belirli bir baraj yoktur. Puanı hesaplanan tüm adaylar tercih yapabilir.</a:t>
            </a:r>
          </a:p>
        </p:txBody>
      </p:sp>
      <p:sp>
        <p:nvSpPr>
          <p:cNvPr id="13" name="Metin kutusu 12"/>
          <p:cNvSpPr txBox="1"/>
          <p:nvPr/>
        </p:nvSpPr>
        <p:spPr>
          <a:xfrm>
            <a:off x="573929" y="4502164"/>
            <a:ext cx="4825888" cy="1015663"/>
          </a:xfrm>
          <a:prstGeom prst="rect">
            <a:avLst/>
          </a:prstGeom>
          <a:noFill/>
        </p:spPr>
        <p:txBody>
          <a:bodyPr wrap="square" rtlCol="0">
            <a:spAutoFit/>
          </a:bodyPr>
          <a:lstStyle/>
          <a:p>
            <a:pPr algn="ctr"/>
            <a:r>
              <a:rPr lang="tr-TR" sz="2000" b="1" dirty="0"/>
              <a:t>Belirli bir baraj yoktur. Puanı hesaplanan tüm adaylar tercih yapabilir.</a:t>
            </a:r>
          </a:p>
        </p:txBody>
      </p:sp>
      <p:sp>
        <p:nvSpPr>
          <p:cNvPr id="14" name="Dikdörtgen 13"/>
          <p:cNvSpPr/>
          <p:nvPr/>
        </p:nvSpPr>
        <p:spPr>
          <a:xfrm>
            <a:off x="2385646" y="1007369"/>
            <a:ext cx="877329" cy="395417"/>
          </a:xfrm>
          <a:prstGeom prst="rect">
            <a:avLst/>
          </a:prstGeom>
          <a:solidFill>
            <a:srgbClr val="FF7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TYT</a:t>
            </a:r>
          </a:p>
        </p:txBody>
      </p:sp>
      <p:sp>
        <p:nvSpPr>
          <p:cNvPr id="15" name="Dikdörtgen 14"/>
          <p:cNvSpPr/>
          <p:nvPr/>
        </p:nvSpPr>
        <p:spPr>
          <a:xfrm>
            <a:off x="2389577" y="2478688"/>
            <a:ext cx="877329" cy="395417"/>
          </a:xfrm>
          <a:prstGeom prst="rect">
            <a:avLst/>
          </a:prstGeom>
          <a:solidFill>
            <a:srgbClr val="FF7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AYT</a:t>
            </a:r>
          </a:p>
        </p:txBody>
      </p:sp>
      <p:sp>
        <p:nvSpPr>
          <p:cNvPr id="16" name="Dikdörtgen 15"/>
          <p:cNvSpPr/>
          <p:nvPr/>
        </p:nvSpPr>
        <p:spPr>
          <a:xfrm>
            <a:off x="2366317" y="4033328"/>
            <a:ext cx="877329" cy="395417"/>
          </a:xfrm>
          <a:prstGeom prst="rect">
            <a:avLst/>
          </a:prstGeom>
          <a:solidFill>
            <a:srgbClr val="FF7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YDT</a:t>
            </a:r>
          </a:p>
        </p:txBody>
      </p:sp>
    </p:spTree>
    <p:extLst>
      <p:ext uri="{BB962C8B-B14F-4D97-AF65-F5344CB8AC3E}">
        <p14:creationId xmlns="" xmlns:p14="http://schemas.microsoft.com/office/powerpoint/2010/main" val="225554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3" grpId="0"/>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16663" y="289183"/>
            <a:ext cx="2065898"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SIRALAMA BARAJI</a:t>
            </a:r>
          </a:p>
        </p:txBody>
      </p:sp>
      <p:pic>
        <p:nvPicPr>
          <p:cNvPr id="6" name="Resim 5"/>
          <p:cNvPicPr>
            <a:picLocks noChangeAspect="1"/>
          </p:cNvPicPr>
          <p:nvPr/>
        </p:nvPicPr>
        <p:blipFill>
          <a:blip r:embed="rId2"/>
          <a:stretch>
            <a:fillRect/>
          </a:stretch>
        </p:blipFill>
        <p:spPr>
          <a:xfrm>
            <a:off x="3225231" y="289184"/>
            <a:ext cx="4940339" cy="4951453"/>
          </a:xfrm>
          <a:prstGeom prst="rect">
            <a:avLst/>
          </a:prstGeom>
        </p:spPr>
      </p:pic>
      <p:cxnSp>
        <p:nvCxnSpPr>
          <p:cNvPr id="8" name="Dirsek Bağlayıcısı 7"/>
          <p:cNvCxnSpPr/>
          <p:nvPr/>
        </p:nvCxnSpPr>
        <p:spPr>
          <a:xfrm>
            <a:off x="6862489" y="4748851"/>
            <a:ext cx="815545" cy="469556"/>
          </a:xfrm>
          <a:prstGeom prst="bentConnector3">
            <a:avLst/>
          </a:prstGeom>
          <a:ln>
            <a:solidFill>
              <a:srgbClr val="C8BC96"/>
            </a:solidFill>
            <a:tailEnd type="triangle"/>
          </a:ln>
        </p:spPr>
        <p:style>
          <a:lnRef idx="3">
            <a:schemeClr val="dk1"/>
          </a:lnRef>
          <a:fillRef idx="0">
            <a:schemeClr val="dk1"/>
          </a:fillRef>
          <a:effectRef idx="2">
            <a:schemeClr val="dk1"/>
          </a:effectRef>
          <a:fontRef idx="minor">
            <a:schemeClr val="tx1"/>
          </a:fontRef>
        </p:style>
      </p:cxnSp>
      <p:cxnSp>
        <p:nvCxnSpPr>
          <p:cNvPr id="9" name="Dirsek Bağlayıcısı 8"/>
          <p:cNvCxnSpPr/>
          <p:nvPr/>
        </p:nvCxnSpPr>
        <p:spPr>
          <a:xfrm>
            <a:off x="7868110" y="3329284"/>
            <a:ext cx="815545" cy="469556"/>
          </a:xfrm>
          <a:prstGeom prst="bentConnector3">
            <a:avLst/>
          </a:prstGeom>
          <a:ln>
            <a:solidFill>
              <a:srgbClr val="38B448"/>
            </a:solidFill>
            <a:tailEnd type="triangle"/>
          </a:ln>
        </p:spPr>
        <p:style>
          <a:lnRef idx="3">
            <a:schemeClr val="dk1"/>
          </a:lnRef>
          <a:fillRef idx="0">
            <a:schemeClr val="dk1"/>
          </a:fillRef>
          <a:effectRef idx="2">
            <a:schemeClr val="dk1"/>
          </a:effectRef>
          <a:fontRef idx="minor">
            <a:schemeClr val="tx1"/>
          </a:fontRef>
        </p:style>
      </p:cxnSp>
      <p:cxnSp>
        <p:nvCxnSpPr>
          <p:cNvPr id="10" name="Dirsek Bağlayıcısı 9"/>
          <p:cNvCxnSpPr/>
          <p:nvPr/>
        </p:nvCxnSpPr>
        <p:spPr>
          <a:xfrm>
            <a:off x="8008116" y="2010032"/>
            <a:ext cx="815545" cy="469556"/>
          </a:xfrm>
          <a:prstGeom prst="bentConnector3">
            <a:avLst/>
          </a:prstGeom>
          <a:ln>
            <a:solidFill>
              <a:srgbClr val="F58723"/>
            </a:solidFill>
            <a:tailEnd type="triangle"/>
          </a:ln>
        </p:spPr>
        <p:style>
          <a:lnRef idx="3">
            <a:schemeClr val="dk1"/>
          </a:lnRef>
          <a:fillRef idx="0">
            <a:schemeClr val="dk1"/>
          </a:fillRef>
          <a:effectRef idx="2">
            <a:schemeClr val="dk1"/>
          </a:effectRef>
          <a:fontRef idx="minor">
            <a:schemeClr val="tx1"/>
          </a:fontRef>
        </p:style>
      </p:cxnSp>
      <p:cxnSp>
        <p:nvCxnSpPr>
          <p:cNvPr id="13" name="Dirsek Bağlayıcısı 12"/>
          <p:cNvCxnSpPr/>
          <p:nvPr/>
        </p:nvCxnSpPr>
        <p:spPr>
          <a:xfrm rot="10800000" flipV="1">
            <a:off x="4034540" y="4893276"/>
            <a:ext cx="679622" cy="347360"/>
          </a:xfrm>
          <a:prstGeom prst="bentConnector3">
            <a:avLst/>
          </a:prstGeom>
          <a:ln>
            <a:solidFill>
              <a:srgbClr val="A97A51"/>
            </a:solidFill>
            <a:tailEnd type="triangle"/>
          </a:ln>
        </p:spPr>
        <p:style>
          <a:lnRef idx="3">
            <a:schemeClr val="dk1"/>
          </a:lnRef>
          <a:fillRef idx="0">
            <a:schemeClr val="dk1"/>
          </a:fillRef>
          <a:effectRef idx="2">
            <a:schemeClr val="dk1"/>
          </a:effectRef>
          <a:fontRef idx="minor">
            <a:schemeClr val="tx1"/>
          </a:fontRef>
        </p:style>
      </p:cxnSp>
      <p:cxnSp>
        <p:nvCxnSpPr>
          <p:cNvPr id="14" name="Dirsek Bağlayıcısı 13"/>
          <p:cNvCxnSpPr/>
          <p:nvPr/>
        </p:nvCxnSpPr>
        <p:spPr>
          <a:xfrm rot="10800000" flipV="1">
            <a:off x="2885420" y="3722131"/>
            <a:ext cx="679622" cy="347360"/>
          </a:xfrm>
          <a:prstGeom prst="bentConnector3">
            <a:avLst/>
          </a:prstGeom>
          <a:ln>
            <a:solidFill>
              <a:srgbClr val="5CC6CF"/>
            </a:solidFill>
            <a:tailEnd type="triangle"/>
          </a:ln>
        </p:spPr>
        <p:style>
          <a:lnRef idx="3">
            <a:schemeClr val="dk1"/>
          </a:lnRef>
          <a:fillRef idx="0">
            <a:schemeClr val="dk1"/>
          </a:fillRef>
          <a:effectRef idx="2">
            <a:schemeClr val="dk1"/>
          </a:effectRef>
          <a:fontRef idx="minor">
            <a:schemeClr val="tx1"/>
          </a:fontRef>
        </p:style>
      </p:cxnSp>
      <p:cxnSp>
        <p:nvCxnSpPr>
          <p:cNvPr id="15" name="Dirsek Bağlayıcısı 14"/>
          <p:cNvCxnSpPr/>
          <p:nvPr/>
        </p:nvCxnSpPr>
        <p:spPr>
          <a:xfrm rot="10800000" flipV="1">
            <a:off x="2776232" y="2071130"/>
            <a:ext cx="679622" cy="347360"/>
          </a:xfrm>
          <a:prstGeom prst="bentConnector3">
            <a:avLst/>
          </a:prstGeom>
          <a:ln>
            <a:solidFill>
              <a:srgbClr val="F26E64"/>
            </a:solidFill>
            <a:tailEnd type="triangle"/>
          </a:ln>
        </p:spPr>
        <p:style>
          <a:lnRef idx="3">
            <a:schemeClr val="dk1"/>
          </a:lnRef>
          <a:fillRef idx="0">
            <a:schemeClr val="dk1"/>
          </a:fillRef>
          <a:effectRef idx="2">
            <a:schemeClr val="dk1"/>
          </a:effectRef>
          <a:fontRef idx="minor">
            <a:schemeClr val="tx1"/>
          </a:fontRef>
        </p:style>
      </p:cxnSp>
      <p:cxnSp>
        <p:nvCxnSpPr>
          <p:cNvPr id="17" name="Düz Ok Bağlayıcısı 16"/>
          <p:cNvCxnSpPr/>
          <p:nvPr/>
        </p:nvCxnSpPr>
        <p:spPr>
          <a:xfrm flipH="1" flipV="1">
            <a:off x="4034539" y="742097"/>
            <a:ext cx="197765" cy="184666"/>
          </a:xfrm>
          <a:prstGeom prst="straightConnector1">
            <a:avLst/>
          </a:prstGeom>
          <a:ln>
            <a:solidFill>
              <a:srgbClr val="F3A61B"/>
            </a:solidFill>
            <a:tailEnd type="triangle"/>
          </a:ln>
        </p:spPr>
        <p:style>
          <a:lnRef idx="3">
            <a:schemeClr val="dk1"/>
          </a:lnRef>
          <a:fillRef idx="0">
            <a:schemeClr val="dk1"/>
          </a:fillRef>
          <a:effectRef idx="2">
            <a:schemeClr val="dk1"/>
          </a:effectRef>
          <a:fontRef idx="minor">
            <a:schemeClr val="tx1"/>
          </a:fontRef>
        </p:style>
      </p:cxnSp>
      <p:cxnSp>
        <p:nvCxnSpPr>
          <p:cNvPr id="20" name="Düz Ok Bağlayıcısı 19"/>
          <p:cNvCxnSpPr/>
          <p:nvPr/>
        </p:nvCxnSpPr>
        <p:spPr>
          <a:xfrm flipV="1">
            <a:off x="7080422" y="658515"/>
            <a:ext cx="210065" cy="184666"/>
          </a:xfrm>
          <a:prstGeom prst="straightConnector1">
            <a:avLst/>
          </a:prstGeom>
          <a:ln>
            <a:solidFill>
              <a:srgbClr val="9ABB3F"/>
            </a:solidFill>
            <a:tailEnd type="triangle"/>
          </a:ln>
        </p:spPr>
        <p:style>
          <a:lnRef idx="3">
            <a:schemeClr val="dk1"/>
          </a:lnRef>
          <a:fillRef idx="0">
            <a:schemeClr val="dk1"/>
          </a:fillRef>
          <a:effectRef idx="2">
            <a:schemeClr val="dk1"/>
          </a:effectRef>
          <a:fontRef idx="minor">
            <a:schemeClr val="tx1"/>
          </a:fontRef>
        </p:style>
      </p:cxnSp>
      <p:sp>
        <p:nvSpPr>
          <p:cNvPr id="21" name="Dikdörtgen 20"/>
          <p:cNvSpPr/>
          <p:nvPr/>
        </p:nvSpPr>
        <p:spPr>
          <a:xfrm>
            <a:off x="7419110" y="188098"/>
            <a:ext cx="1178010" cy="553998"/>
          </a:xfrm>
          <a:prstGeom prst="rect">
            <a:avLst/>
          </a:prstGeom>
          <a:solidFill>
            <a:srgbClr val="9AB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TIP</a:t>
            </a:r>
          </a:p>
        </p:txBody>
      </p:sp>
      <p:sp>
        <p:nvSpPr>
          <p:cNvPr id="22" name="Dikdörtgen 21"/>
          <p:cNvSpPr/>
          <p:nvPr/>
        </p:nvSpPr>
        <p:spPr>
          <a:xfrm>
            <a:off x="8943109" y="2141492"/>
            <a:ext cx="1178010" cy="553998"/>
          </a:xfrm>
          <a:prstGeom prst="rect">
            <a:avLst/>
          </a:prstGeom>
          <a:solidFill>
            <a:srgbClr val="F58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DİŞ HEKİMLİĞİ</a:t>
            </a:r>
          </a:p>
        </p:txBody>
      </p:sp>
      <p:sp>
        <p:nvSpPr>
          <p:cNvPr id="23" name="Dikdörtgen 22"/>
          <p:cNvSpPr/>
          <p:nvPr/>
        </p:nvSpPr>
        <p:spPr>
          <a:xfrm>
            <a:off x="8776261" y="3559942"/>
            <a:ext cx="1178010" cy="553998"/>
          </a:xfrm>
          <a:prstGeom prst="rect">
            <a:avLst/>
          </a:prstGeom>
          <a:solidFill>
            <a:srgbClr val="38B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ECZACILIK</a:t>
            </a:r>
          </a:p>
        </p:txBody>
      </p:sp>
      <p:sp>
        <p:nvSpPr>
          <p:cNvPr id="24" name="Dikdörtgen 23"/>
          <p:cNvSpPr/>
          <p:nvPr/>
        </p:nvSpPr>
        <p:spPr>
          <a:xfrm>
            <a:off x="7744875" y="4819212"/>
            <a:ext cx="1428328" cy="553998"/>
          </a:xfrm>
          <a:prstGeom prst="rect">
            <a:avLst/>
          </a:prstGeom>
          <a:solidFill>
            <a:srgbClr val="C8BC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MÜHENDİSLİK</a:t>
            </a:r>
          </a:p>
        </p:txBody>
      </p:sp>
      <p:sp>
        <p:nvSpPr>
          <p:cNvPr id="25" name="Dikdörtgen 24"/>
          <p:cNvSpPr/>
          <p:nvPr/>
        </p:nvSpPr>
        <p:spPr>
          <a:xfrm>
            <a:off x="2447689" y="4952651"/>
            <a:ext cx="1524000" cy="553998"/>
          </a:xfrm>
          <a:prstGeom prst="rect">
            <a:avLst/>
          </a:prstGeom>
          <a:solidFill>
            <a:srgbClr val="A97A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ÖĞRETMENLİK</a:t>
            </a:r>
          </a:p>
        </p:txBody>
      </p:sp>
      <p:sp>
        <p:nvSpPr>
          <p:cNvPr id="26" name="Dikdörtgen 25"/>
          <p:cNvSpPr/>
          <p:nvPr/>
        </p:nvSpPr>
        <p:spPr>
          <a:xfrm>
            <a:off x="1638322" y="3801245"/>
            <a:ext cx="1178010" cy="553998"/>
          </a:xfrm>
          <a:prstGeom prst="rect">
            <a:avLst/>
          </a:prstGeom>
          <a:solidFill>
            <a:srgbClr val="5CC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HUKUK</a:t>
            </a:r>
          </a:p>
        </p:txBody>
      </p:sp>
      <p:sp>
        <p:nvSpPr>
          <p:cNvPr id="27" name="Dikdörtgen 26"/>
          <p:cNvSpPr/>
          <p:nvPr/>
        </p:nvSpPr>
        <p:spPr>
          <a:xfrm>
            <a:off x="642552" y="2141492"/>
            <a:ext cx="2064594" cy="553998"/>
          </a:xfrm>
          <a:prstGeom prst="rect">
            <a:avLst/>
          </a:prstGeom>
          <a:solidFill>
            <a:srgbClr val="F2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ÖZEL YETENEK İLE ALAN ÖĞRETMENLİK</a:t>
            </a:r>
          </a:p>
        </p:txBody>
      </p:sp>
      <p:sp>
        <p:nvSpPr>
          <p:cNvPr id="28" name="Dikdörtgen 27"/>
          <p:cNvSpPr/>
          <p:nvPr/>
        </p:nvSpPr>
        <p:spPr>
          <a:xfrm>
            <a:off x="2931761" y="134378"/>
            <a:ext cx="1178010" cy="553998"/>
          </a:xfrm>
          <a:prstGeom prst="rect">
            <a:avLst/>
          </a:prstGeom>
          <a:solidFill>
            <a:srgbClr val="F3A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MİMARLIK</a:t>
            </a:r>
          </a:p>
        </p:txBody>
      </p:sp>
      <p:sp>
        <p:nvSpPr>
          <p:cNvPr id="29" name="Metin kutusu 28"/>
          <p:cNvSpPr txBox="1"/>
          <p:nvPr/>
        </p:nvSpPr>
        <p:spPr>
          <a:xfrm>
            <a:off x="6081964" y="742096"/>
            <a:ext cx="659029" cy="707886"/>
          </a:xfrm>
          <a:prstGeom prst="rect">
            <a:avLst/>
          </a:prstGeom>
          <a:noFill/>
        </p:spPr>
        <p:txBody>
          <a:bodyPr wrap="square" rtlCol="0">
            <a:spAutoFit/>
          </a:bodyPr>
          <a:lstStyle/>
          <a:p>
            <a:pPr algn="ctr"/>
            <a:r>
              <a:rPr lang="tr-TR" sz="2000" b="1" dirty="0">
                <a:solidFill>
                  <a:schemeClr val="bg1"/>
                </a:solidFill>
              </a:rPr>
              <a:t>50 BİN</a:t>
            </a:r>
          </a:p>
        </p:txBody>
      </p:sp>
      <p:sp>
        <p:nvSpPr>
          <p:cNvPr id="30" name="Metin kutusu 29"/>
          <p:cNvSpPr txBox="1"/>
          <p:nvPr/>
        </p:nvSpPr>
        <p:spPr>
          <a:xfrm>
            <a:off x="7085846" y="1718826"/>
            <a:ext cx="659029" cy="707886"/>
          </a:xfrm>
          <a:prstGeom prst="rect">
            <a:avLst/>
          </a:prstGeom>
          <a:noFill/>
        </p:spPr>
        <p:txBody>
          <a:bodyPr wrap="square" rtlCol="0">
            <a:spAutoFit/>
          </a:bodyPr>
          <a:lstStyle/>
          <a:p>
            <a:pPr algn="ctr"/>
            <a:r>
              <a:rPr lang="tr-TR" sz="2000" b="1" dirty="0">
                <a:solidFill>
                  <a:schemeClr val="bg1"/>
                </a:solidFill>
              </a:rPr>
              <a:t>80 BİN</a:t>
            </a:r>
          </a:p>
        </p:txBody>
      </p:sp>
      <p:sp>
        <p:nvSpPr>
          <p:cNvPr id="31" name="Metin kutusu 30"/>
          <p:cNvSpPr txBox="1"/>
          <p:nvPr/>
        </p:nvSpPr>
        <p:spPr>
          <a:xfrm>
            <a:off x="7039175" y="3148468"/>
            <a:ext cx="659029" cy="707886"/>
          </a:xfrm>
          <a:prstGeom prst="rect">
            <a:avLst/>
          </a:prstGeom>
          <a:noFill/>
        </p:spPr>
        <p:txBody>
          <a:bodyPr wrap="square" rtlCol="0">
            <a:spAutoFit/>
          </a:bodyPr>
          <a:lstStyle/>
          <a:p>
            <a:pPr algn="ctr"/>
            <a:r>
              <a:rPr lang="tr-TR" sz="2000" b="1" dirty="0">
                <a:solidFill>
                  <a:schemeClr val="bg1"/>
                </a:solidFill>
              </a:rPr>
              <a:t>100 BİN</a:t>
            </a:r>
          </a:p>
        </p:txBody>
      </p:sp>
      <p:sp>
        <p:nvSpPr>
          <p:cNvPr id="32" name="Metin kutusu 31"/>
          <p:cNvSpPr txBox="1"/>
          <p:nvPr/>
        </p:nvSpPr>
        <p:spPr>
          <a:xfrm>
            <a:off x="6039604" y="4148398"/>
            <a:ext cx="659029" cy="707886"/>
          </a:xfrm>
          <a:prstGeom prst="rect">
            <a:avLst/>
          </a:prstGeom>
          <a:noFill/>
        </p:spPr>
        <p:txBody>
          <a:bodyPr wrap="square" rtlCol="0">
            <a:spAutoFit/>
          </a:bodyPr>
          <a:lstStyle/>
          <a:p>
            <a:pPr algn="ctr"/>
            <a:r>
              <a:rPr lang="tr-TR" sz="2000" b="1" dirty="0"/>
              <a:t>300 BİN</a:t>
            </a:r>
          </a:p>
        </p:txBody>
      </p:sp>
      <p:sp>
        <p:nvSpPr>
          <p:cNvPr id="33" name="Metin kutusu 32"/>
          <p:cNvSpPr txBox="1"/>
          <p:nvPr/>
        </p:nvSpPr>
        <p:spPr>
          <a:xfrm>
            <a:off x="4714162" y="4134848"/>
            <a:ext cx="659029" cy="707886"/>
          </a:xfrm>
          <a:prstGeom prst="rect">
            <a:avLst/>
          </a:prstGeom>
          <a:noFill/>
        </p:spPr>
        <p:txBody>
          <a:bodyPr wrap="square" rtlCol="0">
            <a:spAutoFit/>
          </a:bodyPr>
          <a:lstStyle/>
          <a:p>
            <a:pPr algn="ctr"/>
            <a:r>
              <a:rPr lang="tr-TR" sz="2000" b="1" dirty="0"/>
              <a:t>300 BİN</a:t>
            </a:r>
          </a:p>
        </p:txBody>
      </p:sp>
      <p:sp>
        <p:nvSpPr>
          <p:cNvPr id="35" name="Metin kutusu 34"/>
          <p:cNvSpPr txBox="1"/>
          <p:nvPr/>
        </p:nvSpPr>
        <p:spPr>
          <a:xfrm>
            <a:off x="3667322" y="3189810"/>
            <a:ext cx="659029" cy="707886"/>
          </a:xfrm>
          <a:prstGeom prst="rect">
            <a:avLst/>
          </a:prstGeom>
          <a:noFill/>
        </p:spPr>
        <p:txBody>
          <a:bodyPr wrap="square" rtlCol="0">
            <a:spAutoFit/>
          </a:bodyPr>
          <a:lstStyle/>
          <a:p>
            <a:pPr algn="ctr"/>
            <a:r>
              <a:rPr lang="tr-TR" sz="2000" b="1" dirty="0"/>
              <a:t>125 BİN</a:t>
            </a:r>
          </a:p>
        </p:txBody>
      </p:sp>
      <p:sp>
        <p:nvSpPr>
          <p:cNvPr id="36" name="Metin kutusu 35"/>
          <p:cNvSpPr txBox="1"/>
          <p:nvPr/>
        </p:nvSpPr>
        <p:spPr>
          <a:xfrm>
            <a:off x="3677552" y="1759143"/>
            <a:ext cx="659029" cy="707886"/>
          </a:xfrm>
          <a:prstGeom prst="rect">
            <a:avLst/>
          </a:prstGeom>
          <a:noFill/>
        </p:spPr>
        <p:txBody>
          <a:bodyPr wrap="square" rtlCol="0">
            <a:spAutoFit/>
          </a:bodyPr>
          <a:lstStyle/>
          <a:p>
            <a:pPr algn="ctr"/>
            <a:r>
              <a:rPr lang="tr-TR" sz="2000" b="1" dirty="0"/>
              <a:t>800 BİN</a:t>
            </a:r>
          </a:p>
        </p:txBody>
      </p:sp>
      <p:sp>
        <p:nvSpPr>
          <p:cNvPr id="37" name="Metin kutusu 36"/>
          <p:cNvSpPr txBox="1"/>
          <p:nvPr/>
        </p:nvSpPr>
        <p:spPr>
          <a:xfrm>
            <a:off x="4667566" y="666090"/>
            <a:ext cx="659029" cy="707886"/>
          </a:xfrm>
          <a:prstGeom prst="rect">
            <a:avLst/>
          </a:prstGeom>
          <a:noFill/>
        </p:spPr>
        <p:txBody>
          <a:bodyPr wrap="square" rtlCol="0">
            <a:spAutoFit/>
          </a:bodyPr>
          <a:lstStyle/>
          <a:p>
            <a:pPr algn="ctr"/>
            <a:r>
              <a:rPr lang="tr-TR" sz="2000" b="1" dirty="0"/>
              <a:t>250 BİN</a:t>
            </a:r>
          </a:p>
        </p:txBody>
      </p:sp>
      <p:pic>
        <p:nvPicPr>
          <p:cNvPr id="39" name="Resim 38"/>
          <p:cNvPicPr>
            <a:picLocks noChangeAspect="1"/>
          </p:cNvPicPr>
          <p:nvPr/>
        </p:nvPicPr>
        <p:blipFill>
          <a:blip r:embed="rId3"/>
          <a:stretch>
            <a:fillRect/>
          </a:stretch>
        </p:blipFill>
        <p:spPr>
          <a:xfrm>
            <a:off x="4676392" y="1954702"/>
            <a:ext cx="2048822" cy="1620414"/>
          </a:xfrm>
          <a:prstGeom prst="rect">
            <a:avLst/>
          </a:prstGeom>
        </p:spPr>
      </p:pic>
      <p:sp>
        <p:nvSpPr>
          <p:cNvPr id="40" name="Metin kutusu 39"/>
          <p:cNvSpPr txBox="1"/>
          <p:nvPr/>
        </p:nvSpPr>
        <p:spPr>
          <a:xfrm>
            <a:off x="382717" y="4968040"/>
            <a:ext cx="1969768" cy="738664"/>
          </a:xfrm>
          <a:prstGeom prst="rect">
            <a:avLst/>
          </a:prstGeom>
          <a:noFill/>
          <a:ln>
            <a:solidFill>
              <a:srgbClr val="A97A51"/>
            </a:solidFill>
          </a:ln>
        </p:spPr>
        <p:txBody>
          <a:bodyPr wrap="square" rtlCol="0">
            <a:spAutoFit/>
          </a:bodyPr>
          <a:lstStyle/>
          <a:p>
            <a:pPr algn="ctr"/>
            <a:r>
              <a:rPr lang="tr-TR" sz="1400" b="1" dirty="0"/>
              <a:t>PDR Bölümü de 300 Bin </a:t>
            </a:r>
          </a:p>
          <a:p>
            <a:pPr algn="ctr"/>
            <a:r>
              <a:rPr lang="tr-TR" sz="1400" b="1" dirty="0"/>
              <a:t>Barajına dahildir.</a:t>
            </a:r>
          </a:p>
        </p:txBody>
      </p:sp>
      <p:sp>
        <p:nvSpPr>
          <p:cNvPr id="41" name="Metin kutusu 40"/>
          <p:cNvSpPr txBox="1"/>
          <p:nvPr/>
        </p:nvSpPr>
        <p:spPr>
          <a:xfrm>
            <a:off x="8272589" y="4154613"/>
            <a:ext cx="2486521" cy="738664"/>
          </a:xfrm>
          <a:prstGeom prst="rect">
            <a:avLst/>
          </a:prstGeom>
          <a:noFill/>
          <a:ln>
            <a:solidFill>
              <a:srgbClr val="C8BC96"/>
            </a:solidFill>
          </a:ln>
        </p:spPr>
        <p:txBody>
          <a:bodyPr wrap="square" rtlCol="0">
            <a:spAutoFit/>
          </a:bodyPr>
          <a:lstStyle/>
          <a:p>
            <a:pPr algn="ctr"/>
            <a:r>
              <a:rPr lang="tr-TR" sz="1050" b="1" dirty="0"/>
              <a:t>Mühendislik Programlarında, Ziraat Mühendisliği, Orman Mühendisliği Ve Su Ürünleri Mühendisliği Sıralama Barajı Dışındadır…</a:t>
            </a:r>
          </a:p>
        </p:txBody>
      </p:sp>
    </p:spTree>
    <p:extLst>
      <p:ext uri="{BB962C8B-B14F-4D97-AF65-F5344CB8AC3E}">
        <p14:creationId xmlns="" xmlns:p14="http://schemas.microsoft.com/office/powerpoint/2010/main" val="345757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385524" y="1022886"/>
            <a:ext cx="3791957" cy="4896804"/>
          </a:xfrm>
          <a:prstGeom prst="rect">
            <a:avLst/>
          </a:prstGeom>
        </p:spPr>
      </p:pic>
      <p:pic>
        <p:nvPicPr>
          <p:cNvPr id="5" name="Resim 4"/>
          <p:cNvPicPr>
            <a:picLocks noChangeAspect="1"/>
          </p:cNvPicPr>
          <p:nvPr/>
        </p:nvPicPr>
        <p:blipFill>
          <a:blip r:embed="rId2"/>
          <a:stretch>
            <a:fillRect/>
          </a:stretch>
        </p:blipFill>
        <p:spPr>
          <a:xfrm>
            <a:off x="5548185" y="528616"/>
            <a:ext cx="3867663" cy="4896804"/>
          </a:xfrm>
          <a:prstGeom prst="rect">
            <a:avLst/>
          </a:prstGeom>
        </p:spPr>
      </p:pic>
      <p:sp>
        <p:nvSpPr>
          <p:cNvPr id="6" name="Metin kutusu 5"/>
          <p:cNvSpPr txBox="1"/>
          <p:nvPr/>
        </p:nvSpPr>
        <p:spPr>
          <a:xfrm>
            <a:off x="585321" y="343948"/>
            <a:ext cx="2560256" cy="369332"/>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0,5 NET KURALI</a:t>
            </a:r>
          </a:p>
        </p:txBody>
      </p:sp>
      <p:sp>
        <p:nvSpPr>
          <p:cNvPr id="7" name="Metin kutusu 6"/>
          <p:cNvSpPr txBox="1"/>
          <p:nvPr/>
        </p:nvSpPr>
        <p:spPr>
          <a:xfrm rot="16200000">
            <a:off x="-287432" y="2926321"/>
            <a:ext cx="2560256" cy="369332"/>
          </a:xfrm>
          <a:prstGeom prst="rect">
            <a:avLst/>
          </a:prstGeom>
          <a:solidFill>
            <a:srgbClr val="000000"/>
          </a:solidFill>
        </p:spPr>
        <p:txBody>
          <a:bodyPr wrap="square" rtlCol="0">
            <a:spAutoFit/>
          </a:bodyPr>
          <a:lstStyle/>
          <a:p>
            <a:pPr algn="ctr"/>
            <a:r>
              <a:rPr lang="tr-TR" sz="1800" b="1" dirty="0">
                <a:solidFill>
                  <a:schemeClr val="bg1"/>
                </a:solidFill>
              </a:rPr>
              <a:t>TYT 0,5 NET KURALI</a:t>
            </a:r>
          </a:p>
        </p:txBody>
      </p:sp>
      <p:sp>
        <p:nvSpPr>
          <p:cNvPr id="8" name="Metin kutusu 7"/>
          <p:cNvSpPr txBox="1"/>
          <p:nvPr/>
        </p:nvSpPr>
        <p:spPr>
          <a:xfrm rot="16200000">
            <a:off x="8210932" y="2659622"/>
            <a:ext cx="3093655" cy="369332"/>
          </a:xfrm>
          <a:prstGeom prst="rect">
            <a:avLst/>
          </a:prstGeom>
          <a:solidFill>
            <a:srgbClr val="000000"/>
          </a:solidFill>
        </p:spPr>
        <p:txBody>
          <a:bodyPr wrap="square" rtlCol="0">
            <a:spAutoFit/>
          </a:bodyPr>
          <a:lstStyle/>
          <a:p>
            <a:pPr algn="ctr"/>
            <a:r>
              <a:rPr lang="tr-TR" sz="1800" b="1" dirty="0">
                <a:solidFill>
                  <a:schemeClr val="bg1"/>
                </a:solidFill>
              </a:rPr>
              <a:t>AYT/YDT 0,5 NET KURALI</a:t>
            </a:r>
          </a:p>
        </p:txBody>
      </p:sp>
      <p:sp>
        <p:nvSpPr>
          <p:cNvPr id="9" name="Metin kutusu 8"/>
          <p:cNvSpPr txBox="1"/>
          <p:nvPr/>
        </p:nvSpPr>
        <p:spPr>
          <a:xfrm>
            <a:off x="1783056" y="1975310"/>
            <a:ext cx="2996891" cy="3754874"/>
          </a:xfrm>
          <a:prstGeom prst="rect">
            <a:avLst/>
          </a:prstGeom>
          <a:noFill/>
        </p:spPr>
        <p:txBody>
          <a:bodyPr wrap="square" rtlCol="0">
            <a:spAutoFit/>
          </a:bodyPr>
          <a:lstStyle/>
          <a:p>
            <a:pPr algn="ctr"/>
            <a:r>
              <a:rPr lang="tr-TR" sz="1400" b="1" dirty="0"/>
              <a:t>TYT PUAN TÜRÜNDE ADAYLARIN PUANLARININ HESAPLANABİLMESİ İÇİN TÜRKÇE DERSİ VEYA MATEMATİK DERSİNİN HERHANGİ BİRİNDEN 0,5 NET(HAM PUAN) YAPMALARI GEREKMETEDİR.EĞER ADAYLAR 0,5 NET YAPMAZLARSA TYT PUANLARI HESAPLANMAYACAKTIR. TYT TESTİNDE 0,5 NET KURALINA TAKILAN ADAYLAR AYT KISMINDA FULL YAPMIŞ OLSALAR DAHİ AYT PUANLARI HESAPLANMAYACAKTIR. </a:t>
            </a:r>
          </a:p>
          <a:p>
            <a:pPr algn="ctr"/>
            <a:endParaRPr lang="tr-TR" sz="1400" b="1" dirty="0"/>
          </a:p>
        </p:txBody>
      </p:sp>
      <p:sp>
        <p:nvSpPr>
          <p:cNvPr id="10" name="Metin kutusu 9"/>
          <p:cNvSpPr txBox="1"/>
          <p:nvPr/>
        </p:nvSpPr>
        <p:spPr>
          <a:xfrm>
            <a:off x="5993025" y="1182294"/>
            <a:ext cx="3052120" cy="3754874"/>
          </a:xfrm>
          <a:prstGeom prst="rect">
            <a:avLst/>
          </a:prstGeom>
          <a:noFill/>
        </p:spPr>
        <p:txBody>
          <a:bodyPr wrap="square" rtlCol="0">
            <a:spAutoFit/>
          </a:bodyPr>
          <a:lstStyle/>
          <a:p>
            <a:pPr algn="ctr"/>
            <a:r>
              <a:rPr lang="tr-TR" sz="1400" b="1" dirty="0"/>
              <a:t>AYT PUAN TÜRÜNDE ADAYLARIN PUANLARININ HESAPLANABİLMESİ İÇİN, PUAN GETİREN TESTLERİN HERHANGİ BİRİNDEN 0,5 NET YAPMIŞ OLMALARI GEREKMEKTEDİR. ÖRNEĞİN; SÖZEL PUAN TÜRÜNÜN HESAPLANABİLMESİ İÇİN T.D.EDEBİYATI -SOSYAL-1 TESTİNDEN VEYA SOSYAL-2 TESTİNİN HERHANGİ BİRİNDEN 0,5 NET YAPMIŞ OLMASI GEREKMETEDİR. YDT İÇİN DE DİL TESTİNDEN 0,5 NET YAPMASI GEREKMETKEDİR. AKSİ TAKDİRDE ADAYIN AYT PUANI HESAPLANMAYACAKTIR…</a:t>
            </a:r>
          </a:p>
        </p:txBody>
      </p:sp>
    </p:spTree>
    <p:extLst>
      <p:ext uri="{BB962C8B-B14F-4D97-AF65-F5344CB8AC3E}">
        <p14:creationId xmlns="" xmlns:p14="http://schemas.microsoft.com/office/powerpoint/2010/main" val="3531174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8772" y="165615"/>
            <a:ext cx="3536352" cy="646331"/>
          </a:xfrm>
          <a:prstGeom prst="rect">
            <a:avLst/>
          </a:prstGeom>
          <a:solidFill>
            <a:schemeClr val="tx1">
              <a:lumMod val="75000"/>
              <a:lumOff val="25000"/>
            </a:schemeClr>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HAM PUAN VE EK PUANLI PUAN</a:t>
            </a:r>
          </a:p>
        </p:txBody>
      </p:sp>
      <p:pic>
        <p:nvPicPr>
          <p:cNvPr id="7" name="Resim 6"/>
          <p:cNvPicPr>
            <a:picLocks noChangeAspect="1"/>
          </p:cNvPicPr>
          <p:nvPr/>
        </p:nvPicPr>
        <p:blipFill>
          <a:blip r:embed="rId2"/>
          <a:stretch>
            <a:fillRect/>
          </a:stretch>
        </p:blipFill>
        <p:spPr>
          <a:xfrm>
            <a:off x="418071" y="1477169"/>
            <a:ext cx="9949250" cy="2652602"/>
          </a:xfrm>
          <a:prstGeom prst="rect">
            <a:avLst/>
          </a:prstGeom>
        </p:spPr>
      </p:pic>
      <p:sp>
        <p:nvSpPr>
          <p:cNvPr id="8" name="Metin kutusu 7"/>
          <p:cNvSpPr txBox="1"/>
          <p:nvPr/>
        </p:nvSpPr>
        <p:spPr>
          <a:xfrm>
            <a:off x="877329" y="1705233"/>
            <a:ext cx="914400" cy="523220"/>
          </a:xfrm>
          <a:prstGeom prst="rect">
            <a:avLst/>
          </a:prstGeom>
          <a:noFill/>
        </p:spPr>
        <p:txBody>
          <a:bodyPr wrap="square" rtlCol="0">
            <a:spAutoFit/>
          </a:bodyPr>
          <a:lstStyle/>
          <a:p>
            <a:pPr algn="ctr"/>
            <a:r>
              <a:rPr lang="tr-TR" sz="1400" b="1" dirty="0">
                <a:solidFill>
                  <a:schemeClr val="bg1"/>
                </a:solidFill>
              </a:rPr>
              <a:t>HAM</a:t>
            </a:r>
          </a:p>
          <a:p>
            <a:pPr algn="ctr"/>
            <a:r>
              <a:rPr lang="tr-TR" sz="1400" b="1" dirty="0">
                <a:solidFill>
                  <a:schemeClr val="bg1"/>
                </a:solidFill>
              </a:rPr>
              <a:t>PUAN</a:t>
            </a:r>
          </a:p>
        </p:txBody>
      </p:sp>
      <p:sp>
        <p:nvSpPr>
          <p:cNvPr id="9" name="Metin kutusu 8"/>
          <p:cNvSpPr txBox="1"/>
          <p:nvPr/>
        </p:nvSpPr>
        <p:spPr>
          <a:xfrm>
            <a:off x="2482548" y="1705233"/>
            <a:ext cx="914400" cy="523220"/>
          </a:xfrm>
          <a:prstGeom prst="rect">
            <a:avLst/>
          </a:prstGeom>
          <a:noFill/>
        </p:spPr>
        <p:txBody>
          <a:bodyPr wrap="square" rtlCol="0">
            <a:spAutoFit/>
          </a:bodyPr>
          <a:lstStyle/>
          <a:p>
            <a:pPr algn="ctr"/>
            <a:r>
              <a:rPr lang="tr-TR" sz="1400" b="1" dirty="0">
                <a:solidFill>
                  <a:schemeClr val="bg1"/>
                </a:solidFill>
              </a:rPr>
              <a:t>EK</a:t>
            </a:r>
          </a:p>
          <a:p>
            <a:pPr algn="ctr"/>
            <a:r>
              <a:rPr lang="tr-TR" sz="1400" b="1" dirty="0">
                <a:solidFill>
                  <a:schemeClr val="bg1"/>
                </a:solidFill>
              </a:rPr>
              <a:t>PUAN</a:t>
            </a:r>
          </a:p>
        </p:txBody>
      </p:sp>
      <p:sp>
        <p:nvSpPr>
          <p:cNvPr id="11" name="Sağ Ok 10"/>
          <p:cNvSpPr/>
          <p:nvPr/>
        </p:nvSpPr>
        <p:spPr>
          <a:xfrm>
            <a:off x="4324867" y="1769135"/>
            <a:ext cx="531340" cy="399653"/>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2" name="Sağ Ok 11"/>
          <p:cNvSpPr/>
          <p:nvPr/>
        </p:nvSpPr>
        <p:spPr>
          <a:xfrm>
            <a:off x="5947720" y="1769135"/>
            <a:ext cx="531340" cy="399653"/>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3" name="Sağ Ok 12"/>
          <p:cNvSpPr/>
          <p:nvPr/>
        </p:nvSpPr>
        <p:spPr>
          <a:xfrm>
            <a:off x="7545858" y="1767017"/>
            <a:ext cx="531340" cy="399653"/>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4" name="Sağ Ok 13"/>
          <p:cNvSpPr/>
          <p:nvPr/>
        </p:nvSpPr>
        <p:spPr>
          <a:xfrm>
            <a:off x="9168712" y="1767017"/>
            <a:ext cx="531340" cy="399653"/>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5" name="Yuvarlatılmış Dikdörtgen 14"/>
          <p:cNvSpPr/>
          <p:nvPr/>
        </p:nvSpPr>
        <p:spPr>
          <a:xfrm>
            <a:off x="539869" y="2760818"/>
            <a:ext cx="1589321" cy="8197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rgbClr val="E83436"/>
                </a:solidFill>
              </a:rPr>
              <a:t>HAM PUAN: Yapılan netler ile elde edilen puandır. OBP ekli değildir.</a:t>
            </a:r>
          </a:p>
        </p:txBody>
      </p:sp>
      <p:sp>
        <p:nvSpPr>
          <p:cNvPr id="16" name="Metin kutusu 15"/>
          <p:cNvSpPr txBox="1"/>
          <p:nvPr/>
        </p:nvSpPr>
        <p:spPr>
          <a:xfrm>
            <a:off x="2138473" y="2760817"/>
            <a:ext cx="1602552" cy="1422241"/>
          </a:xfrm>
          <a:prstGeom prst="rect">
            <a:avLst/>
          </a:prstGeom>
          <a:noFill/>
        </p:spPr>
        <p:txBody>
          <a:bodyPr wrap="square" rtlCol="0">
            <a:spAutoFit/>
          </a:bodyPr>
          <a:lstStyle/>
          <a:p>
            <a:pPr algn="ctr"/>
            <a:r>
              <a:rPr lang="tr-TR" sz="1400" b="1" dirty="0">
                <a:solidFill>
                  <a:srgbClr val="EC8C1D"/>
                </a:solidFill>
              </a:rPr>
              <a:t>EK PUAN: Meslek Lisesi ve İmam H. L. mezunlarına verilen puandır.</a:t>
            </a:r>
          </a:p>
          <a:p>
            <a:pPr algn="ctr"/>
            <a:endParaRPr lang="tr-TR" sz="1400" dirty="0">
              <a:solidFill>
                <a:srgbClr val="EC8C1D"/>
              </a:solidFill>
            </a:endParaRPr>
          </a:p>
        </p:txBody>
      </p:sp>
      <p:sp>
        <p:nvSpPr>
          <p:cNvPr id="17" name="Metin kutusu 16"/>
          <p:cNvSpPr txBox="1"/>
          <p:nvPr/>
        </p:nvSpPr>
        <p:spPr>
          <a:xfrm>
            <a:off x="3728099" y="2592193"/>
            <a:ext cx="1782754" cy="1169551"/>
          </a:xfrm>
          <a:prstGeom prst="rect">
            <a:avLst/>
          </a:prstGeom>
          <a:noFill/>
        </p:spPr>
        <p:txBody>
          <a:bodyPr wrap="square" rtlCol="0">
            <a:spAutoFit/>
          </a:bodyPr>
          <a:lstStyle/>
          <a:p>
            <a:pPr algn="ctr"/>
            <a:r>
              <a:rPr lang="tr-TR" sz="1400" b="1" dirty="0">
                <a:solidFill>
                  <a:srgbClr val="EC8C1D"/>
                </a:solidFill>
              </a:rPr>
              <a:t>Meslek Lisesi ve İmam H. L. Mez.</a:t>
            </a:r>
          </a:p>
          <a:p>
            <a:pPr algn="ctr"/>
            <a:r>
              <a:rPr lang="tr-TR" sz="1400" b="1" dirty="0">
                <a:solidFill>
                  <a:srgbClr val="EC8C1D"/>
                </a:solidFill>
              </a:rPr>
              <a:t>kendi alanlarını tercih ederken ek  puan alırlar.</a:t>
            </a:r>
          </a:p>
        </p:txBody>
      </p:sp>
      <p:sp>
        <p:nvSpPr>
          <p:cNvPr id="18" name="Metin kutusu 17"/>
          <p:cNvSpPr txBox="1"/>
          <p:nvPr/>
        </p:nvSpPr>
        <p:spPr>
          <a:xfrm>
            <a:off x="5392697" y="2803471"/>
            <a:ext cx="1658356" cy="954107"/>
          </a:xfrm>
          <a:prstGeom prst="rect">
            <a:avLst/>
          </a:prstGeom>
          <a:noFill/>
        </p:spPr>
        <p:txBody>
          <a:bodyPr wrap="square" rtlCol="0">
            <a:spAutoFit/>
          </a:bodyPr>
          <a:lstStyle/>
          <a:p>
            <a:pPr algn="ctr"/>
            <a:r>
              <a:rPr lang="tr-TR" sz="1400" b="1" dirty="0">
                <a:solidFill>
                  <a:srgbClr val="11BBAF"/>
                </a:solidFill>
              </a:rPr>
              <a:t>15 Puan ile 30 Puan aralığında ek puan verilmektedir.</a:t>
            </a:r>
          </a:p>
        </p:txBody>
      </p:sp>
      <p:sp>
        <p:nvSpPr>
          <p:cNvPr id="19" name="Metin kutusu 18"/>
          <p:cNvSpPr txBox="1"/>
          <p:nvPr/>
        </p:nvSpPr>
        <p:spPr>
          <a:xfrm>
            <a:off x="7084509" y="2760818"/>
            <a:ext cx="1581298" cy="1169551"/>
          </a:xfrm>
          <a:prstGeom prst="rect">
            <a:avLst/>
          </a:prstGeom>
          <a:noFill/>
        </p:spPr>
        <p:txBody>
          <a:bodyPr wrap="square" rtlCol="0">
            <a:spAutoFit/>
          </a:bodyPr>
          <a:lstStyle/>
          <a:p>
            <a:pPr algn="ctr"/>
            <a:r>
              <a:rPr lang="tr-TR" sz="1400" b="1" dirty="0">
                <a:solidFill>
                  <a:srgbClr val="168BCD"/>
                </a:solidFill>
              </a:rPr>
              <a:t>DİPLOMA NOTU X 0,3 Eklenecek </a:t>
            </a:r>
          </a:p>
          <a:p>
            <a:pPr algn="ctr"/>
            <a:r>
              <a:rPr lang="tr-TR" sz="1400" b="1" dirty="0">
                <a:solidFill>
                  <a:srgbClr val="168BCD"/>
                </a:solidFill>
              </a:rPr>
              <a:t>ek puanı vermektedir.</a:t>
            </a:r>
          </a:p>
        </p:txBody>
      </p:sp>
      <p:sp>
        <p:nvSpPr>
          <p:cNvPr id="20" name="Metin kutusu 19"/>
          <p:cNvSpPr txBox="1"/>
          <p:nvPr/>
        </p:nvSpPr>
        <p:spPr>
          <a:xfrm>
            <a:off x="8643733" y="2653095"/>
            <a:ext cx="1581298" cy="1384995"/>
          </a:xfrm>
          <a:prstGeom prst="rect">
            <a:avLst/>
          </a:prstGeom>
          <a:noFill/>
        </p:spPr>
        <p:txBody>
          <a:bodyPr wrap="square" rtlCol="0">
            <a:spAutoFit/>
          </a:bodyPr>
          <a:lstStyle/>
          <a:p>
            <a:pPr algn="ctr"/>
            <a:r>
              <a:rPr lang="tr-TR" sz="1400" b="1" dirty="0">
                <a:solidFill>
                  <a:srgbClr val="7256BD"/>
                </a:solidFill>
              </a:rPr>
              <a:t>Ek Puan alınacak alanlar başvuru kılavuzunda Tablo 3A ve 3C den bakılabilir.</a:t>
            </a:r>
          </a:p>
        </p:txBody>
      </p:sp>
      <p:sp>
        <p:nvSpPr>
          <p:cNvPr id="21" name="Metin kutusu 20"/>
          <p:cNvSpPr txBox="1"/>
          <p:nvPr/>
        </p:nvSpPr>
        <p:spPr>
          <a:xfrm>
            <a:off x="877329" y="4395122"/>
            <a:ext cx="8822722" cy="830997"/>
          </a:xfrm>
          <a:prstGeom prst="rect">
            <a:avLst/>
          </a:prstGeom>
          <a:noFill/>
          <a:ln>
            <a:solidFill>
              <a:schemeClr val="tx1"/>
            </a:solidFill>
          </a:ln>
        </p:spPr>
        <p:txBody>
          <a:bodyPr wrap="square" rtlCol="0">
            <a:spAutoFit/>
          </a:bodyPr>
          <a:lstStyle/>
          <a:p>
            <a:pPr algn="ctr"/>
            <a:r>
              <a:rPr lang="tr-TR" b="1" dirty="0"/>
              <a:t>30.03.2012 tarihinden sonra Meslek Lisesine Kayıt olan adaylar sadece ÖNLİSANS tercihlerinde ek puan alırlar. Bu tarih öncesi ilgili liselere kayıt olan adaylar LİSANS programları içinde ek puan alabilirler.</a:t>
            </a:r>
          </a:p>
        </p:txBody>
      </p:sp>
    </p:spTree>
    <p:extLst>
      <p:ext uri="{BB962C8B-B14F-4D97-AF65-F5344CB8AC3E}">
        <p14:creationId xmlns="" xmlns:p14="http://schemas.microsoft.com/office/powerpoint/2010/main" val="2746289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2360460" y="74143"/>
            <a:ext cx="5893195" cy="5894173"/>
          </a:xfrm>
          <a:prstGeom prst="rect">
            <a:avLst/>
          </a:prstGeom>
        </p:spPr>
      </p:pic>
      <p:sp>
        <p:nvSpPr>
          <p:cNvPr id="11" name="Metin kutusu 10"/>
          <p:cNvSpPr txBox="1"/>
          <p:nvPr/>
        </p:nvSpPr>
        <p:spPr>
          <a:xfrm>
            <a:off x="481068" y="440384"/>
            <a:ext cx="3289217" cy="646331"/>
          </a:xfrm>
          <a:prstGeom prst="rect">
            <a:avLst/>
          </a:prstGeom>
          <a:solidFill>
            <a:srgbClr val="295495"/>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YERLEŞTİRME PUANI NEDİR?</a:t>
            </a:r>
          </a:p>
        </p:txBody>
      </p:sp>
      <p:sp>
        <p:nvSpPr>
          <p:cNvPr id="12" name="Metin kutusu 11"/>
          <p:cNvSpPr txBox="1"/>
          <p:nvPr/>
        </p:nvSpPr>
        <p:spPr>
          <a:xfrm>
            <a:off x="4518807" y="699192"/>
            <a:ext cx="1685390" cy="2123658"/>
          </a:xfrm>
          <a:prstGeom prst="rect">
            <a:avLst/>
          </a:prstGeom>
          <a:noFill/>
        </p:spPr>
        <p:txBody>
          <a:bodyPr wrap="square" rtlCol="0">
            <a:spAutoFit/>
          </a:bodyPr>
          <a:lstStyle/>
          <a:p>
            <a:pPr algn="ctr"/>
            <a:r>
              <a:rPr lang="tr-TR" sz="1200" b="1" dirty="0">
                <a:solidFill>
                  <a:srgbClr val="00B87B"/>
                </a:solidFill>
              </a:rPr>
              <a:t>Yerleştirme Puanı Ham Puanın Üstüne Okul </a:t>
            </a:r>
          </a:p>
          <a:p>
            <a:pPr algn="ctr"/>
            <a:r>
              <a:rPr lang="tr-TR" sz="1200" b="1" dirty="0">
                <a:solidFill>
                  <a:srgbClr val="00B87B"/>
                </a:solidFill>
              </a:rPr>
              <a:t>Puanın eklenmiş Halidir. Sınav Sonucunda Y-TYT,     Y-SAY, Y-SÖZ, Y-EA ve Y-DİL diye yazar.</a:t>
            </a:r>
          </a:p>
          <a:p>
            <a:pPr algn="ctr"/>
            <a:endParaRPr lang="tr-TR" sz="1200" b="1" dirty="0">
              <a:solidFill>
                <a:srgbClr val="00B87B"/>
              </a:solidFill>
            </a:endParaRPr>
          </a:p>
          <a:p>
            <a:endParaRPr lang="tr-TR" sz="1200" dirty="0">
              <a:solidFill>
                <a:srgbClr val="00B87B"/>
              </a:solidFill>
            </a:endParaRPr>
          </a:p>
        </p:txBody>
      </p:sp>
      <p:sp>
        <p:nvSpPr>
          <p:cNvPr id="13" name="Metin kutusu 12"/>
          <p:cNvSpPr txBox="1"/>
          <p:nvPr/>
        </p:nvSpPr>
        <p:spPr>
          <a:xfrm>
            <a:off x="6040181" y="2543196"/>
            <a:ext cx="1897820" cy="2246769"/>
          </a:xfrm>
          <a:prstGeom prst="rect">
            <a:avLst/>
          </a:prstGeom>
          <a:noFill/>
        </p:spPr>
        <p:txBody>
          <a:bodyPr wrap="square" rtlCol="0">
            <a:spAutoFit/>
          </a:bodyPr>
          <a:lstStyle/>
          <a:p>
            <a:pPr algn="ctr"/>
            <a:r>
              <a:rPr lang="tr-TR" sz="1400" b="1" dirty="0">
                <a:solidFill>
                  <a:srgbClr val="F09D0F"/>
                </a:solidFill>
              </a:rPr>
              <a:t>Adayın tercih yapacağı </a:t>
            </a:r>
          </a:p>
          <a:p>
            <a:pPr algn="ctr"/>
            <a:r>
              <a:rPr lang="tr-TR" sz="1400" b="1" dirty="0">
                <a:solidFill>
                  <a:srgbClr val="F09D0F"/>
                </a:solidFill>
              </a:rPr>
              <a:t>puandır…Yerleştirme </a:t>
            </a:r>
          </a:p>
          <a:p>
            <a:pPr algn="ctr"/>
            <a:r>
              <a:rPr lang="tr-TR" sz="1400" b="1" dirty="0">
                <a:solidFill>
                  <a:srgbClr val="F09D0F"/>
                </a:solidFill>
              </a:rPr>
              <a:t>Puanı oluşmayan </a:t>
            </a:r>
          </a:p>
          <a:p>
            <a:pPr algn="ctr"/>
            <a:r>
              <a:rPr lang="tr-TR" sz="1400" b="1" dirty="0">
                <a:solidFill>
                  <a:srgbClr val="F09D0F"/>
                </a:solidFill>
              </a:rPr>
              <a:t>adayların tercih hakları </a:t>
            </a:r>
          </a:p>
          <a:p>
            <a:pPr algn="ctr"/>
            <a:r>
              <a:rPr lang="tr-TR" sz="1400" b="1" dirty="0">
                <a:solidFill>
                  <a:srgbClr val="F09D0F"/>
                </a:solidFill>
              </a:rPr>
              <a:t>olmayacaktır.</a:t>
            </a:r>
          </a:p>
          <a:p>
            <a:pPr algn="ctr"/>
            <a:endParaRPr lang="tr-TR" sz="1400" b="1" dirty="0">
              <a:solidFill>
                <a:srgbClr val="F09D0F"/>
              </a:solidFill>
            </a:endParaRPr>
          </a:p>
          <a:p>
            <a:pPr algn="ctr"/>
            <a:endParaRPr lang="tr-TR" sz="1400" b="1" dirty="0">
              <a:solidFill>
                <a:srgbClr val="F09D0F"/>
              </a:solidFill>
            </a:endParaRPr>
          </a:p>
        </p:txBody>
      </p:sp>
      <p:sp>
        <p:nvSpPr>
          <p:cNvPr id="14" name="Metin kutusu 13"/>
          <p:cNvSpPr txBox="1"/>
          <p:nvPr/>
        </p:nvSpPr>
        <p:spPr>
          <a:xfrm>
            <a:off x="4593908" y="4143634"/>
            <a:ext cx="1998599" cy="584775"/>
          </a:xfrm>
          <a:prstGeom prst="rect">
            <a:avLst/>
          </a:prstGeom>
          <a:noFill/>
        </p:spPr>
        <p:txBody>
          <a:bodyPr wrap="square" rtlCol="0">
            <a:spAutoFit/>
          </a:bodyPr>
          <a:lstStyle/>
          <a:p>
            <a:r>
              <a:rPr lang="tr-TR" b="1" dirty="0">
                <a:solidFill>
                  <a:srgbClr val="004763"/>
                </a:solidFill>
              </a:rPr>
              <a:t>- En yüksek Puan</a:t>
            </a:r>
          </a:p>
          <a:p>
            <a:r>
              <a:rPr lang="tr-TR" b="1" dirty="0">
                <a:solidFill>
                  <a:srgbClr val="004763"/>
                </a:solidFill>
              </a:rPr>
              <a:t>560 Puandır.</a:t>
            </a:r>
          </a:p>
        </p:txBody>
      </p:sp>
      <p:sp>
        <p:nvSpPr>
          <p:cNvPr id="15" name="Metin kutusu 14"/>
          <p:cNvSpPr txBox="1"/>
          <p:nvPr/>
        </p:nvSpPr>
        <p:spPr>
          <a:xfrm>
            <a:off x="3830914" y="4691108"/>
            <a:ext cx="2873848" cy="830997"/>
          </a:xfrm>
          <a:prstGeom prst="rect">
            <a:avLst/>
          </a:prstGeom>
          <a:noFill/>
        </p:spPr>
        <p:txBody>
          <a:bodyPr wrap="square" rtlCol="0">
            <a:spAutoFit/>
          </a:bodyPr>
          <a:lstStyle/>
          <a:p>
            <a:pPr algn="ctr"/>
            <a:r>
              <a:rPr lang="tr-TR" b="1" dirty="0">
                <a:solidFill>
                  <a:srgbClr val="004763"/>
                </a:solidFill>
              </a:rPr>
              <a:t>- Ek puanlı en </a:t>
            </a:r>
          </a:p>
          <a:p>
            <a:pPr algn="ctr"/>
            <a:r>
              <a:rPr lang="tr-TR" b="1" dirty="0">
                <a:solidFill>
                  <a:srgbClr val="004763"/>
                </a:solidFill>
              </a:rPr>
              <a:t>yüksek Puan </a:t>
            </a:r>
          </a:p>
          <a:p>
            <a:pPr algn="ctr"/>
            <a:r>
              <a:rPr lang="tr-TR" b="1" dirty="0">
                <a:solidFill>
                  <a:srgbClr val="004763"/>
                </a:solidFill>
              </a:rPr>
              <a:t>590 Puandır.</a:t>
            </a:r>
          </a:p>
        </p:txBody>
      </p:sp>
      <p:sp>
        <p:nvSpPr>
          <p:cNvPr id="16" name="Metin kutusu 15"/>
          <p:cNvSpPr txBox="1"/>
          <p:nvPr/>
        </p:nvSpPr>
        <p:spPr>
          <a:xfrm>
            <a:off x="2615317" y="2569225"/>
            <a:ext cx="1925110" cy="1422241"/>
          </a:xfrm>
          <a:prstGeom prst="rect">
            <a:avLst/>
          </a:prstGeom>
          <a:noFill/>
        </p:spPr>
        <p:txBody>
          <a:bodyPr wrap="square" rtlCol="0">
            <a:spAutoFit/>
          </a:bodyPr>
          <a:lstStyle/>
          <a:p>
            <a:pPr algn="ctr"/>
            <a:r>
              <a:rPr lang="tr-TR" sz="1400" b="1" dirty="0">
                <a:solidFill>
                  <a:srgbClr val="FF465F"/>
                </a:solidFill>
              </a:rPr>
              <a:t>0,5 Net yapma kuralını</a:t>
            </a:r>
          </a:p>
          <a:p>
            <a:pPr algn="ctr"/>
            <a:r>
              <a:rPr lang="tr-TR" sz="1400" b="1" dirty="0">
                <a:solidFill>
                  <a:srgbClr val="FF465F"/>
                </a:solidFill>
              </a:rPr>
              <a:t>Geçemeyen adayların</a:t>
            </a:r>
          </a:p>
          <a:p>
            <a:pPr algn="ctr"/>
            <a:r>
              <a:rPr lang="tr-TR" sz="1400" b="1" dirty="0">
                <a:solidFill>
                  <a:srgbClr val="FF465F"/>
                </a:solidFill>
              </a:rPr>
              <a:t>Yerleştirme puanları</a:t>
            </a:r>
          </a:p>
          <a:p>
            <a:pPr algn="ctr"/>
            <a:r>
              <a:rPr lang="tr-TR" sz="1400" b="1" dirty="0">
                <a:solidFill>
                  <a:srgbClr val="FF465F"/>
                </a:solidFill>
              </a:rPr>
              <a:t>Oluşmayacaktır.</a:t>
            </a:r>
            <a:endParaRPr lang="tr-TR" sz="1400" dirty="0">
              <a:solidFill>
                <a:srgbClr val="FF465F"/>
              </a:solidFill>
            </a:endParaRPr>
          </a:p>
        </p:txBody>
      </p:sp>
    </p:spTree>
    <p:extLst>
      <p:ext uri="{BB962C8B-B14F-4D97-AF65-F5344CB8AC3E}">
        <p14:creationId xmlns="" xmlns:p14="http://schemas.microsoft.com/office/powerpoint/2010/main" val="2865327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245583" y="581742"/>
            <a:ext cx="9261517" cy="4988147"/>
          </a:xfrm>
          <a:prstGeom prst="rect">
            <a:avLst/>
          </a:prstGeom>
        </p:spPr>
      </p:pic>
      <p:pic>
        <p:nvPicPr>
          <p:cNvPr id="5" name="Resim 4"/>
          <p:cNvPicPr>
            <a:picLocks noChangeAspect="1"/>
          </p:cNvPicPr>
          <p:nvPr/>
        </p:nvPicPr>
        <p:blipFill>
          <a:blip r:embed="rId3"/>
          <a:stretch>
            <a:fillRect/>
          </a:stretch>
        </p:blipFill>
        <p:spPr>
          <a:xfrm>
            <a:off x="5653397" y="1914259"/>
            <a:ext cx="3640172" cy="3655630"/>
          </a:xfrm>
          <a:prstGeom prst="rect">
            <a:avLst/>
          </a:prstGeom>
        </p:spPr>
      </p:pic>
      <p:pic>
        <p:nvPicPr>
          <p:cNvPr id="6" name="Resim 5"/>
          <p:cNvPicPr>
            <a:picLocks noChangeAspect="1"/>
          </p:cNvPicPr>
          <p:nvPr/>
        </p:nvPicPr>
        <p:blipFill>
          <a:blip r:embed="rId4"/>
          <a:stretch>
            <a:fillRect/>
          </a:stretch>
        </p:blipFill>
        <p:spPr>
          <a:xfrm>
            <a:off x="7557514" y="1112192"/>
            <a:ext cx="835943" cy="1618588"/>
          </a:xfrm>
          <a:prstGeom prst="rect">
            <a:avLst/>
          </a:prstGeom>
        </p:spPr>
      </p:pic>
      <p:sp>
        <p:nvSpPr>
          <p:cNvPr id="7" name="Metin kutusu 6"/>
          <p:cNvSpPr txBox="1"/>
          <p:nvPr/>
        </p:nvSpPr>
        <p:spPr>
          <a:xfrm>
            <a:off x="2408443" y="2576754"/>
            <a:ext cx="1328737" cy="707886"/>
          </a:xfrm>
          <a:prstGeom prst="rect">
            <a:avLst/>
          </a:prstGeom>
          <a:noFill/>
        </p:spPr>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rPr>
              <a:t>PUAN</a:t>
            </a:r>
          </a:p>
          <a:p>
            <a:pPr algn="ctr"/>
            <a:r>
              <a:rPr lang="tr-TR" sz="2000" b="1" dirty="0">
                <a:solidFill>
                  <a:schemeClr val="bg1"/>
                </a:solidFill>
                <a:effectLst>
                  <a:outerShdw blurRad="38100" dist="38100" dir="2700000" algn="tl">
                    <a:srgbClr val="000000">
                      <a:alpha val="43137"/>
                    </a:srgbClr>
                  </a:outerShdw>
                </a:effectLst>
              </a:rPr>
              <a:t>TÜRÜ</a:t>
            </a:r>
          </a:p>
        </p:txBody>
      </p:sp>
      <p:sp>
        <p:nvSpPr>
          <p:cNvPr id="8" name="Metin kutusu 7"/>
          <p:cNvSpPr txBox="1"/>
          <p:nvPr/>
        </p:nvSpPr>
        <p:spPr>
          <a:xfrm>
            <a:off x="6809115" y="2675704"/>
            <a:ext cx="1328737" cy="400110"/>
          </a:xfrm>
          <a:prstGeom prst="rect">
            <a:avLst/>
          </a:prstGeom>
          <a:noFill/>
        </p:spPr>
        <p:txBody>
          <a:bodyPr wrap="square" rtlCol="0">
            <a:spAutoFit/>
          </a:bodyPr>
          <a:lstStyle/>
          <a:p>
            <a:pPr algn="ctr"/>
            <a:r>
              <a:rPr lang="tr-TR" sz="2000" b="1" dirty="0">
                <a:solidFill>
                  <a:schemeClr val="bg1"/>
                </a:solidFill>
                <a:effectLst>
                  <a:outerShdw blurRad="38100" dist="38100" dir="2700000" algn="tl">
                    <a:srgbClr val="000000">
                      <a:alpha val="43137"/>
                    </a:srgbClr>
                  </a:outerShdw>
                </a:effectLst>
              </a:rPr>
              <a:t>% ETKİ</a:t>
            </a:r>
          </a:p>
        </p:txBody>
      </p:sp>
      <p:sp>
        <p:nvSpPr>
          <p:cNvPr id="9" name="Metin kutusu 8"/>
          <p:cNvSpPr txBox="1"/>
          <p:nvPr/>
        </p:nvSpPr>
        <p:spPr>
          <a:xfrm>
            <a:off x="2279364" y="3808321"/>
            <a:ext cx="2143125" cy="1323439"/>
          </a:xfrm>
          <a:prstGeom prst="rect">
            <a:avLst/>
          </a:prstGeom>
          <a:noFill/>
        </p:spPr>
        <p:txBody>
          <a:bodyPr wrap="square" rtlCol="0">
            <a:spAutoFit/>
          </a:bodyPr>
          <a:lstStyle/>
          <a:p>
            <a:pPr marL="285750" indent="-285750">
              <a:buFont typeface="Wingdings" panose="05000000000000000000" pitchFamily="2" charset="2"/>
              <a:buChar char="Ø"/>
            </a:pPr>
            <a:r>
              <a:rPr lang="tr-TR" sz="2000" b="1" dirty="0">
                <a:solidFill>
                  <a:srgbClr val="7030A0"/>
                </a:solidFill>
              </a:rPr>
              <a:t>SAYISAL</a:t>
            </a:r>
          </a:p>
          <a:p>
            <a:pPr marL="285750" indent="-285750">
              <a:buFont typeface="Wingdings" panose="05000000000000000000" pitchFamily="2" charset="2"/>
              <a:buChar char="Ø"/>
            </a:pPr>
            <a:r>
              <a:rPr lang="tr-TR" sz="2000" b="1" dirty="0">
                <a:solidFill>
                  <a:srgbClr val="7030A0"/>
                </a:solidFill>
              </a:rPr>
              <a:t>SÖZEL</a:t>
            </a:r>
          </a:p>
          <a:p>
            <a:pPr marL="285750" indent="-285750">
              <a:buFont typeface="Wingdings" panose="05000000000000000000" pitchFamily="2" charset="2"/>
              <a:buChar char="Ø"/>
            </a:pPr>
            <a:r>
              <a:rPr lang="tr-TR" sz="2000" b="1" dirty="0">
                <a:solidFill>
                  <a:srgbClr val="7030A0"/>
                </a:solidFill>
              </a:rPr>
              <a:t>EŞİT AĞIRLIK</a:t>
            </a:r>
          </a:p>
          <a:p>
            <a:pPr marL="285750" indent="-285750">
              <a:buFont typeface="Wingdings" panose="05000000000000000000" pitchFamily="2" charset="2"/>
              <a:buChar char="Ø"/>
            </a:pPr>
            <a:r>
              <a:rPr lang="tr-TR" sz="2000" b="1" dirty="0">
                <a:solidFill>
                  <a:srgbClr val="7030A0"/>
                </a:solidFill>
              </a:rPr>
              <a:t>DİL</a:t>
            </a:r>
          </a:p>
        </p:txBody>
      </p:sp>
      <p:sp>
        <p:nvSpPr>
          <p:cNvPr id="10" name="Metin kutusu 9"/>
          <p:cNvSpPr txBox="1"/>
          <p:nvPr/>
        </p:nvSpPr>
        <p:spPr>
          <a:xfrm>
            <a:off x="6603095" y="3884117"/>
            <a:ext cx="1908836" cy="2062103"/>
          </a:xfrm>
          <a:prstGeom prst="rect">
            <a:avLst/>
          </a:prstGeom>
          <a:noFill/>
        </p:spPr>
        <p:txBody>
          <a:bodyPr wrap="square" rtlCol="0">
            <a:spAutoFit/>
          </a:bodyPr>
          <a:lstStyle/>
          <a:p>
            <a:pPr algn="ctr"/>
            <a:r>
              <a:rPr lang="tr-TR" sz="3200" b="1" dirty="0">
                <a:solidFill>
                  <a:srgbClr val="FF6F57"/>
                </a:solidFill>
              </a:rPr>
              <a:t>TYT=%40</a:t>
            </a:r>
          </a:p>
          <a:p>
            <a:pPr algn="ctr"/>
            <a:r>
              <a:rPr lang="tr-TR" sz="3200" b="1" dirty="0">
                <a:solidFill>
                  <a:srgbClr val="FF6F57"/>
                </a:solidFill>
              </a:rPr>
              <a:t>AYT=%60</a:t>
            </a:r>
          </a:p>
        </p:txBody>
      </p:sp>
      <p:pic>
        <p:nvPicPr>
          <p:cNvPr id="11" name="Resim 10"/>
          <p:cNvPicPr>
            <a:picLocks noChangeAspect="1"/>
          </p:cNvPicPr>
          <p:nvPr/>
        </p:nvPicPr>
        <p:blipFill>
          <a:blip r:embed="rId5"/>
          <a:stretch>
            <a:fillRect/>
          </a:stretch>
        </p:blipFill>
        <p:spPr>
          <a:xfrm flipV="1">
            <a:off x="6018522" y="3647733"/>
            <a:ext cx="790592" cy="160589"/>
          </a:xfrm>
          <a:prstGeom prst="rect">
            <a:avLst/>
          </a:prstGeom>
        </p:spPr>
      </p:pic>
      <p:sp>
        <p:nvSpPr>
          <p:cNvPr id="12" name="Çarpı 11"/>
          <p:cNvSpPr/>
          <p:nvPr/>
        </p:nvSpPr>
        <p:spPr>
          <a:xfrm>
            <a:off x="4940605" y="3876291"/>
            <a:ext cx="557212" cy="493407"/>
          </a:xfrm>
          <a:prstGeom prst="plus">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p:nvSpPr>
        <p:spPr>
          <a:xfrm>
            <a:off x="634755" y="397076"/>
            <a:ext cx="3289217" cy="646331"/>
          </a:xfrm>
          <a:prstGeom prst="rect">
            <a:avLst/>
          </a:prstGeom>
          <a:solidFill>
            <a:srgbClr val="295495"/>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TESTLERİN % OLARAK TEKİSİ</a:t>
            </a:r>
          </a:p>
        </p:txBody>
      </p:sp>
    </p:spTree>
    <p:extLst>
      <p:ext uri="{BB962C8B-B14F-4D97-AF65-F5344CB8AC3E}">
        <p14:creationId xmlns="" xmlns:p14="http://schemas.microsoft.com/office/powerpoint/2010/main" val="1636731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28773" y="165615"/>
            <a:ext cx="3289217" cy="646331"/>
          </a:xfrm>
          <a:prstGeom prst="rect">
            <a:avLst/>
          </a:prstGeom>
          <a:solidFill>
            <a:srgbClr val="295495"/>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TESTLERİN % OLARAK TEKİSİ</a:t>
            </a:r>
          </a:p>
        </p:txBody>
      </p:sp>
      <p:graphicFrame>
        <p:nvGraphicFramePr>
          <p:cNvPr id="5" name="Tablo 4"/>
          <p:cNvGraphicFramePr>
            <a:graphicFrameLocks noGrp="1"/>
          </p:cNvGraphicFramePr>
          <p:nvPr>
            <p:extLst>
              <p:ext uri="{D42A27DB-BD31-4B8C-83A1-F6EECF244321}">
                <p14:modId xmlns="" xmlns:p14="http://schemas.microsoft.com/office/powerpoint/2010/main" val="1938390960"/>
              </p:ext>
            </p:extLst>
          </p:nvPr>
        </p:nvGraphicFramePr>
        <p:xfrm>
          <a:off x="1304834" y="963429"/>
          <a:ext cx="7226300" cy="717867"/>
        </p:xfrm>
        <a:graphic>
          <a:graphicData uri="http://schemas.openxmlformats.org/drawingml/2006/table">
            <a:tbl>
              <a:tblPr firstRow="1" bandRow="1">
                <a:tableStyleId>{BC89EF96-8CEA-46FF-86C4-4CE0E7609802}</a:tableStyleId>
              </a:tblPr>
              <a:tblGrid>
                <a:gridCol w="1445260">
                  <a:extLst>
                    <a:ext uri="{9D8B030D-6E8A-4147-A177-3AD203B41FA5}">
                      <a16:colId xmlns="" xmlns:a16="http://schemas.microsoft.com/office/drawing/2014/main" val="1170372550"/>
                    </a:ext>
                  </a:extLst>
                </a:gridCol>
                <a:gridCol w="1445260">
                  <a:extLst>
                    <a:ext uri="{9D8B030D-6E8A-4147-A177-3AD203B41FA5}">
                      <a16:colId xmlns="" xmlns:a16="http://schemas.microsoft.com/office/drawing/2014/main" val="1491278532"/>
                    </a:ext>
                  </a:extLst>
                </a:gridCol>
                <a:gridCol w="1445260">
                  <a:extLst>
                    <a:ext uri="{9D8B030D-6E8A-4147-A177-3AD203B41FA5}">
                      <a16:colId xmlns="" xmlns:a16="http://schemas.microsoft.com/office/drawing/2014/main" val="4226578763"/>
                    </a:ext>
                  </a:extLst>
                </a:gridCol>
                <a:gridCol w="1445260">
                  <a:extLst>
                    <a:ext uri="{9D8B030D-6E8A-4147-A177-3AD203B41FA5}">
                      <a16:colId xmlns="" xmlns:a16="http://schemas.microsoft.com/office/drawing/2014/main" val="4161945090"/>
                    </a:ext>
                  </a:extLst>
                </a:gridCol>
                <a:gridCol w="1445260">
                  <a:extLst>
                    <a:ext uri="{9D8B030D-6E8A-4147-A177-3AD203B41FA5}">
                      <a16:colId xmlns="" xmlns:a16="http://schemas.microsoft.com/office/drawing/2014/main" val="3555408209"/>
                    </a:ext>
                  </a:extLst>
                </a:gridCol>
              </a:tblGrid>
              <a:tr h="352107">
                <a:tc>
                  <a:txBody>
                    <a:bodyPr/>
                    <a:lstStyle/>
                    <a:p>
                      <a:pPr algn="ctr"/>
                      <a:r>
                        <a:rPr lang="tr-TR" sz="1400" dirty="0"/>
                        <a:t>Dersler</a:t>
                      </a:r>
                    </a:p>
                  </a:txBody>
                  <a:tcPr marL="91439" marR="91439"/>
                </a:tc>
                <a:tc>
                  <a:txBody>
                    <a:bodyPr/>
                    <a:lstStyle/>
                    <a:p>
                      <a:pPr algn="ctr"/>
                      <a:r>
                        <a:rPr lang="tr-TR" sz="1400" dirty="0"/>
                        <a:t>Türkçe</a:t>
                      </a:r>
                    </a:p>
                  </a:txBody>
                  <a:tcPr marL="91439" marR="91439"/>
                </a:tc>
                <a:tc>
                  <a:txBody>
                    <a:bodyPr/>
                    <a:lstStyle/>
                    <a:p>
                      <a:pPr algn="ctr"/>
                      <a:r>
                        <a:rPr lang="tr-TR" sz="1400" dirty="0"/>
                        <a:t>Sosyal Bil.</a:t>
                      </a:r>
                    </a:p>
                  </a:txBody>
                  <a:tcPr marL="91439" marR="91439"/>
                </a:tc>
                <a:tc>
                  <a:txBody>
                    <a:bodyPr/>
                    <a:lstStyle/>
                    <a:p>
                      <a:pPr algn="ctr"/>
                      <a:r>
                        <a:rPr lang="tr-TR" sz="1400" dirty="0"/>
                        <a:t>Matematik</a:t>
                      </a:r>
                    </a:p>
                  </a:txBody>
                  <a:tcPr marL="91439" marR="91439"/>
                </a:tc>
                <a:tc>
                  <a:txBody>
                    <a:bodyPr/>
                    <a:lstStyle/>
                    <a:p>
                      <a:pPr algn="ctr"/>
                      <a:r>
                        <a:rPr lang="tr-TR" sz="1400" dirty="0"/>
                        <a:t>Fen</a:t>
                      </a:r>
                      <a:r>
                        <a:rPr lang="tr-TR" sz="1400" baseline="0" dirty="0"/>
                        <a:t> Bil.</a:t>
                      </a:r>
                      <a:endParaRPr lang="tr-TR" sz="1400" dirty="0"/>
                    </a:p>
                  </a:txBody>
                  <a:tcPr marL="91439" marR="91439"/>
                </a:tc>
                <a:extLst>
                  <a:ext uri="{0D108BD9-81ED-4DB2-BD59-A6C34878D82A}">
                    <a16:rowId xmlns="" xmlns:a16="http://schemas.microsoft.com/office/drawing/2014/main" val="3545762201"/>
                  </a:ext>
                </a:extLst>
              </a:tr>
              <a:tr h="365760">
                <a:tc>
                  <a:txBody>
                    <a:bodyPr/>
                    <a:lstStyle/>
                    <a:p>
                      <a:pPr algn="ctr"/>
                      <a:r>
                        <a:rPr lang="tr-TR" sz="1800" b="1" dirty="0"/>
                        <a:t>TYT</a:t>
                      </a:r>
                    </a:p>
                  </a:txBody>
                  <a:tcPr marL="91439" marR="91439"/>
                </a:tc>
                <a:tc>
                  <a:txBody>
                    <a:bodyPr/>
                    <a:lstStyle/>
                    <a:p>
                      <a:pPr algn="ctr"/>
                      <a:r>
                        <a:rPr lang="tr-TR" sz="1800" dirty="0"/>
                        <a:t>%33</a:t>
                      </a:r>
                      <a:endParaRPr lang="tr-TR" sz="1800" b="1" dirty="0"/>
                    </a:p>
                  </a:txBody>
                  <a:tcPr marL="91439" marR="91439"/>
                </a:tc>
                <a:tc>
                  <a:txBody>
                    <a:bodyPr/>
                    <a:lstStyle/>
                    <a:p>
                      <a:pPr algn="ctr"/>
                      <a:r>
                        <a:rPr lang="tr-TR" sz="1800" dirty="0"/>
                        <a:t>%17</a:t>
                      </a:r>
                      <a:endParaRPr lang="tr-TR" sz="1800" b="1" dirty="0"/>
                    </a:p>
                  </a:txBody>
                  <a:tcPr marL="91439" marR="91439"/>
                </a:tc>
                <a:tc>
                  <a:txBody>
                    <a:bodyPr/>
                    <a:lstStyle/>
                    <a:p>
                      <a:pPr algn="ctr"/>
                      <a:r>
                        <a:rPr lang="tr-TR" sz="1800" dirty="0"/>
                        <a:t>%33</a:t>
                      </a:r>
                      <a:endParaRPr lang="tr-TR" sz="1800" b="1" dirty="0"/>
                    </a:p>
                  </a:txBody>
                  <a:tcPr marL="91439" marR="91439"/>
                </a:tc>
                <a:tc>
                  <a:txBody>
                    <a:bodyPr/>
                    <a:lstStyle/>
                    <a:p>
                      <a:pPr algn="ctr"/>
                      <a:r>
                        <a:rPr lang="tr-TR" sz="1800" dirty="0"/>
                        <a:t>%17</a:t>
                      </a:r>
                      <a:endParaRPr lang="tr-TR" sz="1800" b="1" dirty="0"/>
                    </a:p>
                  </a:txBody>
                  <a:tcPr marL="91439" marR="91439"/>
                </a:tc>
                <a:extLst>
                  <a:ext uri="{0D108BD9-81ED-4DB2-BD59-A6C34878D82A}">
                    <a16:rowId xmlns="" xmlns:a16="http://schemas.microsoft.com/office/drawing/2014/main" val="1817646025"/>
                  </a:ext>
                </a:extLst>
              </a:tr>
            </a:tbl>
          </a:graphicData>
        </a:graphic>
      </p:graphicFrame>
      <p:sp>
        <p:nvSpPr>
          <p:cNvPr id="6" name="Metin kutusu 5"/>
          <p:cNvSpPr txBox="1"/>
          <p:nvPr/>
        </p:nvSpPr>
        <p:spPr>
          <a:xfrm>
            <a:off x="2845204" y="607453"/>
            <a:ext cx="4145564" cy="307777"/>
          </a:xfrm>
          <a:prstGeom prst="rect">
            <a:avLst/>
          </a:prstGeom>
          <a:solidFill>
            <a:srgbClr val="295495"/>
          </a:solidFill>
        </p:spPr>
        <p:txBody>
          <a:bodyPr wrap="square" rtlCol="0">
            <a:spAutoFit/>
          </a:bodyPr>
          <a:lstStyle/>
          <a:p>
            <a:pPr algn="ctr"/>
            <a:r>
              <a:rPr lang="tr-TR" sz="1400" b="1" dirty="0">
                <a:solidFill>
                  <a:schemeClr val="bg1"/>
                </a:solidFill>
                <a:effectLst>
                  <a:outerShdw blurRad="38100" dist="38100" dir="2700000" algn="tl">
                    <a:srgbClr val="000000">
                      <a:alpha val="43137"/>
                    </a:srgbClr>
                  </a:outerShdw>
                </a:effectLst>
              </a:rPr>
              <a:t>TYT TESTLERİNİNİN  % OLARAK DAĞILIMI</a:t>
            </a:r>
          </a:p>
        </p:txBody>
      </p:sp>
      <p:sp>
        <p:nvSpPr>
          <p:cNvPr id="7" name="Metin kutusu 6"/>
          <p:cNvSpPr txBox="1"/>
          <p:nvPr/>
        </p:nvSpPr>
        <p:spPr>
          <a:xfrm>
            <a:off x="2639739" y="1754209"/>
            <a:ext cx="4556493" cy="307777"/>
          </a:xfrm>
          <a:prstGeom prst="rect">
            <a:avLst/>
          </a:prstGeom>
          <a:solidFill>
            <a:srgbClr val="295495"/>
          </a:solidFill>
        </p:spPr>
        <p:txBody>
          <a:bodyPr wrap="square" rtlCol="0">
            <a:spAutoFit/>
          </a:bodyPr>
          <a:lstStyle/>
          <a:p>
            <a:pPr algn="ctr"/>
            <a:r>
              <a:rPr lang="tr-TR" sz="1400" b="1" dirty="0">
                <a:solidFill>
                  <a:schemeClr val="bg1"/>
                </a:solidFill>
                <a:effectLst>
                  <a:outerShdw blurRad="38100" dist="38100" dir="2700000" algn="tl">
                    <a:srgbClr val="000000">
                      <a:alpha val="43137"/>
                    </a:srgbClr>
                  </a:outerShdw>
                </a:effectLst>
              </a:rPr>
              <a:t>SAYISAL TESTLERİNİNİN  % OLARAK DAĞILIMI</a:t>
            </a:r>
          </a:p>
        </p:txBody>
      </p:sp>
      <p:graphicFrame>
        <p:nvGraphicFramePr>
          <p:cNvPr id="10" name="Tablo 9"/>
          <p:cNvGraphicFramePr>
            <a:graphicFrameLocks noGrp="1"/>
          </p:cNvGraphicFramePr>
          <p:nvPr>
            <p:extLst>
              <p:ext uri="{D42A27DB-BD31-4B8C-83A1-F6EECF244321}">
                <p14:modId xmlns="" xmlns:p14="http://schemas.microsoft.com/office/powerpoint/2010/main" val="3003330307"/>
              </p:ext>
            </p:extLst>
          </p:nvPr>
        </p:nvGraphicFramePr>
        <p:xfrm>
          <a:off x="729049" y="2112449"/>
          <a:ext cx="9440562" cy="741680"/>
        </p:xfrm>
        <a:graphic>
          <a:graphicData uri="http://schemas.openxmlformats.org/drawingml/2006/table">
            <a:tbl>
              <a:tblPr firstRow="1" bandRow="1">
                <a:tableStyleId>{BC89EF96-8CEA-46FF-86C4-4CE0E7609802}</a:tableStyleId>
              </a:tblPr>
              <a:tblGrid>
                <a:gridCol w="1573427">
                  <a:extLst>
                    <a:ext uri="{9D8B030D-6E8A-4147-A177-3AD203B41FA5}">
                      <a16:colId xmlns="" xmlns:a16="http://schemas.microsoft.com/office/drawing/2014/main" val="1504728520"/>
                    </a:ext>
                  </a:extLst>
                </a:gridCol>
                <a:gridCol w="1573427">
                  <a:extLst>
                    <a:ext uri="{9D8B030D-6E8A-4147-A177-3AD203B41FA5}">
                      <a16:colId xmlns="" xmlns:a16="http://schemas.microsoft.com/office/drawing/2014/main" val="2915546519"/>
                    </a:ext>
                  </a:extLst>
                </a:gridCol>
                <a:gridCol w="1573427">
                  <a:extLst>
                    <a:ext uri="{9D8B030D-6E8A-4147-A177-3AD203B41FA5}">
                      <a16:colId xmlns="" xmlns:a16="http://schemas.microsoft.com/office/drawing/2014/main" val="781630137"/>
                    </a:ext>
                  </a:extLst>
                </a:gridCol>
                <a:gridCol w="1573427">
                  <a:extLst>
                    <a:ext uri="{9D8B030D-6E8A-4147-A177-3AD203B41FA5}">
                      <a16:colId xmlns="" xmlns:a16="http://schemas.microsoft.com/office/drawing/2014/main" val="3775265365"/>
                    </a:ext>
                  </a:extLst>
                </a:gridCol>
                <a:gridCol w="1573427">
                  <a:extLst>
                    <a:ext uri="{9D8B030D-6E8A-4147-A177-3AD203B41FA5}">
                      <a16:colId xmlns="" xmlns:a16="http://schemas.microsoft.com/office/drawing/2014/main" val="1340151541"/>
                    </a:ext>
                  </a:extLst>
                </a:gridCol>
                <a:gridCol w="1573427">
                  <a:extLst>
                    <a:ext uri="{9D8B030D-6E8A-4147-A177-3AD203B41FA5}">
                      <a16:colId xmlns="" xmlns:a16="http://schemas.microsoft.com/office/drawing/2014/main" val="2070846508"/>
                    </a:ext>
                  </a:extLst>
                </a:gridCol>
              </a:tblGrid>
              <a:tr h="370840">
                <a:tc>
                  <a:txBody>
                    <a:bodyPr/>
                    <a:lstStyle/>
                    <a:p>
                      <a:pPr algn="ctr"/>
                      <a:r>
                        <a:rPr lang="tr-TR" sz="1400" dirty="0"/>
                        <a:t>Dersler</a:t>
                      </a:r>
                    </a:p>
                  </a:txBody>
                  <a:tcPr marL="91439" marR="91439"/>
                </a:tc>
                <a:tc>
                  <a:txBody>
                    <a:bodyPr/>
                    <a:lstStyle/>
                    <a:p>
                      <a:pPr algn="ctr"/>
                      <a:r>
                        <a:rPr lang="tr-TR" sz="1400" dirty="0"/>
                        <a:t>TYT</a:t>
                      </a:r>
                    </a:p>
                  </a:txBody>
                  <a:tcPr marL="91439" marR="91439"/>
                </a:tc>
                <a:tc>
                  <a:txBody>
                    <a:bodyPr/>
                    <a:lstStyle/>
                    <a:p>
                      <a:pPr algn="ctr"/>
                      <a:r>
                        <a:rPr lang="tr-TR" sz="1400" dirty="0"/>
                        <a:t>Matematik</a:t>
                      </a:r>
                    </a:p>
                  </a:txBody>
                  <a:tcPr marL="91439" marR="91439"/>
                </a:tc>
                <a:tc>
                  <a:txBody>
                    <a:bodyPr/>
                    <a:lstStyle/>
                    <a:p>
                      <a:pPr algn="ctr"/>
                      <a:r>
                        <a:rPr lang="tr-TR" sz="1400" dirty="0"/>
                        <a:t>Fizik</a:t>
                      </a:r>
                    </a:p>
                  </a:txBody>
                  <a:tcPr marL="91439" marR="91439"/>
                </a:tc>
                <a:tc>
                  <a:txBody>
                    <a:bodyPr/>
                    <a:lstStyle/>
                    <a:p>
                      <a:pPr algn="ctr"/>
                      <a:r>
                        <a:rPr lang="tr-TR" sz="1400" dirty="0"/>
                        <a:t>Kimya</a:t>
                      </a:r>
                    </a:p>
                  </a:txBody>
                  <a:tcPr marL="91439" marR="91439"/>
                </a:tc>
                <a:tc>
                  <a:txBody>
                    <a:bodyPr/>
                    <a:lstStyle/>
                    <a:p>
                      <a:pPr algn="ctr"/>
                      <a:r>
                        <a:rPr lang="tr-TR" sz="1400" dirty="0"/>
                        <a:t>Biyoloji</a:t>
                      </a:r>
                    </a:p>
                  </a:txBody>
                  <a:tcPr marL="91439" marR="91439"/>
                </a:tc>
                <a:extLst>
                  <a:ext uri="{0D108BD9-81ED-4DB2-BD59-A6C34878D82A}">
                    <a16:rowId xmlns="" xmlns:a16="http://schemas.microsoft.com/office/drawing/2014/main" val="756994393"/>
                  </a:ext>
                </a:extLst>
              </a:tr>
              <a:tr h="370840">
                <a:tc>
                  <a:txBody>
                    <a:bodyPr/>
                    <a:lstStyle/>
                    <a:p>
                      <a:pPr algn="ctr"/>
                      <a:r>
                        <a:rPr lang="tr-TR" sz="1800" b="1" dirty="0"/>
                        <a:t>SAYISAL</a:t>
                      </a:r>
                    </a:p>
                  </a:txBody>
                  <a:tcPr marL="91439" marR="91439"/>
                </a:tc>
                <a:tc>
                  <a:txBody>
                    <a:bodyPr/>
                    <a:lstStyle/>
                    <a:p>
                      <a:pPr algn="ctr"/>
                      <a:r>
                        <a:rPr lang="tr-TR" sz="1800" dirty="0"/>
                        <a:t>%40</a:t>
                      </a:r>
                      <a:endParaRPr lang="tr-TR" sz="1800" b="1" dirty="0"/>
                    </a:p>
                  </a:txBody>
                  <a:tcPr marL="91439" marR="91439"/>
                </a:tc>
                <a:tc>
                  <a:txBody>
                    <a:bodyPr/>
                    <a:lstStyle/>
                    <a:p>
                      <a:pPr algn="ctr"/>
                      <a:r>
                        <a:rPr lang="tr-TR" sz="1800" dirty="0"/>
                        <a:t>%30</a:t>
                      </a:r>
                      <a:endParaRPr lang="tr-TR" sz="1800" b="1" dirty="0"/>
                    </a:p>
                  </a:txBody>
                  <a:tcPr marL="91439" marR="91439"/>
                </a:tc>
                <a:tc>
                  <a:txBody>
                    <a:bodyPr/>
                    <a:lstStyle/>
                    <a:p>
                      <a:pPr algn="ctr"/>
                      <a:r>
                        <a:rPr lang="tr-TR" sz="1800" dirty="0"/>
                        <a:t>%10</a:t>
                      </a:r>
                      <a:endParaRPr lang="tr-TR" sz="1800" b="1" dirty="0"/>
                    </a:p>
                  </a:txBody>
                  <a:tcPr marL="91439" marR="91439"/>
                </a:tc>
                <a:tc>
                  <a:txBody>
                    <a:bodyPr/>
                    <a:lstStyle/>
                    <a:p>
                      <a:pPr algn="ctr"/>
                      <a:r>
                        <a:rPr lang="tr-TR" sz="1800" dirty="0"/>
                        <a:t>%10</a:t>
                      </a:r>
                      <a:endParaRPr lang="tr-TR" sz="1800" b="1" dirty="0"/>
                    </a:p>
                  </a:txBody>
                  <a:tcPr marL="91439" marR="91439"/>
                </a:tc>
                <a:tc>
                  <a:txBody>
                    <a:bodyPr/>
                    <a:lstStyle/>
                    <a:p>
                      <a:pPr algn="ctr"/>
                      <a:r>
                        <a:rPr lang="tr-TR" sz="1800" dirty="0"/>
                        <a:t>%10</a:t>
                      </a:r>
                      <a:endParaRPr lang="tr-TR" sz="1800" b="1" dirty="0"/>
                    </a:p>
                  </a:txBody>
                  <a:tcPr marL="91439" marR="91439"/>
                </a:tc>
                <a:extLst>
                  <a:ext uri="{0D108BD9-81ED-4DB2-BD59-A6C34878D82A}">
                    <a16:rowId xmlns="" xmlns:a16="http://schemas.microsoft.com/office/drawing/2014/main" val="1897545936"/>
                  </a:ext>
                </a:extLst>
              </a:tr>
            </a:tbl>
          </a:graphicData>
        </a:graphic>
      </p:graphicFrame>
      <p:sp>
        <p:nvSpPr>
          <p:cNvPr id="11" name="Metin kutusu 10"/>
          <p:cNvSpPr txBox="1"/>
          <p:nvPr/>
        </p:nvSpPr>
        <p:spPr>
          <a:xfrm>
            <a:off x="2639739" y="2927042"/>
            <a:ext cx="4556493" cy="523220"/>
          </a:xfrm>
          <a:prstGeom prst="rect">
            <a:avLst/>
          </a:prstGeom>
          <a:solidFill>
            <a:srgbClr val="295495"/>
          </a:solidFill>
        </p:spPr>
        <p:txBody>
          <a:bodyPr wrap="square" rtlCol="0">
            <a:spAutoFit/>
          </a:bodyPr>
          <a:lstStyle/>
          <a:p>
            <a:pPr algn="ctr"/>
            <a:r>
              <a:rPr lang="tr-TR" sz="1400" b="1" dirty="0">
                <a:solidFill>
                  <a:schemeClr val="bg1"/>
                </a:solidFill>
                <a:effectLst>
                  <a:outerShdw blurRad="38100" dist="38100" dir="2700000" algn="tl">
                    <a:srgbClr val="000000">
                      <a:alpha val="43137"/>
                    </a:srgbClr>
                  </a:outerShdw>
                </a:effectLst>
              </a:rPr>
              <a:t>EŞİT AĞIRLIK TESTLERİNİNİN  % OLARAK DAĞILIMI</a:t>
            </a:r>
          </a:p>
        </p:txBody>
      </p:sp>
      <p:graphicFrame>
        <p:nvGraphicFramePr>
          <p:cNvPr id="12" name="Tablo 11"/>
          <p:cNvGraphicFramePr>
            <a:graphicFrameLocks noGrp="1"/>
          </p:cNvGraphicFramePr>
          <p:nvPr>
            <p:extLst>
              <p:ext uri="{D42A27DB-BD31-4B8C-83A1-F6EECF244321}">
                <p14:modId xmlns="" xmlns:p14="http://schemas.microsoft.com/office/powerpoint/2010/main" val="2126359725"/>
              </p:ext>
            </p:extLst>
          </p:nvPr>
        </p:nvGraphicFramePr>
        <p:xfrm>
          <a:off x="729049" y="3284765"/>
          <a:ext cx="9440562" cy="1010920"/>
        </p:xfrm>
        <a:graphic>
          <a:graphicData uri="http://schemas.openxmlformats.org/drawingml/2006/table">
            <a:tbl>
              <a:tblPr firstRow="1" bandRow="1">
                <a:tableStyleId>{BC89EF96-8CEA-46FF-86C4-4CE0E7609802}</a:tableStyleId>
              </a:tblPr>
              <a:tblGrid>
                <a:gridCol w="1573427">
                  <a:extLst>
                    <a:ext uri="{9D8B030D-6E8A-4147-A177-3AD203B41FA5}">
                      <a16:colId xmlns="" xmlns:a16="http://schemas.microsoft.com/office/drawing/2014/main" val="1504728520"/>
                    </a:ext>
                  </a:extLst>
                </a:gridCol>
                <a:gridCol w="1573427">
                  <a:extLst>
                    <a:ext uri="{9D8B030D-6E8A-4147-A177-3AD203B41FA5}">
                      <a16:colId xmlns="" xmlns:a16="http://schemas.microsoft.com/office/drawing/2014/main" val="2915546519"/>
                    </a:ext>
                  </a:extLst>
                </a:gridCol>
                <a:gridCol w="1573427">
                  <a:extLst>
                    <a:ext uri="{9D8B030D-6E8A-4147-A177-3AD203B41FA5}">
                      <a16:colId xmlns="" xmlns:a16="http://schemas.microsoft.com/office/drawing/2014/main" val="781630137"/>
                    </a:ext>
                  </a:extLst>
                </a:gridCol>
                <a:gridCol w="1573427">
                  <a:extLst>
                    <a:ext uri="{9D8B030D-6E8A-4147-A177-3AD203B41FA5}">
                      <a16:colId xmlns="" xmlns:a16="http://schemas.microsoft.com/office/drawing/2014/main" val="3775265365"/>
                    </a:ext>
                  </a:extLst>
                </a:gridCol>
                <a:gridCol w="1573427">
                  <a:extLst>
                    <a:ext uri="{9D8B030D-6E8A-4147-A177-3AD203B41FA5}">
                      <a16:colId xmlns="" xmlns:a16="http://schemas.microsoft.com/office/drawing/2014/main" val="1340151541"/>
                    </a:ext>
                  </a:extLst>
                </a:gridCol>
                <a:gridCol w="1573427">
                  <a:extLst>
                    <a:ext uri="{9D8B030D-6E8A-4147-A177-3AD203B41FA5}">
                      <a16:colId xmlns="" xmlns:a16="http://schemas.microsoft.com/office/drawing/2014/main" val="2070846508"/>
                    </a:ext>
                  </a:extLst>
                </a:gridCol>
              </a:tblGrid>
              <a:tr h="370840">
                <a:tc>
                  <a:txBody>
                    <a:bodyPr/>
                    <a:lstStyle/>
                    <a:p>
                      <a:pPr algn="ctr"/>
                      <a:r>
                        <a:rPr lang="tr-TR" sz="1400" dirty="0"/>
                        <a:t>Dersler</a:t>
                      </a:r>
                    </a:p>
                  </a:txBody>
                  <a:tcPr marL="91439" marR="91439"/>
                </a:tc>
                <a:tc>
                  <a:txBody>
                    <a:bodyPr/>
                    <a:lstStyle/>
                    <a:p>
                      <a:pPr algn="ctr"/>
                      <a:r>
                        <a:rPr lang="tr-TR" sz="1400" dirty="0"/>
                        <a:t>TYT</a:t>
                      </a:r>
                    </a:p>
                  </a:txBody>
                  <a:tcPr marL="91439" marR="91439"/>
                </a:tc>
                <a:tc>
                  <a:txBody>
                    <a:bodyPr/>
                    <a:lstStyle/>
                    <a:p>
                      <a:pPr algn="ctr"/>
                      <a:r>
                        <a:rPr lang="tr-TR" sz="1400" dirty="0"/>
                        <a:t>Matematik</a:t>
                      </a:r>
                    </a:p>
                  </a:txBody>
                  <a:tcPr marL="91439" marR="91439"/>
                </a:tc>
                <a:tc>
                  <a:txBody>
                    <a:bodyPr/>
                    <a:lstStyle/>
                    <a:p>
                      <a:pPr algn="ctr"/>
                      <a:r>
                        <a:rPr lang="tr-TR" sz="1400" dirty="0"/>
                        <a:t>Edebiyat</a:t>
                      </a:r>
                    </a:p>
                  </a:txBody>
                  <a:tcPr marL="91439" marR="91439"/>
                </a:tc>
                <a:tc>
                  <a:txBody>
                    <a:bodyPr/>
                    <a:lstStyle/>
                    <a:p>
                      <a:pPr algn="ctr"/>
                      <a:r>
                        <a:rPr lang="tr-TR" sz="1400" dirty="0"/>
                        <a:t>Tarih-1</a:t>
                      </a:r>
                    </a:p>
                  </a:txBody>
                  <a:tcPr marL="91439" marR="91439"/>
                </a:tc>
                <a:tc>
                  <a:txBody>
                    <a:bodyPr/>
                    <a:lstStyle/>
                    <a:p>
                      <a:pPr algn="ctr"/>
                      <a:r>
                        <a:rPr lang="tr-TR" sz="1400" dirty="0"/>
                        <a:t>Coğrafya-1</a:t>
                      </a:r>
                    </a:p>
                  </a:txBody>
                  <a:tcPr marL="91439" marR="91439"/>
                </a:tc>
                <a:extLst>
                  <a:ext uri="{0D108BD9-81ED-4DB2-BD59-A6C34878D82A}">
                    <a16:rowId xmlns="" xmlns:a16="http://schemas.microsoft.com/office/drawing/2014/main" val="756994393"/>
                  </a:ext>
                </a:extLst>
              </a:tr>
              <a:tr h="640080">
                <a:tc>
                  <a:txBody>
                    <a:bodyPr/>
                    <a:lstStyle/>
                    <a:p>
                      <a:pPr algn="ctr"/>
                      <a:r>
                        <a:rPr lang="tr-TR" sz="1800" b="1" dirty="0"/>
                        <a:t>EŞİT</a:t>
                      </a:r>
                      <a:r>
                        <a:rPr lang="tr-TR" sz="1800" b="1" baseline="0" dirty="0"/>
                        <a:t> AĞIRLIK</a:t>
                      </a:r>
                      <a:endParaRPr lang="tr-TR" sz="1800" b="1" dirty="0"/>
                    </a:p>
                  </a:txBody>
                  <a:tcPr marL="91439" marR="91439"/>
                </a:tc>
                <a:tc>
                  <a:txBody>
                    <a:bodyPr/>
                    <a:lstStyle/>
                    <a:p>
                      <a:pPr algn="ctr"/>
                      <a:r>
                        <a:rPr lang="tr-TR" sz="1800" dirty="0"/>
                        <a:t>%40</a:t>
                      </a:r>
                      <a:endParaRPr lang="tr-TR" sz="1800" b="1" dirty="0"/>
                    </a:p>
                  </a:txBody>
                  <a:tcPr marL="91439" marR="91439"/>
                </a:tc>
                <a:tc>
                  <a:txBody>
                    <a:bodyPr/>
                    <a:lstStyle/>
                    <a:p>
                      <a:pPr algn="ctr"/>
                      <a:r>
                        <a:rPr lang="tr-TR" sz="1800" dirty="0"/>
                        <a:t>%30</a:t>
                      </a:r>
                      <a:endParaRPr lang="tr-TR" sz="1800" b="1" dirty="0"/>
                    </a:p>
                  </a:txBody>
                  <a:tcPr marL="91439" marR="91439"/>
                </a:tc>
                <a:tc>
                  <a:txBody>
                    <a:bodyPr/>
                    <a:lstStyle/>
                    <a:p>
                      <a:pPr algn="ctr"/>
                      <a:r>
                        <a:rPr lang="tr-TR" sz="1800" dirty="0"/>
                        <a:t>%18</a:t>
                      </a:r>
                      <a:endParaRPr lang="tr-TR" sz="1800" b="1" dirty="0"/>
                    </a:p>
                  </a:txBody>
                  <a:tcPr marL="91439" marR="91439"/>
                </a:tc>
                <a:tc>
                  <a:txBody>
                    <a:bodyPr/>
                    <a:lstStyle/>
                    <a:p>
                      <a:pPr algn="ctr"/>
                      <a:r>
                        <a:rPr lang="tr-TR" sz="1800" dirty="0"/>
                        <a:t>%7</a:t>
                      </a:r>
                      <a:endParaRPr lang="tr-TR" sz="1800" b="1" dirty="0"/>
                    </a:p>
                  </a:txBody>
                  <a:tcPr marL="91439" marR="91439"/>
                </a:tc>
                <a:tc>
                  <a:txBody>
                    <a:bodyPr/>
                    <a:lstStyle/>
                    <a:p>
                      <a:pPr algn="ctr"/>
                      <a:r>
                        <a:rPr lang="tr-TR" sz="1800" dirty="0"/>
                        <a:t>%5</a:t>
                      </a:r>
                      <a:endParaRPr lang="tr-TR" sz="1800" b="1" dirty="0"/>
                    </a:p>
                  </a:txBody>
                  <a:tcPr marL="91439" marR="91439"/>
                </a:tc>
                <a:extLst>
                  <a:ext uri="{0D108BD9-81ED-4DB2-BD59-A6C34878D82A}">
                    <a16:rowId xmlns="" xmlns:a16="http://schemas.microsoft.com/office/drawing/2014/main" val="1897545936"/>
                  </a:ext>
                </a:extLst>
              </a:tr>
            </a:tbl>
          </a:graphicData>
        </a:graphic>
      </p:graphicFrame>
      <p:sp>
        <p:nvSpPr>
          <p:cNvPr id="13" name="Metin kutusu 12"/>
          <p:cNvSpPr txBox="1"/>
          <p:nvPr/>
        </p:nvSpPr>
        <p:spPr>
          <a:xfrm>
            <a:off x="2639739" y="4096001"/>
            <a:ext cx="4556493" cy="307777"/>
          </a:xfrm>
          <a:prstGeom prst="rect">
            <a:avLst/>
          </a:prstGeom>
          <a:solidFill>
            <a:srgbClr val="295495"/>
          </a:solidFill>
        </p:spPr>
        <p:txBody>
          <a:bodyPr wrap="square" rtlCol="0">
            <a:spAutoFit/>
          </a:bodyPr>
          <a:lstStyle/>
          <a:p>
            <a:pPr algn="ctr"/>
            <a:r>
              <a:rPr lang="tr-TR" sz="1400" b="1" dirty="0">
                <a:solidFill>
                  <a:schemeClr val="bg1"/>
                </a:solidFill>
                <a:effectLst>
                  <a:outerShdw blurRad="38100" dist="38100" dir="2700000" algn="tl">
                    <a:srgbClr val="000000">
                      <a:alpha val="43137"/>
                    </a:srgbClr>
                  </a:outerShdw>
                </a:effectLst>
              </a:rPr>
              <a:t>SÖZEL TESTLERİNİNİN  % OLARAK DAĞILIMI</a:t>
            </a:r>
          </a:p>
        </p:txBody>
      </p:sp>
      <p:graphicFrame>
        <p:nvGraphicFramePr>
          <p:cNvPr id="14" name="Tablo 13"/>
          <p:cNvGraphicFramePr>
            <a:graphicFrameLocks noGrp="1"/>
          </p:cNvGraphicFramePr>
          <p:nvPr>
            <p:extLst>
              <p:ext uri="{D42A27DB-BD31-4B8C-83A1-F6EECF244321}">
                <p14:modId xmlns="" xmlns:p14="http://schemas.microsoft.com/office/powerpoint/2010/main" val="3166925043"/>
              </p:ext>
            </p:extLst>
          </p:nvPr>
        </p:nvGraphicFramePr>
        <p:xfrm>
          <a:off x="729049" y="4473332"/>
          <a:ext cx="9440568" cy="1273245"/>
        </p:xfrm>
        <a:graphic>
          <a:graphicData uri="http://schemas.openxmlformats.org/drawingml/2006/table">
            <a:tbl>
              <a:tblPr firstRow="1" bandRow="1">
                <a:tableStyleId>{BC89EF96-8CEA-46FF-86C4-4CE0E7609802}</a:tableStyleId>
              </a:tblPr>
              <a:tblGrid>
                <a:gridCol w="1048952">
                  <a:extLst>
                    <a:ext uri="{9D8B030D-6E8A-4147-A177-3AD203B41FA5}">
                      <a16:colId xmlns="" xmlns:a16="http://schemas.microsoft.com/office/drawing/2014/main" val="269932629"/>
                    </a:ext>
                  </a:extLst>
                </a:gridCol>
                <a:gridCol w="1048952">
                  <a:extLst>
                    <a:ext uri="{9D8B030D-6E8A-4147-A177-3AD203B41FA5}">
                      <a16:colId xmlns="" xmlns:a16="http://schemas.microsoft.com/office/drawing/2014/main" val="759235728"/>
                    </a:ext>
                  </a:extLst>
                </a:gridCol>
                <a:gridCol w="1048952">
                  <a:extLst>
                    <a:ext uri="{9D8B030D-6E8A-4147-A177-3AD203B41FA5}">
                      <a16:colId xmlns="" xmlns:a16="http://schemas.microsoft.com/office/drawing/2014/main" val="639492852"/>
                    </a:ext>
                  </a:extLst>
                </a:gridCol>
                <a:gridCol w="1048952">
                  <a:extLst>
                    <a:ext uri="{9D8B030D-6E8A-4147-A177-3AD203B41FA5}">
                      <a16:colId xmlns="" xmlns:a16="http://schemas.microsoft.com/office/drawing/2014/main" val="3275036333"/>
                    </a:ext>
                  </a:extLst>
                </a:gridCol>
                <a:gridCol w="1048952">
                  <a:extLst>
                    <a:ext uri="{9D8B030D-6E8A-4147-A177-3AD203B41FA5}">
                      <a16:colId xmlns="" xmlns:a16="http://schemas.microsoft.com/office/drawing/2014/main" val="3646649250"/>
                    </a:ext>
                  </a:extLst>
                </a:gridCol>
                <a:gridCol w="1048952">
                  <a:extLst>
                    <a:ext uri="{9D8B030D-6E8A-4147-A177-3AD203B41FA5}">
                      <a16:colId xmlns="" xmlns:a16="http://schemas.microsoft.com/office/drawing/2014/main" val="1175203985"/>
                    </a:ext>
                  </a:extLst>
                </a:gridCol>
                <a:gridCol w="1048952">
                  <a:extLst>
                    <a:ext uri="{9D8B030D-6E8A-4147-A177-3AD203B41FA5}">
                      <a16:colId xmlns="" xmlns:a16="http://schemas.microsoft.com/office/drawing/2014/main" val="3423079454"/>
                    </a:ext>
                  </a:extLst>
                </a:gridCol>
                <a:gridCol w="1048952">
                  <a:extLst>
                    <a:ext uri="{9D8B030D-6E8A-4147-A177-3AD203B41FA5}">
                      <a16:colId xmlns="" xmlns:a16="http://schemas.microsoft.com/office/drawing/2014/main" val="1478503743"/>
                    </a:ext>
                  </a:extLst>
                </a:gridCol>
                <a:gridCol w="1048952">
                  <a:extLst>
                    <a:ext uri="{9D8B030D-6E8A-4147-A177-3AD203B41FA5}">
                      <a16:colId xmlns="" xmlns:a16="http://schemas.microsoft.com/office/drawing/2014/main" val="3394742645"/>
                    </a:ext>
                  </a:extLst>
                </a:gridCol>
              </a:tblGrid>
              <a:tr h="640080">
                <a:tc>
                  <a:txBody>
                    <a:bodyPr/>
                    <a:lstStyle/>
                    <a:p>
                      <a:pPr algn="ctr"/>
                      <a:r>
                        <a:rPr lang="tr-TR" sz="1800" dirty="0"/>
                        <a:t>Dersler</a:t>
                      </a:r>
                    </a:p>
                  </a:txBody>
                  <a:tcPr marL="91439" marR="91439"/>
                </a:tc>
                <a:tc>
                  <a:txBody>
                    <a:bodyPr/>
                    <a:lstStyle/>
                    <a:p>
                      <a:pPr algn="ctr"/>
                      <a:r>
                        <a:rPr lang="tr-TR" sz="1800" dirty="0"/>
                        <a:t>TYT</a:t>
                      </a:r>
                    </a:p>
                  </a:txBody>
                  <a:tcPr marL="91439" marR="91439"/>
                </a:tc>
                <a:tc>
                  <a:txBody>
                    <a:bodyPr/>
                    <a:lstStyle/>
                    <a:p>
                      <a:pPr algn="ctr"/>
                      <a:r>
                        <a:rPr lang="tr-TR" sz="1800" dirty="0"/>
                        <a:t>Edebiyat</a:t>
                      </a:r>
                    </a:p>
                  </a:txBody>
                  <a:tcPr marL="91439" marR="91439"/>
                </a:tc>
                <a:tc>
                  <a:txBody>
                    <a:bodyPr/>
                    <a:lstStyle/>
                    <a:p>
                      <a:pPr algn="ctr"/>
                      <a:r>
                        <a:rPr lang="tr-TR" sz="1800" dirty="0"/>
                        <a:t>Tarih-1</a:t>
                      </a:r>
                    </a:p>
                  </a:txBody>
                  <a:tcPr marL="91439" marR="91439"/>
                </a:tc>
                <a:tc>
                  <a:txBody>
                    <a:bodyPr/>
                    <a:lstStyle/>
                    <a:p>
                      <a:pPr algn="ctr"/>
                      <a:r>
                        <a:rPr lang="tr-TR" sz="1800" dirty="0"/>
                        <a:t>Coğ.-1</a:t>
                      </a:r>
                    </a:p>
                  </a:txBody>
                  <a:tcPr marL="91439" marR="91439"/>
                </a:tc>
                <a:tc>
                  <a:txBody>
                    <a:bodyPr/>
                    <a:lstStyle/>
                    <a:p>
                      <a:pPr algn="ctr"/>
                      <a:r>
                        <a:rPr lang="tr-TR" sz="1800" dirty="0"/>
                        <a:t>Tarih-2</a:t>
                      </a:r>
                    </a:p>
                  </a:txBody>
                  <a:tcPr marL="91439" marR="91439"/>
                </a:tc>
                <a:tc>
                  <a:txBody>
                    <a:bodyPr/>
                    <a:lstStyle/>
                    <a:p>
                      <a:pPr algn="ctr"/>
                      <a:r>
                        <a:rPr lang="tr-TR" sz="1800" dirty="0"/>
                        <a:t>Coğ.-2</a:t>
                      </a:r>
                    </a:p>
                  </a:txBody>
                  <a:tcPr marL="91439" marR="91439"/>
                </a:tc>
                <a:tc>
                  <a:txBody>
                    <a:bodyPr/>
                    <a:lstStyle/>
                    <a:p>
                      <a:pPr algn="ctr"/>
                      <a:r>
                        <a:rPr lang="tr-TR" sz="1800" dirty="0"/>
                        <a:t>Felsefe G.</a:t>
                      </a:r>
                    </a:p>
                  </a:txBody>
                  <a:tcPr marL="91439" marR="91439"/>
                </a:tc>
                <a:tc>
                  <a:txBody>
                    <a:bodyPr/>
                    <a:lstStyle/>
                    <a:p>
                      <a:pPr algn="ctr"/>
                      <a:r>
                        <a:rPr lang="tr-TR" sz="1800" dirty="0"/>
                        <a:t>Din Kül.</a:t>
                      </a:r>
                    </a:p>
                  </a:txBody>
                  <a:tcPr marL="91439" marR="91439"/>
                </a:tc>
                <a:extLst>
                  <a:ext uri="{0D108BD9-81ED-4DB2-BD59-A6C34878D82A}">
                    <a16:rowId xmlns="" xmlns:a16="http://schemas.microsoft.com/office/drawing/2014/main" val="1728272077"/>
                  </a:ext>
                </a:extLst>
              </a:tr>
              <a:tr h="633165">
                <a:tc>
                  <a:txBody>
                    <a:bodyPr/>
                    <a:lstStyle/>
                    <a:p>
                      <a:pPr algn="ctr"/>
                      <a:r>
                        <a:rPr lang="tr-TR" sz="1800" b="1" dirty="0"/>
                        <a:t>SÖZEL</a:t>
                      </a:r>
                      <a:endParaRPr lang="tr-TR" sz="2000" b="1" dirty="0"/>
                    </a:p>
                  </a:txBody>
                  <a:tcPr marL="91439" marR="91439"/>
                </a:tc>
                <a:tc>
                  <a:txBody>
                    <a:bodyPr/>
                    <a:lstStyle/>
                    <a:p>
                      <a:pPr algn="ctr"/>
                      <a:r>
                        <a:rPr lang="tr-TR" sz="1800" dirty="0"/>
                        <a:t>%40</a:t>
                      </a:r>
                      <a:endParaRPr lang="tr-TR" sz="1800" b="1" dirty="0"/>
                    </a:p>
                  </a:txBody>
                  <a:tcPr marL="91439" marR="91439"/>
                </a:tc>
                <a:tc>
                  <a:txBody>
                    <a:bodyPr/>
                    <a:lstStyle/>
                    <a:p>
                      <a:pPr algn="ctr"/>
                      <a:r>
                        <a:rPr lang="tr-TR" sz="1800" dirty="0"/>
                        <a:t>%18</a:t>
                      </a:r>
                      <a:endParaRPr lang="tr-TR" sz="1800" b="1" dirty="0"/>
                    </a:p>
                  </a:txBody>
                  <a:tcPr marL="91439" marR="91439"/>
                </a:tc>
                <a:tc>
                  <a:txBody>
                    <a:bodyPr/>
                    <a:lstStyle/>
                    <a:p>
                      <a:pPr algn="ctr"/>
                      <a:r>
                        <a:rPr lang="tr-TR" sz="1800" dirty="0"/>
                        <a:t>%7</a:t>
                      </a:r>
                      <a:endParaRPr lang="tr-TR" sz="1800" b="1" dirty="0"/>
                    </a:p>
                  </a:txBody>
                  <a:tcPr marL="91439" marR="91439"/>
                </a:tc>
                <a:tc>
                  <a:txBody>
                    <a:bodyPr/>
                    <a:lstStyle/>
                    <a:p>
                      <a:pPr algn="ctr"/>
                      <a:r>
                        <a:rPr lang="tr-TR" sz="1800" dirty="0"/>
                        <a:t>%5</a:t>
                      </a:r>
                      <a:endParaRPr lang="tr-TR" sz="1800" b="1" dirty="0"/>
                    </a:p>
                  </a:txBody>
                  <a:tcPr marL="91439" marR="91439"/>
                </a:tc>
                <a:tc>
                  <a:txBody>
                    <a:bodyPr/>
                    <a:lstStyle/>
                    <a:p>
                      <a:pPr algn="ctr"/>
                      <a:r>
                        <a:rPr lang="tr-TR" sz="1800" dirty="0"/>
                        <a:t>%8</a:t>
                      </a:r>
                      <a:endParaRPr lang="tr-TR" sz="1800" b="1" dirty="0"/>
                    </a:p>
                  </a:txBody>
                  <a:tcPr marL="91439" marR="91439"/>
                </a:tc>
                <a:tc>
                  <a:txBody>
                    <a:bodyPr/>
                    <a:lstStyle/>
                    <a:p>
                      <a:pPr algn="ctr"/>
                      <a:r>
                        <a:rPr lang="tr-TR" sz="1800" dirty="0"/>
                        <a:t>%8</a:t>
                      </a:r>
                      <a:endParaRPr lang="tr-TR" sz="1800" b="1" dirty="0"/>
                    </a:p>
                  </a:txBody>
                  <a:tcPr marL="91439" marR="91439"/>
                </a:tc>
                <a:tc>
                  <a:txBody>
                    <a:bodyPr/>
                    <a:lstStyle/>
                    <a:p>
                      <a:pPr algn="ctr"/>
                      <a:r>
                        <a:rPr lang="tr-TR" sz="1800" dirty="0"/>
                        <a:t>%9</a:t>
                      </a:r>
                      <a:endParaRPr lang="tr-TR" sz="1800" b="1" dirty="0"/>
                    </a:p>
                  </a:txBody>
                  <a:tcPr marL="91439" marR="91439"/>
                </a:tc>
                <a:tc>
                  <a:txBody>
                    <a:bodyPr/>
                    <a:lstStyle/>
                    <a:p>
                      <a:pPr algn="ctr"/>
                      <a:r>
                        <a:rPr lang="tr-TR" sz="1800" dirty="0"/>
                        <a:t>%5</a:t>
                      </a:r>
                      <a:endParaRPr lang="tr-TR" sz="1800" b="1" dirty="0"/>
                    </a:p>
                  </a:txBody>
                  <a:tcPr marL="91439" marR="91439"/>
                </a:tc>
                <a:extLst>
                  <a:ext uri="{0D108BD9-81ED-4DB2-BD59-A6C34878D82A}">
                    <a16:rowId xmlns="" xmlns:a16="http://schemas.microsoft.com/office/drawing/2014/main" val="2021384494"/>
                  </a:ext>
                </a:extLst>
              </a:tr>
            </a:tbl>
          </a:graphicData>
        </a:graphic>
      </p:graphicFrame>
      <p:sp>
        <p:nvSpPr>
          <p:cNvPr id="15" name="Metin kutusu 14"/>
          <p:cNvSpPr txBox="1"/>
          <p:nvPr/>
        </p:nvSpPr>
        <p:spPr>
          <a:xfrm>
            <a:off x="691976" y="5354124"/>
            <a:ext cx="1291037" cy="338554"/>
          </a:xfrm>
          <a:prstGeom prst="rect">
            <a:avLst/>
          </a:prstGeom>
          <a:solidFill>
            <a:srgbClr val="295495"/>
          </a:solidFill>
        </p:spPr>
        <p:txBody>
          <a:bodyPr wrap="square" rtlCol="0">
            <a:spAutoFit/>
          </a:bodyPr>
          <a:lstStyle/>
          <a:p>
            <a:pPr algn="ctr"/>
            <a:r>
              <a:rPr lang="tr-TR" b="1" dirty="0">
                <a:solidFill>
                  <a:schemeClr val="bg1"/>
                </a:solidFill>
                <a:effectLst>
                  <a:outerShdw blurRad="38100" dist="38100" dir="2700000" algn="tl">
                    <a:srgbClr val="000000">
                      <a:alpha val="43137"/>
                    </a:srgbClr>
                  </a:outerShdw>
                </a:effectLst>
              </a:rPr>
              <a:t>DİL</a:t>
            </a:r>
          </a:p>
        </p:txBody>
      </p:sp>
      <p:sp>
        <p:nvSpPr>
          <p:cNvPr id="16" name="Metin kutusu 15"/>
          <p:cNvSpPr txBox="1"/>
          <p:nvPr/>
        </p:nvSpPr>
        <p:spPr>
          <a:xfrm>
            <a:off x="2020086" y="5354122"/>
            <a:ext cx="1293829" cy="338554"/>
          </a:xfrm>
          <a:prstGeom prst="rect">
            <a:avLst/>
          </a:prstGeom>
          <a:solidFill>
            <a:srgbClr val="295495"/>
          </a:solidFill>
        </p:spPr>
        <p:txBody>
          <a:bodyPr wrap="square" rtlCol="0">
            <a:spAutoFit/>
          </a:bodyPr>
          <a:lstStyle/>
          <a:p>
            <a:pPr algn="ctr"/>
            <a:r>
              <a:rPr lang="tr-TR" b="1" dirty="0">
                <a:solidFill>
                  <a:schemeClr val="bg1"/>
                </a:solidFill>
                <a:effectLst>
                  <a:outerShdw blurRad="38100" dist="38100" dir="2700000" algn="tl">
                    <a:srgbClr val="000000">
                      <a:alpha val="43137"/>
                    </a:srgbClr>
                  </a:outerShdw>
                </a:effectLst>
              </a:rPr>
              <a:t>TYT: %40</a:t>
            </a:r>
          </a:p>
        </p:txBody>
      </p:sp>
      <p:sp>
        <p:nvSpPr>
          <p:cNvPr id="17" name="Metin kutusu 16"/>
          <p:cNvSpPr txBox="1"/>
          <p:nvPr/>
        </p:nvSpPr>
        <p:spPr>
          <a:xfrm>
            <a:off x="3344560" y="5354123"/>
            <a:ext cx="1252152" cy="338554"/>
          </a:xfrm>
          <a:prstGeom prst="rect">
            <a:avLst/>
          </a:prstGeom>
          <a:solidFill>
            <a:srgbClr val="295495"/>
          </a:solidFill>
        </p:spPr>
        <p:txBody>
          <a:bodyPr wrap="square" rtlCol="0">
            <a:spAutoFit/>
          </a:bodyPr>
          <a:lstStyle/>
          <a:p>
            <a:pPr algn="ctr"/>
            <a:r>
              <a:rPr lang="tr-TR" b="1" dirty="0">
                <a:solidFill>
                  <a:schemeClr val="bg1"/>
                </a:solidFill>
                <a:effectLst>
                  <a:outerShdw blurRad="38100" dist="38100" dir="2700000" algn="tl">
                    <a:srgbClr val="000000">
                      <a:alpha val="43137"/>
                    </a:srgbClr>
                  </a:outerShdw>
                </a:effectLst>
              </a:rPr>
              <a:t>YDT: %60</a:t>
            </a:r>
          </a:p>
        </p:txBody>
      </p:sp>
    </p:spTree>
    <p:extLst>
      <p:ext uri="{BB962C8B-B14F-4D97-AF65-F5344CB8AC3E}">
        <p14:creationId xmlns="" xmlns:p14="http://schemas.microsoft.com/office/powerpoint/2010/main" val="185016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389323" y="1292377"/>
            <a:ext cx="2364626" cy="3934531"/>
          </a:xfrm>
          <a:prstGeom prst="rect">
            <a:avLst/>
          </a:prstGeom>
        </p:spPr>
      </p:pic>
      <p:pic>
        <p:nvPicPr>
          <p:cNvPr id="12" name="Resim 11"/>
          <p:cNvPicPr>
            <a:picLocks noChangeAspect="1"/>
          </p:cNvPicPr>
          <p:nvPr/>
        </p:nvPicPr>
        <p:blipFill>
          <a:blip r:embed="rId3"/>
          <a:stretch>
            <a:fillRect/>
          </a:stretch>
        </p:blipFill>
        <p:spPr>
          <a:xfrm>
            <a:off x="3013502" y="1292378"/>
            <a:ext cx="2328468" cy="3934530"/>
          </a:xfrm>
          <a:prstGeom prst="rect">
            <a:avLst/>
          </a:prstGeom>
        </p:spPr>
      </p:pic>
      <p:pic>
        <p:nvPicPr>
          <p:cNvPr id="13" name="Resim 12"/>
          <p:cNvPicPr>
            <a:picLocks noChangeAspect="1"/>
          </p:cNvPicPr>
          <p:nvPr/>
        </p:nvPicPr>
        <p:blipFill>
          <a:blip r:embed="rId4"/>
          <a:stretch>
            <a:fillRect/>
          </a:stretch>
        </p:blipFill>
        <p:spPr>
          <a:xfrm>
            <a:off x="5589163" y="1292377"/>
            <a:ext cx="2407155" cy="3934531"/>
          </a:xfrm>
          <a:prstGeom prst="rect">
            <a:avLst/>
          </a:prstGeom>
        </p:spPr>
      </p:pic>
      <p:pic>
        <p:nvPicPr>
          <p:cNvPr id="15" name="Resim 14"/>
          <p:cNvPicPr>
            <a:picLocks noChangeAspect="1"/>
          </p:cNvPicPr>
          <p:nvPr/>
        </p:nvPicPr>
        <p:blipFill>
          <a:blip r:embed="rId5"/>
          <a:stretch>
            <a:fillRect/>
          </a:stretch>
        </p:blipFill>
        <p:spPr>
          <a:xfrm>
            <a:off x="8239032" y="1292379"/>
            <a:ext cx="2364625" cy="3934530"/>
          </a:xfrm>
          <a:prstGeom prst="rect">
            <a:avLst/>
          </a:prstGeom>
        </p:spPr>
      </p:pic>
      <p:sp>
        <p:nvSpPr>
          <p:cNvPr id="16" name="Metin kutusu 15"/>
          <p:cNvSpPr txBox="1"/>
          <p:nvPr/>
        </p:nvSpPr>
        <p:spPr>
          <a:xfrm>
            <a:off x="389323" y="229397"/>
            <a:ext cx="5906670"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YÜKSEKÖĞRETİM KURUMLARI SINAVI (YKS) NEDİR?</a:t>
            </a:r>
          </a:p>
        </p:txBody>
      </p:sp>
      <p:sp>
        <p:nvSpPr>
          <p:cNvPr id="17" name="Metin kutusu 16"/>
          <p:cNvSpPr txBox="1"/>
          <p:nvPr/>
        </p:nvSpPr>
        <p:spPr>
          <a:xfrm>
            <a:off x="979200" y="5535307"/>
            <a:ext cx="4362770" cy="523220"/>
          </a:xfrm>
          <a:prstGeom prst="rect">
            <a:avLst/>
          </a:prstGeom>
          <a:noFill/>
          <a:ln>
            <a:solidFill>
              <a:srgbClr val="A78503"/>
            </a:solidFill>
          </a:ln>
        </p:spPr>
        <p:txBody>
          <a:bodyPr wrap="square" rtlCol="0">
            <a:spAutoFit/>
          </a:bodyPr>
          <a:lstStyle/>
          <a:p>
            <a:pPr algn="ctr"/>
            <a:r>
              <a:rPr lang="tr-TR" sz="1400" b="1" dirty="0">
                <a:solidFill>
                  <a:srgbClr val="A78503"/>
                </a:solidFill>
              </a:rPr>
              <a:t>YDT oturumları Pazar günü öğleden sonra yapılacaktır.</a:t>
            </a:r>
          </a:p>
        </p:txBody>
      </p:sp>
      <p:sp>
        <p:nvSpPr>
          <p:cNvPr id="18" name="Metin kutusu 17"/>
          <p:cNvSpPr txBox="1"/>
          <p:nvPr/>
        </p:nvSpPr>
        <p:spPr>
          <a:xfrm>
            <a:off x="389323" y="3538566"/>
            <a:ext cx="1112108" cy="584775"/>
          </a:xfrm>
          <a:prstGeom prst="rect">
            <a:avLst/>
          </a:prstGeom>
          <a:noFill/>
        </p:spPr>
        <p:txBody>
          <a:bodyPr wrap="square" rtlCol="0">
            <a:spAutoFit/>
          </a:bodyPr>
          <a:lstStyle/>
          <a:p>
            <a:pPr algn="ctr"/>
            <a:r>
              <a:rPr lang="tr-TR" sz="3200" b="1" dirty="0">
                <a:solidFill>
                  <a:schemeClr val="bg1"/>
                </a:solidFill>
              </a:rPr>
              <a:t>TYT</a:t>
            </a:r>
          </a:p>
        </p:txBody>
      </p:sp>
      <p:sp>
        <p:nvSpPr>
          <p:cNvPr id="19" name="Metin kutusu 18"/>
          <p:cNvSpPr txBox="1"/>
          <p:nvPr/>
        </p:nvSpPr>
        <p:spPr>
          <a:xfrm>
            <a:off x="539889" y="1942559"/>
            <a:ext cx="2063495" cy="1077218"/>
          </a:xfrm>
          <a:prstGeom prst="rect">
            <a:avLst/>
          </a:prstGeom>
          <a:noFill/>
        </p:spPr>
        <p:txBody>
          <a:bodyPr wrap="square" rtlCol="0">
            <a:spAutoFit/>
          </a:bodyPr>
          <a:lstStyle/>
          <a:p>
            <a:pPr algn="ctr"/>
            <a:r>
              <a:rPr lang="tr-TR" b="1" dirty="0"/>
              <a:t>TYT SINAVI </a:t>
            </a:r>
          </a:p>
          <a:p>
            <a:pPr algn="ctr"/>
            <a:r>
              <a:rPr lang="tr-TR" b="1" dirty="0"/>
              <a:t>CUMARTESİ GÜNÜ</a:t>
            </a:r>
          </a:p>
          <a:p>
            <a:pPr algn="ctr"/>
            <a:r>
              <a:rPr lang="tr-TR" b="1" dirty="0"/>
              <a:t>YAPILACAKTIR.</a:t>
            </a:r>
          </a:p>
          <a:p>
            <a:pPr algn="ctr"/>
            <a:endParaRPr lang="tr-TR" b="1" dirty="0"/>
          </a:p>
        </p:txBody>
      </p:sp>
      <p:sp>
        <p:nvSpPr>
          <p:cNvPr id="20" name="Metin kutusu 19"/>
          <p:cNvSpPr txBox="1"/>
          <p:nvPr/>
        </p:nvSpPr>
        <p:spPr>
          <a:xfrm>
            <a:off x="2996662" y="3538566"/>
            <a:ext cx="1112108" cy="584775"/>
          </a:xfrm>
          <a:prstGeom prst="rect">
            <a:avLst/>
          </a:prstGeom>
          <a:noFill/>
        </p:spPr>
        <p:txBody>
          <a:bodyPr wrap="square" rtlCol="0">
            <a:spAutoFit/>
          </a:bodyPr>
          <a:lstStyle/>
          <a:p>
            <a:pPr algn="ctr"/>
            <a:r>
              <a:rPr lang="tr-TR" sz="3200" b="1" dirty="0">
                <a:solidFill>
                  <a:schemeClr val="bg1"/>
                </a:solidFill>
              </a:rPr>
              <a:t>AYT</a:t>
            </a:r>
          </a:p>
        </p:txBody>
      </p:sp>
      <p:sp>
        <p:nvSpPr>
          <p:cNvPr id="21" name="Metin kutusu 20"/>
          <p:cNvSpPr txBox="1"/>
          <p:nvPr/>
        </p:nvSpPr>
        <p:spPr>
          <a:xfrm>
            <a:off x="5584682" y="3538565"/>
            <a:ext cx="1112108" cy="584775"/>
          </a:xfrm>
          <a:prstGeom prst="rect">
            <a:avLst/>
          </a:prstGeom>
          <a:noFill/>
        </p:spPr>
        <p:txBody>
          <a:bodyPr wrap="square" rtlCol="0">
            <a:spAutoFit/>
          </a:bodyPr>
          <a:lstStyle/>
          <a:p>
            <a:pPr algn="ctr"/>
            <a:r>
              <a:rPr lang="tr-TR" sz="3200" b="1" dirty="0">
                <a:solidFill>
                  <a:schemeClr val="bg1"/>
                </a:solidFill>
              </a:rPr>
              <a:t>YDT</a:t>
            </a:r>
          </a:p>
        </p:txBody>
      </p:sp>
      <p:sp>
        <p:nvSpPr>
          <p:cNvPr id="23" name="Metin kutusu 22"/>
          <p:cNvSpPr txBox="1"/>
          <p:nvPr/>
        </p:nvSpPr>
        <p:spPr>
          <a:xfrm>
            <a:off x="8309235" y="3646286"/>
            <a:ext cx="1112108" cy="646331"/>
          </a:xfrm>
          <a:prstGeom prst="rect">
            <a:avLst/>
          </a:prstGeom>
          <a:noFill/>
        </p:spPr>
        <p:txBody>
          <a:bodyPr wrap="square" rtlCol="0">
            <a:spAutoFit/>
          </a:bodyPr>
          <a:lstStyle/>
          <a:p>
            <a:pPr algn="ctr"/>
            <a:r>
              <a:rPr lang="tr-TR" sz="1800" b="1" dirty="0">
                <a:solidFill>
                  <a:schemeClr val="bg1"/>
                </a:solidFill>
              </a:rPr>
              <a:t>OTURUM</a:t>
            </a:r>
          </a:p>
        </p:txBody>
      </p:sp>
      <p:sp>
        <p:nvSpPr>
          <p:cNvPr id="24" name="Metin kutusu 23"/>
          <p:cNvSpPr txBox="1"/>
          <p:nvPr/>
        </p:nvSpPr>
        <p:spPr>
          <a:xfrm>
            <a:off x="715084" y="816312"/>
            <a:ext cx="9253770" cy="338554"/>
          </a:xfrm>
          <a:prstGeom prst="rect">
            <a:avLst/>
          </a:prstGeom>
          <a:noFill/>
          <a:ln>
            <a:solidFill>
              <a:srgbClr val="A78503"/>
            </a:solidFill>
          </a:ln>
        </p:spPr>
        <p:txBody>
          <a:bodyPr wrap="square" rtlCol="0">
            <a:spAutoFit/>
          </a:bodyPr>
          <a:lstStyle/>
          <a:p>
            <a:pPr algn="ctr"/>
            <a:r>
              <a:rPr lang="tr-TR" b="1" dirty="0">
                <a:solidFill>
                  <a:srgbClr val="A78503"/>
                </a:solidFill>
              </a:rPr>
              <a:t>2023-2024 Eğitim Ve Öğretim Yılında Uygulanacak Sınavdır.  3 Oturum Şeklinde Uygulanacaktır.</a:t>
            </a:r>
          </a:p>
        </p:txBody>
      </p:sp>
      <p:sp>
        <p:nvSpPr>
          <p:cNvPr id="25" name="Metin kutusu 24"/>
          <p:cNvSpPr txBox="1"/>
          <p:nvPr/>
        </p:nvSpPr>
        <p:spPr>
          <a:xfrm>
            <a:off x="3143703" y="1942558"/>
            <a:ext cx="2055709" cy="1077218"/>
          </a:xfrm>
          <a:prstGeom prst="rect">
            <a:avLst/>
          </a:prstGeom>
          <a:noFill/>
        </p:spPr>
        <p:txBody>
          <a:bodyPr wrap="square" rtlCol="0">
            <a:spAutoFit/>
          </a:bodyPr>
          <a:lstStyle/>
          <a:p>
            <a:pPr algn="ctr"/>
            <a:r>
              <a:rPr lang="tr-TR" b="1" dirty="0"/>
              <a:t>AYT SINAVI </a:t>
            </a:r>
          </a:p>
          <a:p>
            <a:pPr algn="ctr"/>
            <a:r>
              <a:rPr lang="tr-TR" b="1" dirty="0"/>
              <a:t>PAZAR GÜNÜ</a:t>
            </a:r>
          </a:p>
          <a:p>
            <a:pPr algn="ctr"/>
            <a:r>
              <a:rPr lang="tr-TR" b="1" dirty="0"/>
              <a:t>YAPILACAKTIR.</a:t>
            </a:r>
          </a:p>
          <a:p>
            <a:pPr algn="ctr"/>
            <a:endParaRPr lang="tr-TR" b="1" dirty="0"/>
          </a:p>
        </p:txBody>
      </p:sp>
      <p:sp>
        <p:nvSpPr>
          <p:cNvPr id="26" name="Metin kutusu 25"/>
          <p:cNvSpPr txBox="1"/>
          <p:nvPr/>
        </p:nvSpPr>
        <p:spPr>
          <a:xfrm>
            <a:off x="5764886" y="1942558"/>
            <a:ext cx="2055709" cy="1077218"/>
          </a:xfrm>
          <a:prstGeom prst="rect">
            <a:avLst/>
          </a:prstGeom>
          <a:noFill/>
        </p:spPr>
        <p:txBody>
          <a:bodyPr wrap="square" rtlCol="0">
            <a:spAutoFit/>
          </a:bodyPr>
          <a:lstStyle/>
          <a:p>
            <a:pPr algn="ctr"/>
            <a:r>
              <a:rPr lang="tr-TR" b="1" dirty="0"/>
              <a:t>YDT SINAVI </a:t>
            </a:r>
          </a:p>
          <a:p>
            <a:pPr algn="ctr"/>
            <a:r>
              <a:rPr lang="tr-TR" b="1" dirty="0"/>
              <a:t>PAZAR GÜNÜ</a:t>
            </a:r>
          </a:p>
          <a:p>
            <a:pPr algn="ctr"/>
            <a:r>
              <a:rPr lang="tr-TR" b="1" dirty="0"/>
              <a:t>YAPILACAKTIR.</a:t>
            </a:r>
          </a:p>
          <a:p>
            <a:pPr algn="ctr"/>
            <a:endParaRPr lang="tr-TR" b="1" dirty="0"/>
          </a:p>
        </p:txBody>
      </p:sp>
      <p:sp>
        <p:nvSpPr>
          <p:cNvPr id="27" name="Metin kutusu 26"/>
          <p:cNvSpPr txBox="1"/>
          <p:nvPr/>
        </p:nvSpPr>
        <p:spPr>
          <a:xfrm>
            <a:off x="8597376" y="1942558"/>
            <a:ext cx="2055709" cy="830997"/>
          </a:xfrm>
          <a:prstGeom prst="rect">
            <a:avLst/>
          </a:prstGeom>
          <a:noFill/>
        </p:spPr>
        <p:txBody>
          <a:bodyPr wrap="square" rtlCol="0">
            <a:spAutoFit/>
          </a:bodyPr>
          <a:lstStyle/>
          <a:p>
            <a:pPr marL="342900" indent="-342900">
              <a:buAutoNum type="arabicPeriod"/>
            </a:pPr>
            <a:r>
              <a:rPr lang="tr-TR" b="1" dirty="0"/>
              <a:t>Oturum: TYT</a:t>
            </a:r>
          </a:p>
          <a:p>
            <a:pPr marL="342900" indent="-342900">
              <a:buAutoNum type="arabicPeriod"/>
            </a:pPr>
            <a:r>
              <a:rPr lang="tr-TR" b="1" dirty="0"/>
              <a:t>Oturum: AYT</a:t>
            </a:r>
          </a:p>
          <a:p>
            <a:pPr marL="342900" indent="-342900">
              <a:buAutoNum type="arabicPeriod"/>
            </a:pPr>
            <a:r>
              <a:rPr lang="tr-TR" b="1" dirty="0"/>
              <a:t>Oturum: YDT</a:t>
            </a:r>
          </a:p>
        </p:txBody>
      </p:sp>
      <p:sp>
        <p:nvSpPr>
          <p:cNvPr id="28" name="Çarpı 27"/>
          <p:cNvSpPr/>
          <p:nvPr/>
        </p:nvSpPr>
        <p:spPr>
          <a:xfrm>
            <a:off x="2670440" y="2695759"/>
            <a:ext cx="406635" cy="380518"/>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Çarpı 28"/>
          <p:cNvSpPr/>
          <p:nvPr/>
        </p:nvSpPr>
        <p:spPr>
          <a:xfrm>
            <a:off x="5293679" y="2637425"/>
            <a:ext cx="406635" cy="380518"/>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Çarpı 29"/>
          <p:cNvSpPr/>
          <p:nvPr/>
        </p:nvSpPr>
        <p:spPr>
          <a:xfrm>
            <a:off x="7914358" y="2637425"/>
            <a:ext cx="406635" cy="380518"/>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240129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p:bldP spid="20" grpId="0"/>
      <p:bldP spid="21" grpId="0"/>
      <p:bldP spid="23" grpId="0"/>
      <p:bldP spid="24" grpId="0" animBg="1"/>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78448" y="301540"/>
            <a:ext cx="2486029" cy="646331"/>
          </a:xfrm>
          <a:prstGeom prst="rect">
            <a:avLst/>
          </a:prstGeom>
          <a:solidFill>
            <a:srgbClr val="295495"/>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 ÖNEMLİ AÇIKLAMALAR</a:t>
            </a:r>
          </a:p>
        </p:txBody>
      </p:sp>
      <p:pic>
        <p:nvPicPr>
          <p:cNvPr id="5" name="Resim 4"/>
          <p:cNvPicPr>
            <a:picLocks noChangeAspect="1"/>
          </p:cNvPicPr>
          <p:nvPr/>
        </p:nvPicPr>
        <p:blipFill>
          <a:blip r:embed="rId2"/>
          <a:stretch>
            <a:fillRect/>
          </a:stretch>
        </p:blipFill>
        <p:spPr>
          <a:xfrm>
            <a:off x="997012" y="848029"/>
            <a:ext cx="4942541" cy="4845818"/>
          </a:xfrm>
          <a:prstGeom prst="rect">
            <a:avLst/>
          </a:prstGeom>
        </p:spPr>
      </p:pic>
      <p:sp>
        <p:nvSpPr>
          <p:cNvPr id="6" name="Metin kutusu 5"/>
          <p:cNvSpPr txBox="1"/>
          <p:nvPr/>
        </p:nvSpPr>
        <p:spPr>
          <a:xfrm>
            <a:off x="4628853" y="947031"/>
            <a:ext cx="4314443" cy="584775"/>
          </a:xfrm>
          <a:prstGeom prst="rect">
            <a:avLst/>
          </a:prstGeom>
          <a:noFill/>
        </p:spPr>
        <p:txBody>
          <a:bodyPr wrap="square" rtlCol="0">
            <a:spAutoFit/>
          </a:bodyPr>
          <a:lstStyle/>
          <a:p>
            <a:r>
              <a:rPr lang="tr-TR" sz="1600" b="1" dirty="0">
                <a:solidFill>
                  <a:srgbClr val="295495"/>
                </a:solidFill>
              </a:rPr>
              <a:t>Sınavlar genel olarak Haziran ayının 2. haftası hafta sonu yapılır.</a:t>
            </a:r>
          </a:p>
        </p:txBody>
      </p:sp>
      <p:sp>
        <p:nvSpPr>
          <p:cNvPr id="7" name="Metin kutusu 6"/>
          <p:cNvSpPr txBox="1"/>
          <p:nvPr/>
        </p:nvSpPr>
        <p:spPr>
          <a:xfrm>
            <a:off x="3991545" y="1892274"/>
            <a:ext cx="5990842" cy="830997"/>
          </a:xfrm>
          <a:prstGeom prst="rect">
            <a:avLst/>
          </a:prstGeom>
          <a:noFill/>
        </p:spPr>
        <p:txBody>
          <a:bodyPr wrap="square" rtlCol="0">
            <a:spAutoFit/>
          </a:bodyPr>
          <a:lstStyle/>
          <a:p>
            <a:r>
              <a:rPr lang="tr-TR" sz="1600" b="1" dirty="0">
                <a:solidFill>
                  <a:srgbClr val="295495"/>
                </a:solidFill>
              </a:rPr>
              <a:t>Sınava giren adaylar sabah oturumu için saat:10:00’dan öğleden sonra oturumu içinde 15:30’dan sonra sınav salonuna alınmazlar.</a:t>
            </a:r>
          </a:p>
        </p:txBody>
      </p:sp>
      <p:sp>
        <p:nvSpPr>
          <p:cNvPr id="8" name="Metin kutusu 7"/>
          <p:cNvSpPr txBox="1"/>
          <p:nvPr/>
        </p:nvSpPr>
        <p:spPr>
          <a:xfrm>
            <a:off x="4786932" y="2837517"/>
            <a:ext cx="5605100" cy="830997"/>
          </a:xfrm>
          <a:prstGeom prst="rect">
            <a:avLst/>
          </a:prstGeom>
          <a:noFill/>
        </p:spPr>
        <p:txBody>
          <a:bodyPr wrap="square" rtlCol="0">
            <a:spAutoFit/>
          </a:bodyPr>
          <a:lstStyle/>
          <a:p>
            <a:r>
              <a:rPr lang="tr-TR" b="1" dirty="0">
                <a:solidFill>
                  <a:srgbClr val="295495"/>
                </a:solidFill>
              </a:rPr>
              <a:t>Oturum ücreti 2023 yılına ait her bir oturum için 115 TL olup ücretler sonraki yıllar için ÖSYM tarafından yeniden belirlenir. </a:t>
            </a:r>
          </a:p>
        </p:txBody>
      </p:sp>
      <p:sp>
        <p:nvSpPr>
          <p:cNvPr id="9" name="Metin kutusu 8"/>
          <p:cNvSpPr txBox="1"/>
          <p:nvPr/>
        </p:nvSpPr>
        <p:spPr>
          <a:xfrm>
            <a:off x="4700433" y="4281069"/>
            <a:ext cx="5778095" cy="784830"/>
          </a:xfrm>
          <a:prstGeom prst="rect">
            <a:avLst/>
          </a:prstGeom>
          <a:noFill/>
        </p:spPr>
        <p:txBody>
          <a:bodyPr wrap="square" rtlCol="0">
            <a:spAutoFit/>
          </a:bodyPr>
          <a:lstStyle/>
          <a:p>
            <a:r>
              <a:rPr lang="tr-TR" sz="1500" b="1" dirty="0">
                <a:solidFill>
                  <a:srgbClr val="295495"/>
                </a:solidFill>
              </a:rPr>
              <a:t>Sınava katılan adaylar için sınava giriş evrakı ile birlikte fotoğrafı güncel olan Yeni Nüfus cüzdanı veya geçerliliği olan pasaport istenmektedir.</a:t>
            </a:r>
          </a:p>
        </p:txBody>
      </p:sp>
    </p:spTree>
    <p:extLst>
      <p:ext uri="{BB962C8B-B14F-4D97-AF65-F5344CB8AC3E}">
        <p14:creationId xmlns="" xmlns:p14="http://schemas.microsoft.com/office/powerpoint/2010/main" val="200215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41975" y="244060"/>
            <a:ext cx="9755505" cy="4563913"/>
          </a:xfrm>
        </p:spPr>
        <p:txBody>
          <a:bodyPr>
            <a:normAutofit/>
          </a:bodyPr>
          <a:lstStyle/>
          <a:p>
            <a:r>
              <a:rPr lang="tr-TR" sz="6000" b="1" dirty="0" smtClean="0">
                <a:solidFill>
                  <a:srgbClr val="FF0000"/>
                </a:solidFill>
              </a:rPr>
              <a:t>ÇALIŞMALARINIZDA KOLAYLIKLAR DİLİYORUM</a:t>
            </a:r>
            <a:endParaRPr lang="tr-TR" sz="60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02575" y="388033"/>
            <a:ext cx="4867833"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TEMEL YETERLİLİK TESTİ (TYT) SORU SAYILARI</a:t>
            </a:r>
          </a:p>
        </p:txBody>
      </p:sp>
      <p:pic>
        <p:nvPicPr>
          <p:cNvPr id="5" name="Resim 4"/>
          <p:cNvPicPr>
            <a:picLocks noChangeAspect="1"/>
          </p:cNvPicPr>
          <p:nvPr/>
        </p:nvPicPr>
        <p:blipFill>
          <a:blip r:embed="rId2"/>
          <a:stretch>
            <a:fillRect/>
          </a:stretch>
        </p:blipFill>
        <p:spPr>
          <a:xfrm>
            <a:off x="837352" y="922925"/>
            <a:ext cx="2596048" cy="2297812"/>
          </a:xfrm>
          <a:prstGeom prst="rect">
            <a:avLst/>
          </a:prstGeom>
        </p:spPr>
      </p:pic>
      <p:pic>
        <p:nvPicPr>
          <p:cNvPr id="6" name="Resim 5"/>
          <p:cNvPicPr>
            <a:picLocks noChangeAspect="1"/>
          </p:cNvPicPr>
          <p:nvPr/>
        </p:nvPicPr>
        <p:blipFill>
          <a:blip r:embed="rId2"/>
          <a:stretch>
            <a:fillRect/>
          </a:stretch>
        </p:blipFill>
        <p:spPr>
          <a:xfrm>
            <a:off x="837352" y="3385752"/>
            <a:ext cx="2596048" cy="2297812"/>
          </a:xfrm>
          <a:prstGeom prst="rect">
            <a:avLst/>
          </a:prstGeom>
        </p:spPr>
      </p:pic>
      <p:pic>
        <p:nvPicPr>
          <p:cNvPr id="7" name="Resim 6"/>
          <p:cNvPicPr>
            <a:picLocks noChangeAspect="1"/>
          </p:cNvPicPr>
          <p:nvPr/>
        </p:nvPicPr>
        <p:blipFill>
          <a:blip r:embed="rId2"/>
          <a:stretch>
            <a:fillRect/>
          </a:stretch>
        </p:blipFill>
        <p:spPr>
          <a:xfrm>
            <a:off x="4321958" y="922652"/>
            <a:ext cx="2596048" cy="2297812"/>
          </a:xfrm>
          <a:prstGeom prst="rect">
            <a:avLst/>
          </a:prstGeom>
        </p:spPr>
      </p:pic>
      <p:pic>
        <p:nvPicPr>
          <p:cNvPr id="8" name="Resim 7"/>
          <p:cNvPicPr>
            <a:picLocks noChangeAspect="1"/>
          </p:cNvPicPr>
          <p:nvPr/>
        </p:nvPicPr>
        <p:blipFill>
          <a:blip r:embed="rId2"/>
          <a:stretch>
            <a:fillRect/>
          </a:stretch>
        </p:blipFill>
        <p:spPr>
          <a:xfrm>
            <a:off x="4321958" y="3385752"/>
            <a:ext cx="2596048" cy="2297812"/>
          </a:xfrm>
          <a:prstGeom prst="rect">
            <a:avLst/>
          </a:prstGeom>
        </p:spPr>
      </p:pic>
      <p:cxnSp>
        <p:nvCxnSpPr>
          <p:cNvPr id="10" name="Dirsek Bağlayıcısı 9"/>
          <p:cNvCxnSpPr/>
          <p:nvPr/>
        </p:nvCxnSpPr>
        <p:spPr>
          <a:xfrm>
            <a:off x="6893293" y="1767016"/>
            <a:ext cx="1126243" cy="556054"/>
          </a:xfrm>
          <a:prstGeom prst="bent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1" name="Dirsek Bağlayıcısı 10"/>
          <p:cNvCxnSpPr/>
          <p:nvPr/>
        </p:nvCxnSpPr>
        <p:spPr>
          <a:xfrm>
            <a:off x="6893292" y="4390768"/>
            <a:ext cx="1126243" cy="556054"/>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12" name="Metin kutusu 11"/>
          <p:cNvSpPr txBox="1"/>
          <p:nvPr/>
        </p:nvSpPr>
        <p:spPr>
          <a:xfrm>
            <a:off x="1671997" y="1215935"/>
            <a:ext cx="926758" cy="338554"/>
          </a:xfrm>
          <a:prstGeom prst="rect">
            <a:avLst/>
          </a:prstGeom>
          <a:noFill/>
        </p:spPr>
        <p:txBody>
          <a:bodyPr wrap="square" rtlCol="0">
            <a:spAutoFit/>
          </a:bodyPr>
          <a:lstStyle/>
          <a:p>
            <a:pPr algn="ctr"/>
            <a:r>
              <a:rPr lang="tr-TR" b="1" dirty="0"/>
              <a:t>Türkçe</a:t>
            </a:r>
          </a:p>
        </p:txBody>
      </p:sp>
      <p:sp>
        <p:nvSpPr>
          <p:cNvPr id="13" name="Metin kutusu 12"/>
          <p:cNvSpPr txBox="1"/>
          <p:nvPr/>
        </p:nvSpPr>
        <p:spPr>
          <a:xfrm>
            <a:off x="1482385" y="3737149"/>
            <a:ext cx="1305981" cy="338554"/>
          </a:xfrm>
          <a:prstGeom prst="rect">
            <a:avLst/>
          </a:prstGeom>
          <a:noFill/>
        </p:spPr>
        <p:txBody>
          <a:bodyPr wrap="square" rtlCol="0">
            <a:spAutoFit/>
          </a:bodyPr>
          <a:lstStyle/>
          <a:p>
            <a:pPr algn="ctr"/>
            <a:r>
              <a:rPr lang="tr-TR" b="1" dirty="0"/>
              <a:t>Matematik</a:t>
            </a:r>
          </a:p>
        </p:txBody>
      </p:sp>
      <p:sp>
        <p:nvSpPr>
          <p:cNvPr id="14" name="Metin kutusu 13"/>
          <p:cNvSpPr txBox="1"/>
          <p:nvPr/>
        </p:nvSpPr>
        <p:spPr>
          <a:xfrm>
            <a:off x="4817417" y="3714898"/>
            <a:ext cx="1305981" cy="338554"/>
          </a:xfrm>
          <a:prstGeom prst="rect">
            <a:avLst/>
          </a:prstGeom>
          <a:noFill/>
        </p:spPr>
        <p:txBody>
          <a:bodyPr wrap="square" rtlCol="0">
            <a:spAutoFit/>
          </a:bodyPr>
          <a:lstStyle/>
          <a:p>
            <a:pPr algn="ctr"/>
            <a:r>
              <a:rPr lang="tr-TR" b="1" dirty="0"/>
              <a:t>Fen Bilgisi</a:t>
            </a:r>
          </a:p>
        </p:txBody>
      </p:sp>
      <p:sp>
        <p:nvSpPr>
          <p:cNvPr id="15" name="Metin kutusu 14"/>
          <p:cNvSpPr txBox="1"/>
          <p:nvPr/>
        </p:nvSpPr>
        <p:spPr>
          <a:xfrm>
            <a:off x="4966992" y="1233867"/>
            <a:ext cx="1305981" cy="338554"/>
          </a:xfrm>
          <a:prstGeom prst="rect">
            <a:avLst/>
          </a:prstGeom>
          <a:noFill/>
        </p:spPr>
        <p:txBody>
          <a:bodyPr wrap="square" rtlCol="0">
            <a:spAutoFit/>
          </a:bodyPr>
          <a:lstStyle/>
          <a:p>
            <a:pPr algn="ctr"/>
            <a:r>
              <a:rPr lang="tr-TR" b="1" dirty="0"/>
              <a:t>Sosyal Bil.</a:t>
            </a:r>
          </a:p>
        </p:txBody>
      </p:sp>
      <p:pic>
        <p:nvPicPr>
          <p:cNvPr id="16" name="Resim 15"/>
          <p:cNvPicPr>
            <a:picLocks noChangeAspect="1"/>
          </p:cNvPicPr>
          <p:nvPr/>
        </p:nvPicPr>
        <p:blipFill>
          <a:blip r:embed="rId3"/>
          <a:stretch>
            <a:fillRect/>
          </a:stretch>
        </p:blipFill>
        <p:spPr>
          <a:xfrm>
            <a:off x="8054728" y="1215935"/>
            <a:ext cx="2525263" cy="1946198"/>
          </a:xfrm>
          <a:prstGeom prst="rect">
            <a:avLst/>
          </a:prstGeom>
        </p:spPr>
      </p:pic>
      <p:pic>
        <p:nvPicPr>
          <p:cNvPr id="17" name="Resim 16"/>
          <p:cNvPicPr>
            <a:picLocks noChangeAspect="1"/>
          </p:cNvPicPr>
          <p:nvPr/>
        </p:nvPicPr>
        <p:blipFill>
          <a:blip r:embed="rId3"/>
          <a:stretch>
            <a:fillRect/>
          </a:stretch>
        </p:blipFill>
        <p:spPr>
          <a:xfrm rot="10800000">
            <a:off x="8054728" y="3561559"/>
            <a:ext cx="2525263" cy="1946198"/>
          </a:xfrm>
          <a:prstGeom prst="rect">
            <a:avLst/>
          </a:prstGeom>
        </p:spPr>
      </p:pic>
      <p:pic>
        <p:nvPicPr>
          <p:cNvPr id="19" name="Resim 18"/>
          <p:cNvPicPr>
            <a:picLocks noChangeAspect="1"/>
          </p:cNvPicPr>
          <p:nvPr/>
        </p:nvPicPr>
        <p:blipFill>
          <a:blip r:embed="rId4"/>
          <a:stretch>
            <a:fillRect/>
          </a:stretch>
        </p:blipFill>
        <p:spPr>
          <a:xfrm>
            <a:off x="9416848" y="3561559"/>
            <a:ext cx="592443" cy="583488"/>
          </a:xfrm>
          <a:prstGeom prst="rect">
            <a:avLst/>
          </a:prstGeom>
        </p:spPr>
      </p:pic>
      <p:pic>
        <p:nvPicPr>
          <p:cNvPr id="20" name="Resim 19"/>
          <p:cNvPicPr>
            <a:picLocks noChangeAspect="1"/>
          </p:cNvPicPr>
          <p:nvPr/>
        </p:nvPicPr>
        <p:blipFill>
          <a:blip r:embed="rId4"/>
          <a:stretch>
            <a:fillRect/>
          </a:stretch>
        </p:blipFill>
        <p:spPr>
          <a:xfrm>
            <a:off x="8642491" y="2486614"/>
            <a:ext cx="592443" cy="583488"/>
          </a:xfrm>
          <a:prstGeom prst="rect">
            <a:avLst/>
          </a:prstGeom>
        </p:spPr>
      </p:pic>
      <p:sp>
        <p:nvSpPr>
          <p:cNvPr id="21" name="Metin kutusu 20"/>
          <p:cNvSpPr txBox="1"/>
          <p:nvPr/>
        </p:nvSpPr>
        <p:spPr>
          <a:xfrm>
            <a:off x="1328763" y="1591723"/>
            <a:ext cx="1613222" cy="338554"/>
          </a:xfrm>
          <a:prstGeom prst="rect">
            <a:avLst/>
          </a:prstGeom>
          <a:noFill/>
        </p:spPr>
        <p:txBody>
          <a:bodyPr wrap="square" rtlCol="0">
            <a:spAutoFit/>
          </a:bodyPr>
          <a:lstStyle/>
          <a:p>
            <a:pPr algn="ctr">
              <a:spcBef>
                <a:spcPts val="100"/>
              </a:spcBef>
            </a:pPr>
            <a:r>
              <a:rPr lang="tr-TR" b="1" dirty="0"/>
              <a:t>40 Soru</a:t>
            </a:r>
          </a:p>
        </p:txBody>
      </p:sp>
      <p:sp>
        <p:nvSpPr>
          <p:cNvPr id="22" name="Metin kutusu 21"/>
          <p:cNvSpPr txBox="1"/>
          <p:nvPr/>
        </p:nvSpPr>
        <p:spPr>
          <a:xfrm>
            <a:off x="1298918" y="4071440"/>
            <a:ext cx="1613222" cy="338554"/>
          </a:xfrm>
          <a:prstGeom prst="rect">
            <a:avLst/>
          </a:prstGeom>
          <a:noFill/>
        </p:spPr>
        <p:txBody>
          <a:bodyPr wrap="square" rtlCol="0">
            <a:spAutoFit/>
          </a:bodyPr>
          <a:lstStyle/>
          <a:p>
            <a:pPr algn="ctr">
              <a:spcBef>
                <a:spcPts val="100"/>
              </a:spcBef>
            </a:pPr>
            <a:r>
              <a:rPr lang="tr-TR" b="1" dirty="0"/>
              <a:t>40 Soru</a:t>
            </a:r>
          </a:p>
        </p:txBody>
      </p:sp>
      <p:sp>
        <p:nvSpPr>
          <p:cNvPr id="23" name="Metin kutusu 22"/>
          <p:cNvSpPr txBox="1"/>
          <p:nvPr/>
        </p:nvSpPr>
        <p:spPr>
          <a:xfrm>
            <a:off x="4813370" y="1670503"/>
            <a:ext cx="1613222" cy="338554"/>
          </a:xfrm>
          <a:prstGeom prst="rect">
            <a:avLst/>
          </a:prstGeom>
          <a:noFill/>
        </p:spPr>
        <p:txBody>
          <a:bodyPr wrap="square" rtlCol="0">
            <a:spAutoFit/>
          </a:bodyPr>
          <a:lstStyle/>
          <a:p>
            <a:pPr algn="ctr">
              <a:spcBef>
                <a:spcPts val="100"/>
              </a:spcBef>
            </a:pPr>
            <a:r>
              <a:rPr lang="tr-TR" b="1" dirty="0"/>
              <a:t>20 Soru</a:t>
            </a:r>
          </a:p>
        </p:txBody>
      </p:sp>
      <p:sp>
        <p:nvSpPr>
          <p:cNvPr id="24" name="Metin kutusu 23"/>
          <p:cNvSpPr txBox="1"/>
          <p:nvPr/>
        </p:nvSpPr>
        <p:spPr>
          <a:xfrm>
            <a:off x="4771167" y="4096700"/>
            <a:ext cx="1613222" cy="338554"/>
          </a:xfrm>
          <a:prstGeom prst="rect">
            <a:avLst/>
          </a:prstGeom>
          <a:noFill/>
        </p:spPr>
        <p:txBody>
          <a:bodyPr wrap="square" rtlCol="0">
            <a:spAutoFit/>
          </a:bodyPr>
          <a:lstStyle/>
          <a:p>
            <a:pPr algn="ctr">
              <a:spcBef>
                <a:spcPts val="100"/>
              </a:spcBef>
            </a:pPr>
            <a:r>
              <a:rPr lang="tr-TR" b="1" dirty="0"/>
              <a:t>20 Soru</a:t>
            </a:r>
          </a:p>
        </p:txBody>
      </p:sp>
      <p:sp>
        <p:nvSpPr>
          <p:cNvPr id="25" name="Metin kutusu 24"/>
          <p:cNvSpPr txBox="1"/>
          <p:nvPr/>
        </p:nvSpPr>
        <p:spPr>
          <a:xfrm>
            <a:off x="1189910" y="1906194"/>
            <a:ext cx="1890928" cy="738664"/>
          </a:xfrm>
          <a:prstGeom prst="rect">
            <a:avLst/>
          </a:prstGeom>
          <a:noFill/>
        </p:spPr>
        <p:txBody>
          <a:bodyPr wrap="square" rtlCol="0">
            <a:spAutoFit/>
          </a:bodyPr>
          <a:lstStyle/>
          <a:p>
            <a:pPr algn="ctr"/>
            <a:r>
              <a:rPr lang="tr-TR" sz="1400" b="1" dirty="0"/>
              <a:t>Paragraf ağırlıkta sorular sorulmaktadır.</a:t>
            </a:r>
          </a:p>
        </p:txBody>
      </p:sp>
      <p:sp>
        <p:nvSpPr>
          <p:cNvPr id="26" name="Metin kutusu 25"/>
          <p:cNvSpPr txBox="1"/>
          <p:nvPr/>
        </p:nvSpPr>
        <p:spPr>
          <a:xfrm>
            <a:off x="1085872" y="4401679"/>
            <a:ext cx="2145593" cy="830997"/>
          </a:xfrm>
          <a:prstGeom prst="rect">
            <a:avLst/>
          </a:prstGeom>
          <a:noFill/>
        </p:spPr>
        <p:txBody>
          <a:bodyPr wrap="square" rtlCol="0">
            <a:spAutoFit/>
          </a:bodyPr>
          <a:lstStyle/>
          <a:p>
            <a:pPr algn="ctr"/>
            <a:r>
              <a:rPr lang="tr-TR" sz="1200" b="1" dirty="0"/>
              <a:t>Geometri soruları da Matematik testi kapsamında sorulmaktadır.</a:t>
            </a:r>
          </a:p>
        </p:txBody>
      </p:sp>
      <p:sp>
        <p:nvSpPr>
          <p:cNvPr id="27" name="Metin kutusu 26"/>
          <p:cNvSpPr txBox="1"/>
          <p:nvPr/>
        </p:nvSpPr>
        <p:spPr>
          <a:xfrm>
            <a:off x="4706708" y="2035592"/>
            <a:ext cx="1890928" cy="738664"/>
          </a:xfrm>
          <a:prstGeom prst="rect">
            <a:avLst/>
          </a:prstGeom>
          <a:noFill/>
        </p:spPr>
        <p:txBody>
          <a:bodyPr wrap="square" rtlCol="0">
            <a:spAutoFit/>
          </a:bodyPr>
          <a:lstStyle/>
          <a:p>
            <a:pPr algn="ctr"/>
            <a:r>
              <a:rPr lang="tr-TR" sz="1400" b="1" dirty="0"/>
              <a:t>Yorum ağırlıkta sorular sorulmaktadır.</a:t>
            </a:r>
          </a:p>
        </p:txBody>
      </p:sp>
      <p:sp>
        <p:nvSpPr>
          <p:cNvPr id="28" name="Metin kutusu 27"/>
          <p:cNvSpPr txBox="1"/>
          <p:nvPr/>
        </p:nvSpPr>
        <p:spPr>
          <a:xfrm>
            <a:off x="4662006" y="4451555"/>
            <a:ext cx="1890928" cy="738664"/>
          </a:xfrm>
          <a:prstGeom prst="rect">
            <a:avLst/>
          </a:prstGeom>
          <a:noFill/>
        </p:spPr>
        <p:txBody>
          <a:bodyPr wrap="square" rtlCol="0">
            <a:spAutoFit/>
          </a:bodyPr>
          <a:lstStyle/>
          <a:p>
            <a:pPr algn="ctr"/>
            <a:r>
              <a:rPr lang="tr-TR" sz="1400" b="1" dirty="0"/>
              <a:t>Yorum ağırlıkta sorular sorulmaktadır.</a:t>
            </a:r>
          </a:p>
        </p:txBody>
      </p:sp>
      <p:sp>
        <p:nvSpPr>
          <p:cNvPr id="29" name="Metin kutusu 28"/>
          <p:cNvSpPr txBox="1"/>
          <p:nvPr/>
        </p:nvSpPr>
        <p:spPr>
          <a:xfrm>
            <a:off x="8486236" y="1317365"/>
            <a:ext cx="2145593" cy="1077218"/>
          </a:xfrm>
          <a:prstGeom prst="rect">
            <a:avLst/>
          </a:prstGeom>
          <a:noFill/>
        </p:spPr>
        <p:txBody>
          <a:bodyPr wrap="square" rtlCol="0">
            <a:spAutoFit/>
          </a:bodyPr>
          <a:lstStyle/>
          <a:p>
            <a:r>
              <a:rPr lang="tr-TR" b="1" dirty="0"/>
              <a:t>Tarih: 5 Soru</a:t>
            </a:r>
          </a:p>
          <a:p>
            <a:r>
              <a:rPr lang="tr-TR" b="1" dirty="0"/>
              <a:t>Coğrafya: 5 Soru</a:t>
            </a:r>
          </a:p>
          <a:p>
            <a:r>
              <a:rPr lang="tr-TR" b="1" dirty="0"/>
              <a:t>Felsefe: 5 Soru</a:t>
            </a:r>
          </a:p>
          <a:p>
            <a:r>
              <a:rPr lang="tr-TR" b="1" dirty="0"/>
              <a:t>Din Kültürü: 5 Soru</a:t>
            </a:r>
          </a:p>
        </p:txBody>
      </p:sp>
      <p:sp>
        <p:nvSpPr>
          <p:cNvPr id="30" name="Metin kutusu 29"/>
          <p:cNvSpPr txBox="1"/>
          <p:nvPr/>
        </p:nvSpPr>
        <p:spPr>
          <a:xfrm>
            <a:off x="8445275" y="4265977"/>
            <a:ext cx="2145593" cy="830997"/>
          </a:xfrm>
          <a:prstGeom prst="rect">
            <a:avLst/>
          </a:prstGeom>
          <a:noFill/>
        </p:spPr>
        <p:txBody>
          <a:bodyPr wrap="square" rtlCol="0">
            <a:spAutoFit/>
          </a:bodyPr>
          <a:lstStyle/>
          <a:p>
            <a:r>
              <a:rPr lang="tr-TR" b="1" dirty="0"/>
              <a:t>Fizik: 7 Soru</a:t>
            </a:r>
          </a:p>
          <a:p>
            <a:r>
              <a:rPr lang="tr-TR" b="1" dirty="0"/>
              <a:t>Kimya: 7 Soru</a:t>
            </a:r>
          </a:p>
          <a:p>
            <a:r>
              <a:rPr lang="tr-TR" b="1" dirty="0"/>
              <a:t>Biyoloji: 6 Soru</a:t>
            </a:r>
          </a:p>
        </p:txBody>
      </p:sp>
    </p:spTree>
    <p:extLst>
      <p:ext uri="{BB962C8B-B14F-4D97-AF65-F5344CB8AC3E}">
        <p14:creationId xmlns="" xmlns:p14="http://schemas.microsoft.com/office/powerpoint/2010/main" val="41911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ppt_x"/>
                                          </p:val>
                                        </p:tav>
                                        <p:tav tm="100000">
                                          <p:val>
                                            <p:strVal val="#ppt_x"/>
                                          </p:val>
                                        </p:tav>
                                      </p:tavLst>
                                    </p:anim>
                                    <p:anim calcmode="lin" valueType="num">
                                      <p:cBhvr additive="base">
                                        <p:cTn id="68" dur="5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additive="base">
                                        <p:cTn id="75" dur="500" fill="hold"/>
                                        <p:tgtEl>
                                          <p:spTgt spid="24"/>
                                        </p:tgtEl>
                                        <p:attrNameLst>
                                          <p:attrName>ppt_x</p:attrName>
                                        </p:attrNameLst>
                                      </p:cBhvr>
                                      <p:tavLst>
                                        <p:tav tm="0">
                                          <p:val>
                                            <p:strVal val="#ppt_x"/>
                                          </p:val>
                                        </p:tav>
                                        <p:tav tm="100000">
                                          <p:val>
                                            <p:strVal val="#ppt_x"/>
                                          </p:val>
                                        </p:tav>
                                      </p:tavLst>
                                    </p:anim>
                                    <p:anim calcmode="lin" valueType="num">
                                      <p:cBhvr additive="base">
                                        <p:cTn id="76" dur="500" fill="hold"/>
                                        <p:tgtEl>
                                          <p:spTgt spid="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additive="base">
                                        <p:cTn id="87" dur="500" fill="hold"/>
                                        <p:tgtEl>
                                          <p:spTgt spid="16"/>
                                        </p:tgtEl>
                                        <p:attrNameLst>
                                          <p:attrName>ppt_x</p:attrName>
                                        </p:attrNameLst>
                                      </p:cBhvr>
                                      <p:tavLst>
                                        <p:tav tm="0">
                                          <p:val>
                                            <p:strVal val="#ppt_x"/>
                                          </p:val>
                                        </p:tav>
                                        <p:tav tm="100000">
                                          <p:val>
                                            <p:strVal val="#ppt_x"/>
                                          </p:val>
                                        </p:tav>
                                      </p:tavLst>
                                    </p:anim>
                                    <p:anim calcmode="lin" valueType="num">
                                      <p:cBhvr additive="base">
                                        <p:cTn id="88" dur="500" fill="hold"/>
                                        <p:tgtEl>
                                          <p:spTgt spid="1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500" fill="hold"/>
                                        <p:tgtEl>
                                          <p:spTgt spid="29"/>
                                        </p:tgtEl>
                                        <p:attrNameLst>
                                          <p:attrName>ppt_x</p:attrName>
                                        </p:attrNameLst>
                                      </p:cBhvr>
                                      <p:tavLst>
                                        <p:tav tm="0">
                                          <p:val>
                                            <p:strVal val="#ppt_x"/>
                                          </p:val>
                                        </p:tav>
                                        <p:tav tm="100000">
                                          <p:val>
                                            <p:strVal val="#ppt_x"/>
                                          </p:val>
                                        </p:tav>
                                      </p:tavLst>
                                    </p:anim>
                                    <p:anim calcmode="lin" valueType="num">
                                      <p:cBhvr additive="base">
                                        <p:cTn id="92" dur="5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anim calcmode="lin" valueType="num">
                                      <p:cBhvr additive="base">
                                        <p:cTn id="99" dur="500" fill="hold"/>
                                        <p:tgtEl>
                                          <p:spTgt spid="30"/>
                                        </p:tgtEl>
                                        <p:attrNameLst>
                                          <p:attrName>ppt_x</p:attrName>
                                        </p:attrNameLst>
                                      </p:cBhvr>
                                      <p:tavLst>
                                        <p:tav tm="0">
                                          <p:val>
                                            <p:strVal val="#ppt_x"/>
                                          </p:val>
                                        </p:tav>
                                        <p:tav tm="100000">
                                          <p:val>
                                            <p:strVal val="#ppt_x"/>
                                          </p:val>
                                        </p:tav>
                                      </p:tavLst>
                                    </p:anim>
                                    <p:anim calcmode="lin" valueType="num">
                                      <p:cBhvr additive="base">
                                        <p:cTn id="100" dur="500" fill="hold"/>
                                        <p:tgtEl>
                                          <p:spTgt spid="30"/>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additive="base">
                                        <p:cTn id="103" dur="500" fill="hold"/>
                                        <p:tgtEl>
                                          <p:spTgt spid="19"/>
                                        </p:tgtEl>
                                        <p:attrNameLst>
                                          <p:attrName>ppt_x</p:attrName>
                                        </p:attrNameLst>
                                      </p:cBhvr>
                                      <p:tavLst>
                                        <p:tav tm="0">
                                          <p:val>
                                            <p:strVal val="#ppt_x"/>
                                          </p:val>
                                        </p:tav>
                                        <p:tav tm="100000">
                                          <p:val>
                                            <p:strVal val="#ppt_x"/>
                                          </p:val>
                                        </p:tav>
                                      </p:tavLst>
                                    </p:anim>
                                    <p:anim calcmode="lin" valueType="num">
                                      <p:cBhvr additive="base">
                                        <p:cTn id="104" dur="500" fill="hold"/>
                                        <p:tgtEl>
                                          <p:spTgt spid="19"/>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additive="base">
                                        <p:cTn id="107" dur="500" fill="hold"/>
                                        <p:tgtEl>
                                          <p:spTgt spid="11"/>
                                        </p:tgtEl>
                                        <p:attrNameLst>
                                          <p:attrName>ppt_x</p:attrName>
                                        </p:attrNameLst>
                                      </p:cBhvr>
                                      <p:tavLst>
                                        <p:tav tm="0">
                                          <p:val>
                                            <p:strVal val="#ppt_x"/>
                                          </p:val>
                                        </p:tav>
                                        <p:tav tm="100000">
                                          <p:val>
                                            <p:strVal val="#ppt_x"/>
                                          </p:val>
                                        </p:tav>
                                      </p:tavLst>
                                    </p:anim>
                                    <p:anim calcmode="lin" valueType="num">
                                      <p:cBhvr additive="base">
                                        <p:cTn id="108" dur="500" fill="hold"/>
                                        <p:tgtEl>
                                          <p:spTgt spid="1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additive="base">
                                        <p:cTn id="111" dur="500" fill="hold"/>
                                        <p:tgtEl>
                                          <p:spTgt spid="10"/>
                                        </p:tgtEl>
                                        <p:attrNameLst>
                                          <p:attrName>ppt_x</p:attrName>
                                        </p:attrNameLst>
                                      </p:cBhvr>
                                      <p:tavLst>
                                        <p:tav tm="0">
                                          <p:val>
                                            <p:strVal val="#ppt_x"/>
                                          </p:val>
                                        </p:tav>
                                        <p:tav tm="100000">
                                          <p:val>
                                            <p:strVal val="#ppt_x"/>
                                          </p:val>
                                        </p:tav>
                                      </p:tavLst>
                                    </p:anim>
                                    <p:anim calcmode="lin" valueType="num">
                                      <p:cBhvr additive="base">
                                        <p:cTn id="1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14" grpId="0"/>
      <p:bldP spid="15" grpId="0"/>
      <p:bldP spid="21" grpId="0"/>
      <p:bldP spid="22" grpId="0"/>
      <p:bldP spid="23" grpId="0"/>
      <p:bldP spid="24" grpId="0"/>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52000" y="301357"/>
            <a:ext cx="6663199"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TEMEL YETERLİLİK TESTİ (TYT) SORU TARZLARI NASIL OLACAK?</a:t>
            </a:r>
          </a:p>
        </p:txBody>
      </p:sp>
      <p:pic>
        <p:nvPicPr>
          <p:cNvPr id="9" name="Resim 8"/>
          <p:cNvPicPr>
            <a:picLocks noChangeAspect="1"/>
          </p:cNvPicPr>
          <p:nvPr/>
        </p:nvPicPr>
        <p:blipFill>
          <a:blip r:embed="rId2"/>
          <a:stretch>
            <a:fillRect/>
          </a:stretch>
        </p:blipFill>
        <p:spPr>
          <a:xfrm>
            <a:off x="4313615" y="1649442"/>
            <a:ext cx="2063938" cy="2919094"/>
          </a:xfrm>
          <a:prstGeom prst="rect">
            <a:avLst/>
          </a:prstGeom>
        </p:spPr>
      </p:pic>
      <p:pic>
        <p:nvPicPr>
          <p:cNvPr id="10" name="Resim 9"/>
          <p:cNvPicPr>
            <a:picLocks noChangeAspect="1"/>
          </p:cNvPicPr>
          <p:nvPr/>
        </p:nvPicPr>
        <p:blipFill>
          <a:blip r:embed="rId3"/>
          <a:stretch>
            <a:fillRect/>
          </a:stretch>
        </p:blipFill>
        <p:spPr>
          <a:xfrm>
            <a:off x="2754802" y="871209"/>
            <a:ext cx="2191230" cy="1264031"/>
          </a:xfrm>
          <a:prstGeom prst="rect">
            <a:avLst/>
          </a:prstGeom>
        </p:spPr>
      </p:pic>
      <p:pic>
        <p:nvPicPr>
          <p:cNvPr id="11" name="Resim 10"/>
          <p:cNvPicPr>
            <a:picLocks noChangeAspect="1"/>
          </p:cNvPicPr>
          <p:nvPr/>
        </p:nvPicPr>
        <p:blipFill>
          <a:blip r:embed="rId4"/>
          <a:stretch>
            <a:fillRect/>
          </a:stretch>
        </p:blipFill>
        <p:spPr>
          <a:xfrm>
            <a:off x="2933925" y="2335759"/>
            <a:ext cx="1379691" cy="1546462"/>
          </a:xfrm>
          <a:prstGeom prst="rect">
            <a:avLst/>
          </a:prstGeom>
        </p:spPr>
      </p:pic>
      <p:pic>
        <p:nvPicPr>
          <p:cNvPr id="12" name="Resim 11"/>
          <p:cNvPicPr>
            <a:picLocks noChangeAspect="1"/>
          </p:cNvPicPr>
          <p:nvPr/>
        </p:nvPicPr>
        <p:blipFill>
          <a:blip r:embed="rId5"/>
          <a:stretch>
            <a:fillRect/>
          </a:stretch>
        </p:blipFill>
        <p:spPr>
          <a:xfrm>
            <a:off x="2987998" y="4082739"/>
            <a:ext cx="1991201" cy="1364063"/>
          </a:xfrm>
          <a:prstGeom prst="rect">
            <a:avLst/>
          </a:prstGeom>
        </p:spPr>
      </p:pic>
      <p:pic>
        <p:nvPicPr>
          <p:cNvPr id="14" name="Resim 13"/>
          <p:cNvPicPr>
            <a:picLocks noChangeAspect="1"/>
          </p:cNvPicPr>
          <p:nvPr/>
        </p:nvPicPr>
        <p:blipFill>
          <a:blip r:embed="rId6"/>
          <a:stretch>
            <a:fillRect/>
          </a:stretch>
        </p:blipFill>
        <p:spPr>
          <a:xfrm>
            <a:off x="5736502" y="898435"/>
            <a:ext cx="2080108" cy="1236804"/>
          </a:xfrm>
          <a:prstGeom prst="rect">
            <a:avLst/>
          </a:prstGeom>
        </p:spPr>
      </p:pic>
      <p:pic>
        <p:nvPicPr>
          <p:cNvPr id="15" name="Resim 14"/>
          <p:cNvPicPr>
            <a:picLocks noChangeAspect="1"/>
          </p:cNvPicPr>
          <p:nvPr/>
        </p:nvPicPr>
        <p:blipFill>
          <a:blip r:embed="rId7"/>
          <a:stretch>
            <a:fillRect/>
          </a:stretch>
        </p:blipFill>
        <p:spPr>
          <a:xfrm>
            <a:off x="6201157" y="2135240"/>
            <a:ext cx="1618419" cy="1727813"/>
          </a:xfrm>
          <a:prstGeom prst="rect">
            <a:avLst/>
          </a:prstGeom>
        </p:spPr>
      </p:pic>
      <p:pic>
        <p:nvPicPr>
          <p:cNvPr id="16" name="Resim 15"/>
          <p:cNvPicPr>
            <a:picLocks noChangeAspect="1"/>
          </p:cNvPicPr>
          <p:nvPr/>
        </p:nvPicPr>
        <p:blipFill>
          <a:blip r:embed="rId8"/>
          <a:stretch>
            <a:fillRect/>
          </a:stretch>
        </p:blipFill>
        <p:spPr>
          <a:xfrm>
            <a:off x="5798133" y="4009989"/>
            <a:ext cx="2018477" cy="1336781"/>
          </a:xfrm>
          <a:prstGeom prst="rect">
            <a:avLst/>
          </a:prstGeom>
        </p:spPr>
      </p:pic>
      <p:cxnSp>
        <p:nvCxnSpPr>
          <p:cNvPr id="18" name="Dirsek Bağlayıcısı 17"/>
          <p:cNvCxnSpPr/>
          <p:nvPr/>
        </p:nvCxnSpPr>
        <p:spPr>
          <a:xfrm rot="10800000" flipV="1">
            <a:off x="1896311" y="1406664"/>
            <a:ext cx="880238" cy="475550"/>
          </a:xfrm>
          <a:prstGeom prst="bentConnector3">
            <a:avLst/>
          </a:prstGeom>
          <a:ln>
            <a:solidFill>
              <a:srgbClr val="FCA603"/>
            </a:solidFill>
            <a:tailEnd type="triangle"/>
          </a:ln>
        </p:spPr>
        <p:style>
          <a:lnRef idx="3">
            <a:schemeClr val="accent1"/>
          </a:lnRef>
          <a:fillRef idx="0">
            <a:schemeClr val="accent1"/>
          </a:fillRef>
          <a:effectRef idx="2">
            <a:schemeClr val="accent1"/>
          </a:effectRef>
          <a:fontRef idx="minor">
            <a:schemeClr val="tx1"/>
          </a:fontRef>
        </p:style>
      </p:cxnSp>
      <p:cxnSp>
        <p:nvCxnSpPr>
          <p:cNvPr id="19" name="Dirsek Bağlayıcısı 18"/>
          <p:cNvCxnSpPr/>
          <p:nvPr/>
        </p:nvCxnSpPr>
        <p:spPr>
          <a:xfrm rot="10800000" flipV="1">
            <a:off x="2058332" y="3003133"/>
            <a:ext cx="880238" cy="475550"/>
          </a:xfrm>
          <a:prstGeom prst="bentConnector3">
            <a:avLst/>
          </a:prstGeom>
          <a:ln>
            <a:solidFill>
              <a:srgbClr val="FC7D30"/>
            </a:solidFill>
            <a:tailEnd type="triangle"/>
          </a:ln>
        </p:spPr>
        <p:style>
          <a:lnRef idx="3">
            <a:schemeClr val="accent1"/>
          </a:lnRef>
          <a:fillRef idx="0">
            <a:schemeClr val="accent1"/>
          </a:fillRef>
          <a:effectRef idx="2">
            <a:schemeClr val="accent1"/>
          </a:effectRef>
          <a:fontRef idx="minor">
            <a:schemeClr val="tx1"/>
          </a:fontRef>
        </p:style>
      </p:cxnSp>
      <p:cxnSp>
        <p:nvCxnSpPr>
          <p:cNvPr id="20" name="Dirsek Bağlayıcısı 19"/>
          <p:cNvCxnSpPr/>
          <p:nvPr/>
        </p:nvCxnSpPr>
        <p:spPr>
          <a:xfrm rot="10800000" flipV="1">
            <a:off x="2264679" y="4678379"/>
            <a:ext cx="880238" cy="475550"/>
          </a:xfrm>
          <a:prstGeom prst="bentConnector3">
            <a:avLst/>
          </a:prstGeom>
          <a:ln>
            <a:solidFill>
              <a:srgbClr val="FC004C"/>
            </a:solidFill>
            <a:tailEnd type="triangle"/>
          </a:ln>
        </p:spPr>
        <p:style>
          <a:lnRef idx="3">
            <a:schemeClr val="accent5"/>
          </a:lnRef>
          <a:fillRef idx="0">
            <a:schemeClr val="accent5"/>
          </a:fillRef>
          <a:effectRef idx="2">
            <a:schemeClr val="accent5"/>
          </a:effectRef>
          <a:fontRef idx="minor">
            <a:schemeClr val="tx1"/>
          </a:fontRef>
        </p:style>
      </p:cxnSp>
      <p:cxnSp>
        <p:nvCxnSpPr>
          <p:cNvPr id="22" name="Dirsek Bağlayıcısı 21"/>
          <p:cNvCxnSpPr/>
          <p:nvPr/>
        </p:nvCxnSpPr>
        <p:spPr>
          <a:xfrm>
            <a:off x="7682025" y="1461750"/>
            <a:ext cx="857834" cy="365378"/>
          </a:xfrm>
          <a:prstGeom prst="bentConnector3">
            <a:avLst/>
          </a:prstGeom>
          <a:ln>
            <a:solidFill>
              <a:srgbClr val="56B463"/>
            </a:solidFill>
            <a:tailEnd type="triangle"/>
          </a:ln>
        </p:spPr>
        <p:style>
          <a:lnRef idx="3">
            <a:schemeClr val="accent1"/>
          </a:lnRef>
          <a:fillRef idx="0">
            <a:schemeClr val="accent1"/>
          </a:fillRef>
          <a:effectRef idx="2">
            <a:schemeClr val="accent1"/>
          </a:effectRef>
          <a:fontRef idx="minor">
            <a:schemeClr val="tx1"/>
          </a:fontRef>
        </p:style>
      </p:cxnSp>
      <p:cxnSp>
        <p:nvCxnSpPr>
          <p:cNvPr id="23" name="Dirsek Bağlayıcısı 22"/>
          <p:cNvCxnSpPr/>
          <p:nvPr/>
        </p:nvCxnSpPr>
        <p:spPr>
          <a:xfrm>
            <a:off x="7535139" y="3092945"/>
            <a:ext cx="857834" cy="365378"/>
          </a:xfrm>
          <a:prstGeom prst="bentConnector3">
            <a:avLst/>
          </a:prstGeom>
          <a:ln>
            <a:solidFill>
              <a:srgbClr val="39A7C1"/>
            </a:solidFill>
            <a:tailEnd type="triangle"/>
          </a:ln>
        </p:spPr>
        <p:style>
          <a:lnRef idx="3">
            <a:schemeClr val="accent1"/>
          </a:lnRef>
          <a:fillRef idx="0">
            <a:schemeClr val="accent1"/>
          </a:fillRef>
          <a:effectRef idx="2">
            <a:schemeClr val="accent1"/>
          </a:effectRef>
          <a:fontRef idx="minor">
            <a:schemeClr val="tx1"/>
          </a:fontRef>
        </p:style>
      </p:cxnSp>
      <p:sp>
        <p:nvSpPr>
          <p:cNvPr id="25" name="Metin kutusu 24"/>
          <p:cNvSpPr txBox="1"/>
          <p:nvPr/>
        </p:nvSpPr>
        <p:spPr>
          <a:xfrm>
            <a:off x="3126260" y="1279647"/>
            <a:ext cx="1187355" cy="584775"/>
          </a:xfrm>
          <a:prstGeom prst="rect">
            <a:avLst/>
          </a:prstGeom>
          <a:noFill/>
        </p:spPr>
        <p:txBody>
          <a:bodyPr wrap="square" rtlCol="0">
            <a:spAutoFit/>
          </a:bodyPr>
          <a:lstStyle/>
          <a:p>
            <a:r>
              <a:rPr lang="tr-TR" b="1" dirty="0">
                <a:solidFill>
                  <a:schemeClr val="bg1"/>
                </a:solidFill>
              </a:rPr>
              <a:t>1. Açıklama</a:t>
            </a:r>
          </a:p>
        </p:txBody>
      </p:sp>
      <p:sp>
        <p:nvSpPr>
          <p:cNvPr id="26" name="Metin kutusu 25"/>
          <p:cNvSpPr txBox="1"/>
          <p:nvPr/>
        </p:nvSpPr>
        <p:spPr>
          <a:xfrm rot="5235653">
            <a:off x="2990695" y="2800559"/>
            <a:ext cx="1187355" cy="584775"/>
          </a:xfrm>
          <a:prstGeom prst="rect">
            <a:avLst/>
          </a:prstGeom>
          <a:noFill/>
        </p:spPr>
        <p:txBody>
          <a:bodyPr wrap="square" rtlCol="0">
            <a:spAutoFit/>
          </a:bodyPr>
          <a:lstStyle/>
          <a:p>
            <a:r>
              <a:rPr lang="tr-TR" b="1" dirty="0">
                <a:solidFill>
                  <a:schemeClr val="bg1"/>
                </a:solidFill>
              </a:rPr>
              <a:t>2. Açıklama</a:t>
            </a:r>
          </a:p>
        </p:txBody>
      </p:sp>
      <p:sp>
        <p:nvSpPr>
          <p:cNvPr id="27" name="Metin kutusu 26"/>
          <p:cNvSpPr txBox="1"/>
          <p:nvPr/>
        </p:nvSpPr>
        <p:spPr>
          <a:xfrm>
            <a:off x="3256740" y="4558840"/>
            <a:ext cx="1187355" cy="584775"/>
          </a:xfrm>
          <a:prstGeom prst="rect">
            <a:avLst/>
          </a:prstGeom>
          <a:noFill/>
        </p:spPr>
        <p:txBody>
          <a:bodyPr wrap="square" rtlCol="0">
            <a:spAutoFit/>
          </a:bodyPr>
          <a:lstStyle/>
          <a:p>
            <a:r>
              <a:rPr lang="tr-TR" b="1" dirty="0">
                <a:solidFill>
                  <a:schemeClr val="bg1"/>
                </a:solidFill>
              </a:rPr>
              <a:t>3. Açıklama</a:t>
            </a:r>
          </a:p>
        </p:txBody>
      </p:sp>
      <p:sp>
        <p:nvSpPr>
          <p:cNvPr id="28" name="Metin kutusu 27"/>
          <p:cNvSpPr txBox="1"/>
          <p:nvPr/>
        </p:nvSpPr>
        <p:spPr>
          <a:xfrm>
            <a:off x="6297879" y="1307310"/>
            <a:ext cx="1187355" cy="584775"/>
          </a:xfrm>
          <a:prstGeom prst="rect">
            <a:avLst/>
          </a:prstGeom>
          <a:noFill/>
        </p:spPr>
        <p:txBody>
          <a:bodyPr wrap="square" rtlCol="0">
            <a:spAutoFit/>
          </a:bodyPr>
          <a:lstStyle/>
          <a:p>
            <a:r>
              <a:rPr lang="tr-TR" b="1" dirty="0">
                <a:solidFill>
                  <a:schemeClr val="bg1"/>
                </a:solidFill>
              </a:rPr>
              <a:t>4. Açıklama</a:t>
            </a:r>
          </a:p>
        </p:txBody>
      </p:sp>
      <p:sp>
        <p:nvSpPr>
          <p:cNvPr id="29" name="Metin kutusu 28"/>
          <p:cNvSpPr txBox="1"/>
          <p:nvPr/>
        </p:nvSpPr>
        <p:spPr>
          <a:xfrm>
            <a:off x="6503404" y="2894655"/>
            <a:ext cx="1187355" cy="584775"/>
          </a:xfrm>
          <a:prstGeom prst="rect">
            <a:avLst/>
          </a:prstGeom>
          <a:noFill/>
        </p:spPr>
        <p:txBody>
          <a:bodyPr wrap="square" rtlCol="0">
            <a:spAutoFit/>
          </a:bodyPr>
          <a:lstStyle/>
          <a:p>
            <a:r>
              <a:rPr lang="tr-TR" b="1" dirty="0">
                <a:solidFill>
                  <a:schemeClr val="bg1"/>
                </a:solidFill>
              </a:rPr>
              <a:t>5. Açıklama</a:t>
            </a:r>
          </a:p>
        </p:txBody>
      </p:sp>
      <p:sp>
        <p:nvSpPr>
          <p:cNvPr id="30" name="Metin kutusu 29"/>
          <p:cNvSpPr txBox="1"/>
          <p:nvPr/>
        </p:nvSpPr>
        <p:spPr>
          <a:xfrm>
            <a:off x="6289242" y="4277510"/>
            <a:ext cx="1187355" cy="830997"/>
          </a:xfrm>
          <a:prstGeom prst="rect">
            <a:avLst/>
          </a:prstGeom>
          <a:noFill/>
        </p:spPr>
        <p:txBody>
          <a:bodyPr wrap="square" rtlCol="0">
            <a:spAutoFit/>
          </a:bodyPr>
          <a:lstStyle/>
          <a:p>
            <a:pPr algn="ctr"/>
            <a:r>
              <a:rPr lang="tr-TR" sz="2400" b="1" dirty="0">
                <a:solidFill>
                  <a:schemeClr val="bg1"/>
                </a:solidFill>
              </a:rPr>
              <a:t>TYT 2024</a:t>
            </a:r>
          </a:p>
        </p:txBody>
      </p:sp>
      <p:sp>
        <p:nvSpPr>
          <p:cNvPr id="31" name="Metin kutusu 30"/>
          <p:cNvSpPr txBox="1"/>
          <p:nvPr/>
        </p:nvSpPr>
        <p:spPr>
          <a:xfrm>
            <a:off x="409451" y="1548019"/>
            <a:ext cx="1428518" cy="954107"/>
          </a:xfrm>
          <a:prstGeom prst="rect">
            <a:avLst/>
          </a:prstGeom>
          <a:solidFill>
            <a:srgbClr val="FCA603"/>
          </a:solidFill>
        </p:spPr>
        <p:txBody>
          <a:bodyPr wrap="square" rtlCol="0">
            <a:spAutoFit/>
          </a:bodyPr>
          <a:lstStyle/>
          <a:p>
            <a:pPr algn="ctr"/>
            <a:r>
              <a:rPr lang="tr-TR" sz="1400" b="1" dirty="0"/>
              <a:t>SORULAR ORTAK MÜFREDATTAN OLACAK</a:t>
            </a:r>
          </a:p>
        </p:txBody>
      </p:sp>
      <p:sp>
        <p:nvSpPr>
          <p:cNvPr id="32" name="Metin kutusu 31"/>
          <p:cNvSpPr txBox="1"/>
          <p:nvPr/>
        </p:nvSpPr>
        <p:spPr>
          <a:xfrm>
            <a:off x="364608" y="2957183"/>
            <a:ext cx="1658712" cy="1169551"/>
          </a:xfrm>
          <a:prstGeom prst="rect">
            <a:avLst/>
          </a:prstGeom>
          <a:solidFill>
            <a:srgbClr val="FC7D30"/>
          </a:solidFill>
        </p:spPr>
        <p:txBody>
          <a:bodyPr wrap="square" rtlCol="0">
            <a:spAutoFit/>
          </a:bodyPr>
          <a:lstStyle/>
          <a:p>
            <a:pPr algn="ctr"/>
            <a:r>
              <a:rPr lang="tr-TR" sz="1400" b="1" dirty="0"/>
              <a:t>OKUDUĞUNU ANLAMA VE YORUMLAMA BECERİLERİNİ ÖLÇECEK</a:t>
            </a:r>
          </a:p>
        </p:txBody>
      </p:sp>
      <p:sp>
        <p:nvSpPr>
          <p:cNvPr id="33" name="Metin kutusu 32"/>
          <p:cNvSpPr txBox="1"/>
          <p:nvPr/>
        </p:nvSpPr>
        <p:spPr>
          <a:xfrm>
            <a:off x="8609081" y="1279646"/>
            <a:ext cx="1843015" cy="1613697"/>
          </a:xfrm>
          <a:prstGeom prst="rect">
            <a:avLst/>
          </a:prstGeom>
          <a:solidFill>
            <a:srgbClr val="56B463"/>
          </a:solidFill>
        </p:spPr>
        <p:txBody>
          <a:bodyPr wrap="square" rtlCol="0">
            <a:spAutoFit/>
          </a:bodyPr>
          <a:lstStyle/>
          <a:p>
            <a:pPr algn="ctr"/>
            <a:r>
              <a:rPr lang="tr-TR" sz="1400" b="1" dirty="0">
                <a:solidFill>
                  <a:schemeClr val="bg1"/>
                </a:solidFill>
              </a:rPr>
              <a:t>SOSYAL ALANLARDA</a:t>
            </a:r>
          </a:p>
          <a:p>
            <a:pPr algn="ctr"/>
            <a:r>
              <a:rPr lang="tr-TR" sz="1400" b="1" dirty="0">
                <a:solidFill>
                  <a:schemeClr val="bg1"/>
                </a:solidFill>
              </a:rPr>
              <a:t>YİNE ADAYLARIN</a:t>
            </a:r>
            <a:br>
              <a:rPr lang="tr-TR" sz="1400" b="1" dirty="0">
                <a:solidFill>
                  <a:schemeClr val="bg1"/>
                </a:solidFill>
              </a:rPr>
            </a:br>
            <a:r>
              <a:rPr lang="tr-TR" sz="1400" b="1" dirty="0">
                <a:solidFill>
                  <a:schemeClr val="bg1"/>
                </a:solidFill>
              </a:rPr>
              <a:t>OKUDUĞUNU </a:t>
            </a:r>
            <a:br>
              <a:rPr lang="tr-TR" sz="1400" b="1" dirty="0">
                <a:solidFill>
                  <a:schemeClr val="bg1"/>
                </a:solidFill>
              </a:rPr>
            </a:br>
            <a:r>
              <a:rPr lang="tr-TR" sz="1400" b="1" dirty="0">
                <a:solidFill>
                  <a:schemeClr val="bg1"/>
                </a:solidFill>
              </a:rPr>
              <a:t>ANLAMA BECERİLERİ</a:t>
            </a:r>
          </a:p>
          <a:p>
            <a:pPr algn="ctr"/>
            <a:r>
              <a:rPr lang="tr-TR" sz="1400" b="1" dirty="0">
                <a:solidFill>
                  <a:schemeClr val="bg1"/>
                </a:solidFill>
              </a:rPr>
              <a:t>ÖLÇÜLECEK.</a:t>
            </a:r>
            <a:endParaRPr lang="tr-TR" sz="1400" dirty="0">
              <a:solidFill>
                <a:schemeClr val="bg1"/>
              </a:solidFill>
            </a:endParaRPr>
          </a:p>
        </p:txBody>
      </p:sp>
      <p:sp>
        <p:nvSpPr>
          <p:cNvPr id="34" name="Metin kutusu 33"/>
          <p:cNvSpPr txBox="1"/>
          <p:nvPr/>
        </p:nvSpPr>
        <p:spPr>
          <a:xfrm>
            <a:off x="318915" y="4558840"/>
            <a:ext cx="1843015" cy="1384995"/>
          </a:xfrm>
          <a:prstGeom prst="rect">
            <a:avLst/>
          </a:prstGeom>
          <a:solidFill>
            <a:srgbClr val="FC004C"/>
          </a:solidFill>
        </p:spPr>
        <p:txBody>
          <a:bodyPr wrap="square" rtlCol="0">
            <a:spAutoFit/>
          </a:bodyPr>
          <a:lstStyle/>
          <a:p>
            <a:pPr algn="ctr"/>
            <a:r>
              <a:rPr lang="tr-TR" sz="1400" b="1" dirty="0">
                <a:solidFill>
                  <a:schemeClr val="bg1"/>
                </a:solidFill>
              </a:rPr>
              <a:t>FEN BİLİMLERİ ALANINA YATKINLIĞI VE YORUMLAMA BECERİLERİNİ ÖLÇECEK</a:t>
            </a:r>
          </a:p>
        </p:txBody>
      </p:sp>
      <p:sp>
        <p:nvSpPr>
          <p:cNvPr id="35" name="Metin kutusu 34"/>
          <p:cNvSpPr txBox="1"/>
          <p:nvPr/>
        </p:nvSpPr>
        <p:spPr>
          <a:xfrm>
            <a:off x="8452564" y="2786187"/>
            <a:ext cx="2195991" cy="1384995"/>
          </a:xfrm>
          <a:prstGeom prst="rect">
            <a:avLst/>
          </a:prstGeom>
          <a:solidFill>
            <a:srgbClr val="39A7C1"/>
          </a:solidFill>
        </p:spPr>
        <p:txBody>
          <a:bodyPr wrap="square" rtlCol="0">
            <a:spAutoFit/>
          </a:bodyPr>
          <a:lstStyle/>
          <a:p>
            <a:pPr algn="ctr"/>
            <a:r>
              <a:rPr lang="tr-TR" sz="1400" b="1" dirty="0"/>
              <a:t>MATEMATİK KAVRAMLARINI KULLANMA VE TEMEL MATEMATİK İŞLEMLERİ YAPMA BECERİSİ ÖLÇÜLECEK</a:t>
            </a:r>
          </a:p>
        </p:txBody>
      </p:sp>
    </p:spTree>
    <p:extLst>
      <p:ext uri="{BB962C8B-B14F-4D97-AF65-F5344CB8AC3E}">
        <p14:creationId xmlns="" xmlns:p14="http://schemas.microsoft.com/office/powerpoint/2010/main" val="35804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500" fill="hold"/>
                                        <p:tgtEl>
                                          <p:spTgt spid="12"/>
                                        </p:tgtEl>
                                        <p:attrNameLst>
                                          <p:attrName>ppt_x</p:attrName>
                                        </p:attrNameLst>
                                      </p:cBhvr>
                                      <p:tavLst>
                                        <p:tav tm="0">
                                          <p:val>
                                            <p:strVal val="#ppt_x"/>
                                          </p:val>
                                        </p:tav>
                                        <p:tav tm="100000">
                                          <p:val>
                                            <p:strVal val="#ppt_x"/>
                                          </p:val>
                                        </p:tav>
                                      </p:tavLst>
                                    </p:anim>
                                    <p:anim calcmode="lin" valueType="num">
                                      <p:cBhvr additive="base">
                                        <p:cTn id="64" dur="500" fill="hold"/>
                                        <p:tgtEl>
                                          <p:spTgt spid="1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additive="base">
                                        <p:cTn id="81" dur="500" fill="hold"/>
                                        <p:tgtEl>
                                          <p:spTgt spid="22"/>
                                        </p:tgtEl>
                                        <p:attrNameLst>
                                          <p:attrName>ppt_x</p:attrName>
                                        </p:attrNameLst>
                                      </p:cBhvr>
                                      <p:tavLst>
                                        <p:tav tm="0">
                                          <p:val>
                                            <p:strVal val="#ppt_x"/>
                                          </p:val>
                                        </p:tav>
                                        <p:tav tm="100000">
                                          <p:val>
                                            <p:strVal val="#ppt_x"/>
                                          </p:val>
                                        </p:tav>
                                      </p:tavLst>
                                    </p:anim>
                                    <p:anim calcmode="lin" valueType="num">
                                      <p:cBhvr additive="base">
                                        <p:cTn id="82" dur="500" fill="hold"/>
                                        <p:tgtEl>
                                          <p:spTgt spid="22"/>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 calcmode="lin" valueType="num">
                                      <p:cBhvr additive="base">
                                        <p:cTn id="85" dur="500" fill="hold"/>
                                        <p:tgtEl>
                                          <p:spTgt spid="33"/>
                                        </p:tgtEl>
                                        <p:attrNameLst>
                                          <p:attrName>ppt_x</p:attrName>
                                        </p:attrNameLst>
                                      </p:cBhvr>
                                      <p:tavLst>
                                        <p:tav tm="0">
                                          <p:val>
                                            <p:strVal val="#ppt_x"/>
                                          </p:val>
                                        </p:tav>
                                        <p:tav tm="100000">
                                          <p:val>
                                            <p:strVal val="#ppt_x"/>
                                          </p:val>
                                        </p:tav>
                                      </p:tavLst>
                                    </p:anim>
                                    <p:anim calcmode="lin" valueType="num">
                                      <p:cBhvr additive="base">
                                        <p:cTn id="8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ppt_x"/>
                                          </p:val>
                                        </p:tav>
                                        <p:tav tm="100000">
                                          <p:val>
                                            <p:strVal val="#ppt_x"/>
                                          </p:val>
                                        </p:tav>
                                      </p:tavLst>
                                    </p:anim>
                                    <p:anim calcmode="lin" valueType="num">
                                      <p:cBhvr additive="base">
                                        <p:cTn id="96" dur="500" fill="hold"/>
                                        <p:tgtEl>
                                          <p:spTgt spid="29"/>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500" fill="hold"/>
                                        <p:tgtEl>
                                          <p:spTgt spid="35"/>
                                        </p:tgtEl>
                                        <p:attrNameLst>
                                          <p:attrName>ppt_x</p:attrName>
                                        </p:attrNameLst>
                                      </p:cBhvr>
                                      <p:tavLst>
                                        <p:tav tm="0">
                                          <p:val>
                                            <p:strVal val="#ppt_x"/>
                                          </p:val>
                                        </p:tav>
                                        <p:tav tm="100000">
                                          <p:val>
                                            <p:strVal val="#ppt_x"/>
                                          </p:val>
                                        </p:tav>
                                      </p:tavLst>
                                    </p:anim>
                                    <p:anim calcmode="lin" valueType="num">
                                      <p:cBhvr additive="base">
                                        <p:cTn id="10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ppt_x"/>
                                          </p:val>
                                        </p:tav>
                                        <p:tav tm="100000">
                                          <p:val>
                                            <p:strVal val="#ppt_x"/>
                                          </p:val>
                                        </p:tav>
                                      </p:tavLst>
                                    </p:anim>
                                    <p:anim calcmode="lin" valueType="num">
                                      <p:cBhvr additive="base">
                                        <p:cTn id="110" dur="500" fill="hold"/>
                                        <p:tgtEl>
                                          <p:spTgt spid="30"/>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ppt_x"/>
                                          </p:val>
                                        </p:tav>
                                        <p:tav tm="100000">
                                          <p:val>
                                            <p:strVal val="#ppt_x"/>
                                          </p:val>
                                        </p:tav>
                                      </p:tavLst>
                                    </p:anim>
                                    <p:anim calcmode="lin" valueType="num">
                                      <p:cBhvr additive="base">
                                        <p:cTn id="1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p:bldP spid="26" grpId="0"/>
      <p:bldP spid="27" grpId="0"/>
      <p:bldP spid="28" grpId="0"/>
      <p:bldP spid="29" grpId="0"/>
      <p:bldP spid="30" grpId="0"/>
      <p:bldP spid="31" grpId="0" animBg="1"/>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28435" y="279460"/>
            <a:ext cx="7528172"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TEMEL YETERLİLİK TESTİ (TYT) PUAN TÜRÜ NEDİR? NERELERDE KULLANILIR?</a:t>
            </a:r>
          </a:p>
        </p:txBody>
      </p:sp>
      <p:pic>
        <p:nvPicPr>
          <p:cNvPr id="7" name="Resim 6"/>
          <p:cNvPicPr>
            <a:picLocks noChangeAspect="1"/>
          </p:cNvPicPr>
          <p:nvPr/>
        </p:nvPicPr>
        <p:blipFill>
          <a:blip r:embed="rId2"/>
          <a:stretch>
            <a:fillRect/>
          </a:stretch>
        </p:blipFill>
        <p:spPr>
          <a:xfrm>
            <a:off x="1213624" y="1328009"/>
            <a:ext cx="2467375" cy="3670300"/>
          </a:xfrm>
          <a:prstGeom prst="rect">
            <a:avLst/>
          </a:prstGeom>
        </p:spPr>
      </p:pic>
      <p:pic>
        <p:nvPicPr>
          <p:cNvPr id="8" name="Resim 7"/>
          <p:cNvPicPr>
            <a:picLocks noChangeAspect="1"/>
          </p:cNvPicPr>
          <p:nvPr/>
        </p:nvPicPr>
        <p:blipFill>
          <a:blip r:embed="rId3"/>
          <a:stretch>
            <a:fillRect/>
          </a:stretch>
        </p:blipFill>
        <p:spPr>
          <a:xfrm>
            <a:off x="4374553" y="1328009"/>
            <a:ext cx="2471090" cy="3670300"/>
          </a:xfrm>
          <a:prstGeom prst="rect">
            <a:avLst/>
          </a:prstGeom>
        </p:spPr>
      </p:pic>
      <p:pic>
        <p:nvPicPr>
          <p:cNvPr id="9" name="Resim 8"/>
          <p:cNvPicPr>
            <a:picLocks noChangeAspect="1"/>
          </p:cNvPicPr>
          <p:nvPr/>
        </p:nvPicPr>
        <p:blipFill>
          <a:blip r:embed="rId4"/>
          <a:stretch>
            <a:fillRect/>
          </a:stretch>
        </p:blipFill>
        <p:spPr>
          <a:xfrm>
            <a:off x="7389946" y="1328010"/>
            <a:ext cx="2466427" cy="3670300"/>
          </a:xfrm>
          <a:prstGeom prst="rect">
            <a:avLst/>
          </a:prstGeom>
        </p:spPr>
      </p:pic>
      <p:sp>
        <p:nvSpPr>
          <p:cNvPr id="10" name="Metin kutusu 9"/>
          <p:cNvSpPr txBox="1"/>
          <p:nvPr/>
        </p:nvSpPr>
        <p:spPr>
          <a:xfrm>
            <a:off x="1595400" y="1482811"/>
            <a:ext cx="1705233" cy="584775"/>
          </a:xfrm>
          <a:prstGeom prst="rect">
            <a:avLst/>
          </a:prstGeom>
          <a:noFill/>
        </p:spPr>
        <p:txBody>
          <a:bodyPr wrap="square" rtlCol="0">
            <a:spAutoFit/>
          </a:bodyPr>
          <a:lstStyle/>
          <a:p>
            <a:r>
              <a:rPr lang="tr-TR" b="1" dirty="0"/>
              <a:t>TYT PUAN TÜRÜ</a:t>
            </a:r>
          </a:p>
        </p:txBody>
      </p:sp>
      <p:sp>
        <p:nvSpPr>
          <p:cNvPr id="11" name="Metin kutusu 10"/>
          <p:cNvSpPr txBox="1"/>
          <p:nvPr/>
        </p:nvSpPr>
        <p:spPr>
          <a:xfrm>
            <a:off x="4724203" y="1475376"/>
            <a:ext cx="2031307" cy="584775"/>
          </a:xfrm>
          <a:prstGeom prst="rect">
            <a:avLst/>
          </a:prstGeom>
          <a:noFill/>
        </p:spPr>
        <p:txBody>
          <a:bodyPr wrap="square" rtlCol="0">
            <a:spAutoFit/>
          </a:bodyPr>
          <a:lstStyle/>
          <a:p>
            <a:r>
              <a:rPr lang="tr-TR" b="1" dirty="0">
                <a:solidFill>
                  <a:schemeClr val="bg1"/>
                </a:solidFill>
              </a:rPr>
              <a:t>KULLANILDIĞI YER</a:t>
            </a:r>
          </a:p>
        </p:txBody>
      </p:sp>
      <p:sp>
        <p:nvSpPr>
          <p:cNvPr id="12" name="Metin kutusu 11"/>
          <p:cNvSpPr txBox="1"/>
          <p:nvPr/>
        </p:nvSpPr>
        <p:spPr>
          <a:xfrm>
            <a:off x="7728132" y="1482811"/>
            <a:ext cx="2031307" cy="584775"/>
          </a:xfrm>
          <a:prstGeom prst="rect">
            <a:avLst/>
          </a:prstGeom>
          <a:noFill/>
        </p:spPr>
        <p:txBody>
          <a:bodyPr wrap="square" rtlCol="0">
            <a:spAutoFit/>
          </a:bodyPr>
          <a:lstStyle/>
          <a:p>
            <a:r>
              <a:rPr lang="tr-TR" b="1" dirty="0">
                <a:solidFill>
                  <a:schemeClr val="bg1"/>
                </a:solidFill>
              </a:rPr>
              <a:t>KULLANILDIĞI YER</a:t>
            </a:r>
          </a:p>
        </p:txBody>
      </p:sp>
      <p:sp>
        <p:nvSpPr>
          <p:cNvPr id="13" name="Metin kutusu 12"/>
          <p:cNvSpPr txBox="1"/>
          <p:nvPr/>
        </p:nvSpPr>
        <p:spPr>
          <a:xfrm>
            <a:off x="1570686" y="2369402"/>
            <a:ext cx="1705233" cy="2585323"/>
          </a:xfrm>
          <a:prstGeom prst="rect">
            <a:avLst/>
          </a:prstGeom>
          <a:noFill/>
        </p:spPr>
        <p:txBody>
          <a:bodyPr wrap="square" rtlCol="0">
            <a:spAutoFit/>
          </a:bodyPr>
          <a:lstStyle/>
          <a:p>
            <a:pPr algn="ctr"/>
            <a:r>
              <a:rPr lang="tr-TR" sz="1800" b="1" dirty="0"/>
              <a:t>Üniversiteye girişte için yapılan Temel Yeterlilik Testi sonucu oluşan puandır. </a:t>
            </a:r>
            <a:r>
              <a:rPr lang="tr-TR" sz="1800" b="1" dirty="0">
                <a:solidFill>
                  <a:srgbClr val="FF0000"/>
                </a:solidFill>
              </a:rPr>
              <a:t>Tek puan türüdür.</a:t>
            </a:r>
          </a:p>
          <a:p>
            <a:pPr algn="ctr"/>
            <a:endParaRPr lang="tr-TR" sz="1800" dirty="0"/>
          </a:p>
        </p:txBody>
      </p:sp>
      <p:sp>
        <p:nvSpPr>
          <p:cNvPr id="14" name="Metin kutusu 13"/>
          <p:cNvSpPr txBox="1"/>
          <p:nvPr/>
        </p:nvSpPr>
        <p:spPr>
          <a:xfrm>
            <a:off x="4723307" y="2365518"/>
            <a:ext cx="1705233" cy="3139321"/>
          </a:xfrm>
          <a:prstGeom prst="rect">
            <a:avLst/>
          </a:prstGeom>
          <a:noFill/>
        </p:spPr>
        <p:txBody>
          <a:bodyPr wrap="square" rtlCol="0">
            <a:spAutoFit/>
          </a:bodyPr>
          <a:lstStyle/>
          <a:p>
            <a:pPr marL="285750" indent="-285750" algn="ctr">
              <a:buFont typeface="Arial" panose="020B0604020202020204" pitchFamily="34" charset="0"/>
              <a:buChar char="•"/>
            </a:pPr>
            <a:r>
              <a:rPr lang="tr-TR" sz="1800" b="1" dirty="0"/>
              <a:t>Ön Lisans Bölümlerini </a:t>
            </a:r>
          </a:p>
          <a:p>
            <a:pPr algn="ctr"/>
            <a:r>
              <a:rPr lang="tr-TR" sz="1800" b="1" dirty="0"/>
              <a:t>tercih ederken</a:t>
            </a:r>
          </a:p>
          <a:p>
            <a:pPr marL="285750" indent="-285750" algn="ctr">
              <a:buFont typeface="Arial" panose="020B0604020202020204" pitchFamily="34" charset="0"/>
              <a:buChar char="•"/>
            </a:pPr>
            <a:r>
              <a:rPr lang="tr-TR" sz="1800" b="1" dirty="0"/>
              <a:t>Açık öğretim  Ön lisans tercihlerinde</a:t>
            </a:r>
          </a:p>
          <a:p>
            <a:pPr marL="285750" indent="-285750" algn="ctr">
              <a:buFont typeface="Arial" panose="020B0604020202020204" pitchFamily="34" charset="0"/>
              <a:buChar char="•"/>
            </a:pPr>
            <a:endParaRPr lang="tr-TR" sz="1800" b="1" dirty="0"/>
          </a:p>
        </p:txBody>
      </p:sp>
      <p:sp>
        <p:nvSpPr>
          <p:cNvPr id="15" name="Metin kutusu 14"/>
          <p:cNvSpPr txBox="1"/>
          <p:nvPr/>
        </p:nvSpPr>
        <p:spPr>
          <a:xfrm>
            <a:off x="7698438" y="2327303"/>
            <a:ext cx="1868270" cy="2585323"/>
          </a:xfrm>
          <a:prstGeom prst="rect">
            <a:avLst/>
          </a:prstGeom>
          <a:noFill/>
        </p:spPr>
        <p:txBody>
          <a:bodyPr wrap="square" rtlCol="0">
            <a:spAutoFit/>
          </a:bodyPr>
          <a:lstStyle/>
          <a:p>
            <a:pPr algn="ctr"/>
            <a:r>
              <a:rPr lang="tr-TR" sz="1800" b="1" dirty="0"/>
              <a:t>Özel Yetenek Sınavına başvuru yaparken öğrencilerin TYT puan türündeki puanlarına bakılır.</a:t>
            </a:r>
          </a:p>
        </p:txBody>
      </p:sp>
    </p:spTree>
    <p:extLst>
      <p:ext uri="{BB962C8B-B14F-4D97-AF65-F5344CB8AC3E}">
        <p14:creationId xmlns="" xmlns:p14="http://schemas.microsoft.com/office/powerpoint/2010/main" val="215890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28434" y="499243"/>
            <a:ext cx="4867833"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ALAN YETERLİLİK TESTİ (AYT) SORU SAYILARI</a:t>
            </a:r>
          </a:p>
        </p:txBody>
      </p:sp>
      <p:pic>
        <p:nvPicPr>
          <p:cNvPr id="7" name="Resim 6"/>
          <p:cNvPicPr>
            <a:picLocks noChangeAspect="1"/>
          </p:cNvPicPr>
          <p:nvPr/>
        </p:nvPicPr>
        <p:blipFill>
          <a:blip r:embed="rId2"/>
          <a:stretch>
            <a:fillRect/>
          </a:stretch>
        </p:blipFill>
        <p:spPr>
          <a:xfrm>
            <a:off x="1841157" y="762445"/>
            <a:ext cx="8054947" cy="4909307"/>
          </a:xfrm>
          <a:prstGeom prst="rect">
            <a:avLst/>
          </a:prstGeom>
        </p:spPr>
      </p:pic>
      <p:sp>
        <p:nvSpPr>
          <p:cNvPr id="8" name="Metin kutusu 7"/>
          <p:cNvSpPr txBox="1"/>
          <p:nvPr/>
        </p:nvSpPr>
        <p:spPr>
          <a:xfrm>
            <a:off x="2021800" y="1471623"/>
            <a:ext cx="2102267" cy="338554"/>
          </a:xfrm>
          <a:prstGeom prst="rect">
            <a:avLst/>
          </a:prstGeom>
          <a:noFill/>
        </p:spPr>
        <p:txBody>
          <a:bodyPr wrap="square" rtlCol="0">
            <a:spAutoFit/>
          </a:bodyPr>
          <a:lstStyle/>
          <a:p>
            <a:pPr algn="ctr"/>
            <a:r>
              <a:rPr lang="tr-TR" b="1" dirty="0">
                <a:solidFill>
                  <a:srgbClr val="2D5696"/>
                </a:solidFill>
              </a:rPr>
              <a:t>Matematik</a:t>
            </a:r>
          </a:p>
        </p:txBody>
      </p:sp>
      <p:sp>
        <p:nvSpPr>
          <p:cNvPr id="9" name="Metin kutusu 8"/>
          <p:cNvSpPr txBox="1"/>
          <p:nvPr/>
        </p:nvSpPr>
        <p:spPr>
          <a:xfrm>
            <a:off x="5778428" y="1446707"/>
            <a:ext cx="2102267" cy="338554"/>
          </a:xfrm>
          <a:prstGeom prst="rect">
            <a:avLst/>
          </a:prstGeom>
          <a:noFill/>
        </p:spPr>
        <p:txBody>
          <a:bodyPr wrap="square" rtlCol="0">
            <a:spAutoFit/>
          </a:bodyPr>
          <a:lstStyle/>
          <a:p>
            <a:pPr algn="ctr"/>
            <a:r>
              <a:rPr lang="tr-TR" b="1" dirty="0">
                <a:solidFill>
                  <a:srgbClr val="2D5696"/>
                </a:solidFill>
              </a:rPr>
              <a:t>Edebiyat – Sos.-1</a:t>
            </a:r>
          </a:p>
        </p:txBody>
      </p:sp>
      <p:sp>
        <p:nvSpPr>
          <p:cNvPr id="10" name="Metin kutusu 9"/>
          <p:cNvSpPr txBox="1"/>
          <p:nvPr/>
        </p:nvSpPr>
        <p:spPr>
          <a:xfrm>
            <a:off x="3899343" y="4057520"/>
            <a:ext cx="2102267" cy="338554"/>
          </a:xfrm>
          <a:prstGeom prst="rect">
            <a:avLst/>
          </a:prstGeom>
          <a:noFill/>
        </p:spPr>
        <p:txBody>
          <a:bodyPr wrap="square" rtlCol="0">
            <a:spAutoFit/>
          </a:bodyPr>
          <a:lstStyle/>
          <a:p>
            <a:pPr algn="ctr"/>
            <a:r>
              <a:rPr lang="tr-TR" b="1" dirty="0">
                <a:solidFill>
                  <a:srgbClr val="2D5696"/>
                </a:solidFill>
              </a:rPr>
              <a:t>Sosyal Bil.-2</a:t>
            </a:r>
          </a:p>
        </p:txBody>
      </p:sp>
      <p:sp>
        <p:nvSpPr>
          <p:cNvPr id="11" name="Metin kutusu 10"/>
          <p:cNvSpPr txBox="1"/>
          <p:nvPr/>
        </p:nvSpPr>
        <p:spPr>
          <a:xfrm>
            <a:off x="7484160" y="4072332"/>
            <a:ext cx="2102267" cy="338554"/>
          </a:xfrm>
          <a:prstGeom prst="rect">
            <a:avLst/>
          </a:prstGeom>
          <a:noFill/>
        </p:spPr>
        <p:txBody>
          <a:bodyPr wrap="square" rtlCol="0">
            <a:spAutoFit/>
          </a:bodyPr>
          <a:lstStyle/>
          <a:p>
            <a:pPr algn="ctr"/>
            <a:r>
              <a:rPr lang="tr-TR" b="1" dirty="0">
                <a:solidFill>
                  <a:srgbClr val="2D5696"/>
                </a:solidFill>
              </a:rPr>
              <a:t>Fen Bilgisi</a:t>
            </a:r>
          </a:p>
        </p:txBody>
      </p:sp>
      <p:sp>
        <p:nvSpPr>
          <p:cNvPr id="12" name="Metin kutusu 11"/>
          <p:cNvSpPr txBox="1"/>
          <p:nvPr/>
        </p:nvSpPr>
        <p:spPr>
          <a:xfrm>
            <a:off x="2152921" y="1971742"/>
            <a:ext cx="2102267" cy="1015663"/>
          </a:xfrm>
          <a:prstGeom prst="rect">
            <a:avLst/>
          </a:prstGeom>
          <a:noFill/>
        </p:spPr>
        <p:txBody>
          <a:bodyPr wrap="square" rtlCol="0">
            <a:spAutoFit/>
          </a:bodyPr>
          <a:lstStyle/>
          <a:p>
            <a:pPr algn="ctr"/>
            <a:r>
              <a:rPr lang="tr-TR" sz="2000" b="1" dirty="0">
                <a:solidFill>
                  <a:srgbClr val="2D5696"/>
                </a:solidFill>
              </a:rPr>
              <a:t>40 </a:t>
            </a:r>
          </a:p>
          <a:p>
            <a:pPr algn="ctr"/>
            <a:r>
              <a:rPr lang="tr-TR" sz="2000" b="1" dirty="0">
                <a:solidFill>
                  <a:srgbClr val="2D5696"/>
                </a:solidFill>
              </a:rPr>
              <a:t>SORU</a:t>
            </a:r>
          </a:p>
          <a:p>
            <a:pPr algn="ctr"/>
            <a:endParaRPr lang="tr-TR" sz="2000" b="1" dirty="0">
              <a:solidFill>
                <a:srgbClr val="2D5696"/>
              </a:solidFill>
            </a:endParaRPr>
          </a:p>
        </p:txBody>
      </p:sp>
      <p:sp>
        <p:nvSpPr>
          <p:cNvPr id="13" name="Metin kutusu 12"/>
          <p:cNvSpPr txBox="1"/>
          <p:nvPr/>
        </p:nvSpPr>
        <p:spPr>
          <a:xfrm>
            <a:off x="6186960" y="1857362"/>
            <a:ext cx="1693734" cy="954107"/>
          </a:xfrm>
          <a:prstGeom prst="rect">
            <a:avLst/>
          </a:prstGeom>
          <a:noFill/>
        </p:spPr>
        <p:txBody>
          <a:bodyPr wrap="square" rtlCol="0">
            <a:spAutoFit/>
          </a:bodyPr>
          <a:lstStyle/>
          <a:p>
            <a:r>
              <a:rPr lang="tr-TR" sz="1400" b="1" dirty="0">
                <a:solidFill>
                  <a:srgbClr val="2D5696"/>
                </a:solidFill>
              </a:rPr>
              <a:t>Edebiyat:24 Soru</a:t>
            </a:r>
          </a:p>
          <a:p>
            <a:r>
              <a:rPr lang="tr-TR" sz="1400" b="1" dirty="0">
                <a:solidFill>
                  <a:srgbClr val="2D5696"/>
                </a:solidFill>
              </a:rPr>
              <a:t>Tarih-1:10 Soru</a:t>
            </a:r>
          </a:p>
          <a:p>
            <a:r>
              <a:rPr lang="tr-TR" sz="1400" b="1" dirty="0">
                <a:solidFill>
                  <a:srgbClr val="2D5696"/>
                </a:solidFill>
              </a:rPr>
              <a:t>Coğrafya-1:6 Soru</a:t>
            </a:r>
          </a:p>
          <a:p>
            <a:endParaRPr lang="tr-TR" sz="1400" b="1" dirty="0">
              <a:solidFill>
                <a:srgbClr val="2D5696"/>
              </a:solidFill>
            </a:endParaRPr>
          </a:p>
        </p:txBody>
      </p:sp>
      <p:sp>
        <p:nvSpPr>
          <p:cNvPr id="14" name="Metin kutusu 13"/>
          <p:cNvSpPr txBox="1"/>
          <p:nvPr/>
        </p:nvSpPr>
        <p:spPr>
          <a:xfrm>
            <a:off x="4420270" y="4449185"/>
            <a:ext cx="2102267" cy="954107"/>
          </a:xfrm>
          <a:prstGeom prst="rect">
            <a:avLst/>
          </a:prstGeom>
          <a:noFill/>
        </p:spPr>
        <p:txBody>
          <a:bodyPr wrap="square" rtlCol="0">
            <a:spAutoFit/>
          </a:bodyPr>
          <a:lstStyle/>
          <a:p>
            <a:r>
              <a:rPr lang="tr-TR" sz="1400" b="1" dirty="0">
                <a:solidFill>
                  <a:srgbClr val="2D5696"/>
                </a:solidFill>
              </a:rPr>
              <a:t>Tarih-1:11 Soru</a:t>
            </a:r>
          </a:p>
          <a:p>
            <a:r>
              <a:rPr lang="tr-TR" sz="1400" b="1" dirty="0">
                <a:solidFill>
                  <a:srgbClr val="2D5696"/>
                </a:solidFill>
              </a:rPr>
              <a:t>Coğ.-2:11 Soru</a:t>
            </a:r>
          </a:p>
          <a:p>
            <a:r>
              <a:rPr lang="tr-TR" sz="1400" b="1" dirty="0">
                <a:solidFill>
                  <a:srgbClr val="2D5696"/>
                </a:solidFill>
              </a:rPr>
              <a:t>Din Kül.:6 Soru</a:t>
            </a:r>
          </a:p>
          <a:p>
            <a:r>
              <a:rPr lang="tr-TR" sz="1400" b="1" dirty="0">
                <a:solidFill>
                  <a:srgbClr val="2D5696"/>
                </a:solidFill>
              </a:rPr>
              <a:t>Fel. Grb.:12 Soru</a:t>
            </a:r>
          </a:p>
        </p:txBody>
      </p:sp>
      <p:sp>
        <p:nvSpPr>
          <p:cNvPr id="15" name="Metin kutusu 14"/>
          <p:cNvSpPr txBox="1"/>
          <p:nvPr/>
        </p:nvSpPr>
        <p:spPr>
          <a:xfrm>
            <a:off x="8185761" y="4544548"/>
            <a:ext cx="2102267" cy="738664"/>
          </a:xfrm>
          <a:prstGeom prst="rect">
            <a:avLst/>
          </a:prstGeom>
          <a:noFill/>
        </p:spPr>
        <p:txBody>
          <a:bodyPr wrap="square" rtlCol="0">
            <a:spAutoFit/>
          </a:bodyPr>
          <a:lstStyle/>
          <a:p>
            <a:r>
              <a:rPr lang="tr-TR" sz="1400" b="1" dirty="0">
                <a:solidFill>
                  <a:srgbClr val="2D5696"/>
                </a:solidFill>
              </a:rPr>
              <a:t>Fizik: 14 Soru</a:t>
            </a:r>
          </a:p>
          <a:p>
            <a:r>
              <a:rPr lang="tr-TR" sz="1400" b="1" dirty="0">
                <a:solidFill>
                  <a:srgbClr val="2D5696"/>
                </a:solidFill>
              </a:rPr>
              <a:t>Kimya: 13 Soru</a:t>
            </a:r>
          </a:p>
          <a:p>
            <a:r>
              <a:rPr lang="tr-TR" sz="1400" b="1" dirty="0">
                <a:solidFill>
                  <a:srgbClr val="2D5696"/>
                </a:solidFill>
              </a:rPr>
              <a:t>Biyoloji 13 Soru</a:t>
            </a:r>
          </a:p>
        </p:txBody>
      </p:sp>
      <p:sp>
        <p:nvSpPr>
          <p:cNvPr id="16" name="Metin kutusu 15"/>
          <p:cNvSpPr txBox="1"/>
          <p:nvPr/>
        </p:nvSpPr>
        <p:spPr>
          <a:xfrm>
            <a:off x="348750" y="1215901"/>
            <a:ext cx="1747192" cy="600164"/>
          </a:xfrm>
          <a:prstGeom prst="rect">
            <a:avLst/>
          </a:prstGeom>
          <a:noFill/>
          <a:ln>
            <a:solidFill>
              <a:srgbClr val="A78503"/>
            </a:solidFill>
          </a:ln>
        </p:spPr>
        <p:txBody>
          <a:bodyPr wrap="square" rtlCol="0">
            <a:spAutoFit/>
          </a:bodyPr>
          <a:lstStyle/>
          <a:p>
            <a:pPr algn="ctr"/>
            <a:r>
              <a:rPr lang="tr-TR" sz="1100" b="1" dirty="0">
                <a:solidFill>
                  <a:srgbClr val="A78503"/>
                </a:solidFill>
              </a:rPr>
              <a:t>Geometri Soruları</a:t>
            </a:r>
          </a:p>
          <a:p>
            <a:pPr algn="ctr"/>
            <a:r>
              <a:rPr lang="tr-TR" sz="1100" b="1" dirty="0">
                <a:solidFill>
                  <a:srgbClr val="A78503"/>
                </a:solidFill>
              </a:rPr>
              <a:t>Matematik Testi </a:t>
            </a:r>
          </a:p>
          <a:p>
            <a:pPr algn="ctr"/>
            <a:r>
              <a:rPr lang="tr-TR" sz="1100" b="1" dirty="0">
                <a:solidFill>
                  <a:srgbClr val="A78503"/>
                </a:solidFill>
              </a:rPr>
              <a:t>İçinde yer almaktadır.</a:t>
            </a:r>
          </a:p>
        </p:txBody>
      </p:sp>
      <p:sp>
        <p:nvSpPr>
          <p:cNvPr id="17" name="Metin kutusu 16"/>
          <p:cNvSpPr txBox="1"/>
          <p:nvPr/>
        </p:nvSpPr>
        <p:spPr>
          <a:xfrm>
            <a:off x="528434" y="5201798"/>
            <a:ext cx="3210761" cy="600164"/>
          </a:xfrm>
          <a:prstGeom prst="rect">
            <a:avLst/>
          </a:prstGeom>
          <a:noFill/>
          <a:ln>
            <a:solidFill>
              <a:srgbClr val="A78503"/>
            </a:solidFill>
          </a:ln>
        </p:spPr>
        <p:txBody>
          <a:bodyPr wrap="square" rtlCol="0">
            <a:spAutoFit/>
          </a:bodyPr>
          <a:lstStyle/>
          <a:p>
            <a:pPr algn="ctr"/>
            <a:r>
              <a:rPr lang="tr-TR" sz="1100" b="1" dirty="0">
                <a:solidFill>
                  <a:srgbClr val="A78503"/>
                </a:solidFill>
              </a:rPr>
              <a:t>Felsefe Grubu Sorularında Sosyoloji, Mantık, Psikoloji Dersleri yer almaktadır.</a:t>
            </a:r>
          </a:p>
        </p:txBody>
      </p:sp>
    </p:spTree>
    <p:extLst>
      <p:ext uri="{BB962C8B-B14F-4D97-AF65-F5344CB8AC3E}">
        <p14:creationId xmlns="" xmlns:p14="http://schemas.microsoft.com/office/powerpoint/2010/main" val="290404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03720" y="400389"/>
            <a:ext cx="6712626"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YABANCI DİL TESTİ (YDT) SORU SAYILARI VE SINAV YAPILAN DİLLER</a:t>
            </a:r>
          </a:p>
        </p:txBody>
      </p:sp>
      <p:pic>
        <p:nvPicPr>
          <p:cNvPr id="7" name="Resim 6"/>
          <p:cNvPicPr>
            <a:picLocks noChangeAspect="1"/>
          </p:cNvPicPr>
          <p:nvPr/>
        </p:nvPicPr>
        <p:blipFill>
          <a:blip r:embed="rId2"/>
          <a:stretch>
            <a:fillRect/>
          </a:stretch>
        </p:blipFill>
        <p:spPr>
          <a:xfrm>
            <a:off x="503720" y="972606"/>
            <a:ext cx="1501494" cy="1975758"/>
          </a:xfrm>
          <a:prstGeom prst="rect">
            <a:avLst/>
          </a:prstGeom>
        </p:spPr>
      </p:pic>
      <p:pic>
        <p:nvPicPr>
          <p:cNvPr id="8" name="Resim 7"/>
          <p:cNvPicPr>
            <a:picLocks noChangeAspect="1"/>
          </p:cNvPicPr>
          <p:nvPr/>
        </p:nvPicPr>
        <p:blipFill>
          <a:blip r:embed="rId3"/>
          <a:stretch>
            <a:fillRect/>
          </a:stretch>
        </p:blipFill>
        <p:spPr>
          <a:xfrm>
            <a:off x="1532237" y="3119621"/>
            <a:ext cx="1501494" cy="1975758"/>
          </a:xfrm>
          <a:prstGeom prst="rect">
            <a:avLst/>
          </a:prstGeom>
        </p:spPr>
      </p:pic>
      <p:pic>
        <p:nvPicPr>
          <p:cNvPr id="9" name="Resim 8"/>
          <p:cNvPicPr>
            <a:picLocks noChangeAspect="1"/>
          </p:cNvPicPr>
          <p:nvPr/>
        </p:nvPicPr>
        <p:blipFill>
          <a:blip r:embed="rId4"/>
          <a:stretch>
            <a:fillRect/>
          </a:stretch>
        </p:blipFill>
        <p:spPr>
          <a:xfrm>
            <a:off x="4000682" y="972606"/>
            <a:ext cx="1501494" cy="1975758"/>
          </a:xfrm>
          <a:prstGeom prst="rect">
            <a:avLst/>
          </a:prstGeom>
        </p:spPr>
      </p:pic>
      <p:pic>
        <p:nvPicPr>
          <p:cNvPr id="10" name="Resim 9"/>
          <p:cNvPicPr>
            <a:picLocks noChangeAspect="1"/>
          </p:cNvPicPr>
          <p:nvPr/>
        </p:nvPicPr>
        <p:blipFill>
          <a:blip r:embed="rId5"/>
          <a:stretch>
            <a:fillRect/>
          </a:stretch>
        </p:blipFill>
        <p:spPr>
          <a:xfrm>
            <a:off x="5103340" y="3119621"/>
            <a:ext cx="1501494" cy="1975758"/>
          </a:xfrm>
          <a:prstGeom prst="rect">
            <a:avLst/>
          </a:prstGeom>
        </p:spPr>
      </p:pic>
      <p:pic>
        <p:nvPicPr>
          <p:cNvPr id="11" name="Resim 10"/>
          <p:cNvPicPr>
            <a:picLocks noChangeAspect="1"/>
          </p:cNvPicPr>
          <p:nvPr/>
        </p:nvPicPr>
        <p:blipFill>
          <a:blip r:embed="rId2"/>
          <a:stretch>
            <a:fillRect/>
          </a:stretch>
        </p:blipFill>
        <p:spPr>
          <a:xfrm>
            <a:off x="7460571" y="972606"/>
            <a:ext cx="1501494" cy="1975758"/>
          </a:xfrm>
          <a:prstGeom prst="rect">
            <a:avLst/>
          </a:prstGeom>
        </p:spPr>
      </p:pic>
      <p:pic>
        <p:nvPicPr>
          <p:cNvPr id="12" name="Resim 11"/>
          <p:cNvPicPr>
            <a:picLocks noChangeAspect="1"/>
          </p:cNvPicPr>
          <p:nvPr/>
        </p:nvPicPr>
        <p:blipFill>
          <a:blip r:embed="rId3"/>
          <a:stretch>
            <a:fillRect/>
          </a:stretch>
        </p:blipFill>
        <p:spPr>
          <a:xfrm>
            <a:off x="8408921" y="3119621"/>
            <a:ext cx="1501494" cy="1975758"/>
          </a:xfrm>
          <a:prstGeom prst="rect">
            <a:avLst/>
          </a:prstGeom>
        </p:spPr>
      </p:pic>
      <p:sp>
        <p:nvSpPr>
          <p:cNvPr id="13" name="Metin kutusu 12"/>
          <p:cNvSpPr txBox="1"/>
          <p:nvPr/>
        </p:nvSpPr>
        <p:spPr>
          <a:xfrm>
            <a:off x="983129" y="1144727"/>
            <a:ext cx="549108" cy="461665"/>
          </a:xfrm>
          <a:prstGeom prst="rect">
            <a:avLst/>
          </a:prstGeom>
          <a:noFill/>
        </p:spPr>
        <p:txBody>
          <a:bodyPr wrap="square" rtlCol="0">
            <a:spAutoFit/>
          </a:bodyPr>
          <a:lstStyle/>
          <a:p>
            <a:pPr algn="ctr"/>
            <a:r>
              <a:rPr lang="tr-TR" sz="2400" b="1" dirty="0">
                <a:solidFill>
                  <a:srgbClr val="D37489"/>
                </a:solidFill>
              </a:rPr>
              <a:t>01</a:t>
            </a:r>
          </a:p>
        </p:txBody>
      </p:sp>
      <p:sp>
        <p:nvSpPr>
          <p:cNvPr id="14" name="Metin kutusu 13"/>
          <p:cNvSpPr txBox="1"/>
          <p:nvPr/>
        </p:nvSpPr>
        <p:spPr>
          <a:xfrm>
            <a:off x="2008430" y="3286829"/>
            <a:ext cx="549108" cy="461665"/>
          </a:xfrm>
          <a:prstGeom prst="rect">
            <a:avLst/>
          </a:prstGeom>
          <a:noFill/>
        </p:spPr>
        <p:txBody>
          <a:bodyPr wrap="square" rtlCol="0">
            <a:spAutoFit/>
          </a:bodyPr>
          <a:lstStyle/>
          <a:p>
            <a:pPr algn="ctr"/>
            <a:r>
              <a:rPr lang="tr-TR" sz="2400" b="1" dirty="0">
                <a:solidFill>
                  <a:srgbClr val="94BAD8"/>
                </a:solidFill>
              </a:rPr>
              <a:t>02</a:t>
            </a:r>
          </a:p>
        </p:txBody>
      </p:sp>
      <p:sp>
        <p:nvSpPr>
          <p:cNvPr id="15" name="Metin kutusu 14"/>
          <p:cNvSpPr txBox="1"/>
          <p:nvPr/>
        </p:nvSpPr>
        <p:spPr>
          <a:xfrm>
            <a:off x="4476875" y="1143865"/>
            <a:ext cx="549108" cy="461665"/>
          </a:xfrm>
          <a:prstGeom prst="rect">
            <a:avLst/>
          </a:prstGeom>
          <a:noFill/>
        </p:spPr>
        <p:txBody>
          <a:bodyPr wrap="square" rtlCol="0">
            <a:spAutoFit/>
          </a:bodyPr>
          <a:lstStyle/>
          <a:p>
            <a:pPr algn="ctr"/>
            <a:r>
              <a:rPr lang="tr-TR" sz="2400" b="1" dirty="0">
                <a:solidFill>
                  <a:srgbClr val="7CBCC8"/>
                </a:solidFill>
              </a:rPr>
              <a:t>03</a:t>
            </a:r>
          </a:p>
        </p:txBody>
      </p:sp>
      <p:sp>
        <p:nvSpPr>
          <p:cNvPr id="16" name="Metin kutusu 15"/>
          <p:cNvSpPr txBox="1"/>
          <p:nvPr/>
        </p:nvSpPr>
        <p:spPr>
          <a:xfrm>
            <a:off x="5579534" y="3285967"/>
            <a:ext cx="549108" cy="461665"/>
          </a:xfrm>
          <a:prstGeom prst="rect">
            <a:avLst/>
          </a:prstGeom>
          <a:noFill/>
        </p:spPr>
        <p:txBody>
          <a:bodyPr wrap="square" rtlCol="0">
            <a:spAutoFit/>
          </a:bodyPr>
          <a:lstStyle/>
          <a:p>
            <a:pPr algn="ctr"/>
            <a:r>
              <a:rPr lang="tr-TR" sz="2400" b="1" dirty="0">
                <a:solidFill>
                  <a:srgbClr val="E7B269"/>
                </a:solidFill>
              </a:rPr>
              <a:t>04</a:t>
            </a:r>
          </a:p>
        </p:txBody>
      </p:sp>
      <p:sp>
        <p:nvSpPr>
          <p:cNvPr id="17" name="Metin kutusu 16"/>
          <p:cNvSpPr txBox="1"/>
          <p:nvPr/>
        </p:nvSpPr>
        <p:spPr>
          <a:xfrm>
            <a:off x="7936764" y="1143864"/>
            <a:ext cx="549108" cy="461665"/>
          </a:xfrm>
          <a:prstGeom prst="rect">
            <a:avLst/>
          </a:prstGeom>
          <a:noFill/>
        </p:spPr>
        <p:txBody>
          <a:bodyPr wrap="square" rtlCol="0">
            <a:spAutoFit/>
          </a:bodyPr>
          <a:lstStyle/>
          <a:p>
            <a:pPr algn="ctr"/>
            <a:r>
              <a:rPr lang="tr-TR" sz="2400" b="1" dirty="0">
                <a:solidFill>
                  <a:srgbClr val="D37489"/>
                </a:solidFill>
              </a:rPr>
              <a:t>05</a:t>
            </a:r>
          </a:p>
        </p:txBody>
      </p:sp>
      <p:sp>
        <p:nvSpPr>
          <p:cNvPr id="18" name="Metin kutusu 17"/>
          <p:cNvSpPr txBox="1"/>
          <p:nvPr/>
        </p:nvSpPr>
        <p:spPr>
          <a:xfrm>
            <a:off x="8885114" y="3285966"/>
            <a:ext cx="549108" cy="461665"/>
          </a:xfrm>
          <a:prstGeom prst="rect">
            <a:avLst/>
          </a:prstGeom>
          <a:noFill/>
        </p:spPr>
        <p:txBody>
          <a:bodyPr wrap="square" rtlCol="0">
            <a:spAutoFit/>
          </a:bodyPr>
          <a:lstStyle/>
          <a:p>
            <a:pPr algn="ctr"/>
            <a:r>
              <a:rPr lang="tr-TR" sz="2400" b="1" dirty="0">
                <a:solidFill>
                  <a:srgbClr val="94BAD8"/>
                </a:solidFill>
              </a:rPr>
              <a:t>06</a:t>
            </a:r>
          </a:p>
        </p:txBody>
      </p:sp>
      <p:cxnSp>
        <p:nvCxnSpPr>
          <p:cNvPr id="23" name="Dirsek Bağlayıcısı 22"/>
          <p:cNvCxnSpPr/>
          <p:nvPr/>
        </p:nvCxnSpPr>
        <p:spPr>
          <a:xfrm rot="5400000" flipH="1" flipV="1">
            <a:off x="2619336" y="1667083"/>
            <a:ext cx="1031329" cy="1577049"/>
          </a:xfrm>
          <a:prstGeom prst="bentConnector2">
            <a:avLst/>
          </a:prstGeom>
          <a:ln>
            <a:solidFill>
              <a:srgbClr val="94BAD8"/>
            </a:solidFill>
            <a:tailEnd type="triangle"/>
          </a:ln>
        </p:spPr>
        <p:style>
          <a:lnRef idx="3">
            <a:schemeClr val="accent1"/>
          </a:lnRef>
          <a:fillRef idx="0">
            <a:schemeClr val="accent1"/>
          </a:fillRef>
          <a:effectRef idx="2">
            <a:schemeClr val="accent1"/>
          </a:effectRef>
          <a:fontRef idx="minor">
            <a:schemeClr val="tx1"/>
          </a:fontRef>
        </p:style>
      </p:cxnSp>
      <p:cxnSp>
        <p:nvCxnSpPr>
          <p:cNvPr id="25" name="Dirsek Bağlayıcısı 24"/>
          <p:cNvCxnSpPr/>
          <p:nvPr/>
        </p:nvCxnSpPr>
        <p:spPr>
          <a:xfrm rot="16200000" flipH="1">
            <a:off x="641658" y="3344797"/>
            <a:ext cx="1159136" cy="549108"/>
          </a:xfrm>
          <a:prstGeom prst="bentConnector2">
            <a:avLst/>
          </a:prstGeom>
          <a:ln>
            <a:solidFill>
              <a:srgbClr val="D37489"/>
            </a:solidFill>
            <a:tailEnd type="triangle"/>
          </a:ln>
        </p:spPr>
        <p:style>
          <a:lnRef idx="3">
            <a:schemeClr val="accent1"/>
          </a:lnRef>
          <a:fillRef idx="0">
            <a:schemeClr val="accent1"/>
          </a:fillRef>
          <a:effectRef idx="2">
            <a:schemeClr val="accent1"/>
          </a:effectRef>
          <a:fontRef idx="minor">
            <a:schemeClr val="tx1"/>
          </a:fontRef>
        </p:style>
      </p:cxnSp>
      <p:cxnSp>
        <p:nvCxnSpPr>
          <p:cNvPr id="27" name="Dirsek Bağlayıcısı 26"/>
          <p:cNvCxnSpPr/>
          <p:nvPr/>
        </p:nvCxnSpPr>
        <p:spPr>
          <a:xfrm>
            <a:off x="5579332" y="1960485"/>
            <a:ext cx="527868" cy="1010786"/>
          </a:xfrm>
          <a:prstGeom prst="bentConnector2">
            <a:avLst/>
          </a:prstGeom>
          <a:ln>
            <a:solidFill>
              <a:srgbClr val="7CBCC8"/>
            </a:solidFill>
            <a:tailEnd type="triangle"/>
          </a:ln>
        </p:spPr>
        <p:style>
          <a:lnRef idx="3">
            <a:schemeClr val="accent1"/>
          </a:lnRef>
          <a:fillRef idx="0">
            <a:schemeClr val="accent1"/>
          </a:fillRef>
          <a:effectRef idx="2">
            <a:schemeClr val="accent1"/>
          </a:effectRef>
          <a:fontRef idx="minor">
            <a:schemeClr val="tx1"/>
          </a:fontRef>
        </p:style>
      </p:cxnSp>
      <p:cxnSp>
        <p:nvCxnSpPr>
          <p:cNvPr id="31" name="Dirsek Bağlayıcısı 30"/>
          <p:cNvCxnSpPr/>
          <p:nvPr/>
        </p:nvCxnSpPr>
        <p:spPr>
          <a:xfrm flipV="1">
            <a:off x="6327370" y="2351731"/>
            <a:ext cx="1056354" cy="934235"/>
          </a:xfrm>
          <a:prstGeom prst="bentConnector3">
            <a:avLst/>
          </a:prstGeom>
          <a:ln>
            <a:solidFill>
              <a:srgbClr val="E7B269"/>
            </a:solidFill>
            <a:tailEnd type="triangle"/>
          </a:ln>
        </p:spPr>
        <p:style>
          <a:lnRef idx="3">
            <a:schemeClr val="accent1"/>
          </a:lnRef>
          <a:fillRef idx="0">
            <a:schemeClr val="accent1"/>
          </a:fillRef>
          <a:effectRef idx="2">
            <a:schemeClr val="accent1"/>
          </a:effectRef>
          <a:fontRef idx="minor">
            <a:schemeClr val="tx1"/>
          </a:fontRef>
        </p:style>
      </p:cxnSp>
      <p:cxnSp>
        <p:nvCxnSpPr>
          <p:cNvPr id="33" name="Dirsek Bağlayıcısı 32"/>
          <p:cNvCxnSpPr/>
          <p:nvPr/>
        </p:nvCxnSpPr>
        <p:spPr>
          <a:xfrm rot="16200000" flipH="1">
            <a:off x="8749267" y="2318047"/>
            <a:ext cx="1346023" cy="589814"/>
          </a:xfrm>
          <a:prstGeom prst="bentConnector3">
            <a:avLst/>
          </a:prstGeom>
          <a:ln>
            <a:solidFill>
              <a:srgbClr val="D37489"/>
            </a:solidFill>
            <a:tailEnd type="triangle"/>
          </a:ln>
        </p:spPr>
        <p:style>
          <a:lnRef idx="3">
            <a:schemeClr val="accent1"/>
          </a:lnRef>
          <a:fillRef idx="0">
            <a:schemeClr val="accent1"/>
          </a:fillRef>
          <a:effectRef idx="2">
            <a:schemeClr val="accent1"/>
          </a:effectRef>
          <a:fontRef idx="minor">
            <a:schemeClr val="tx1"/>
          </a:fontRef>
        </p:style>
      </p:cxnSp>
      <p:cxnSp>
        <p:nvCxnSpPr>
          <p:cNvPr id="35" name="Düz Ok Bağlayıcısı 34"/>
          <p:cNvCxnSpPr/>
          <p:nvPr/>
        </p:nvCxnSpPr>
        <p:spPr>
          <a:xfrm>
            <a:off x="3240741" y="4349578"/>
            <a:ext cx="1519881" cy="0"/>
          </a:xfrm>
          <a:prstGeom prst="straightConnector1">
            <a:avLst/>
          </a:prstGeom>
          <a:ln>
            <a:solidFill>
              <a:srgbClr val="7CBCC8"/>
            </a:solidFill>
            <a:tailEnd type="triangle"/>
          </a:ln>
        </p:spPr>
        <p:style>
          <a:lnRef idx="3">
            <a:schemeClr val="accent1"/>
          </a:lnRef>
          <a:fillRef idx="0">
            <a:schemeClr val="accent1"/>
          </a:fillRef>
          <a:effectRef idx="2">
            <a:schemeClr val="accent1"/>
          </a:effectRef>
          <a:fontRef idx="minor">
            <a:schemeClr val="tx1"/>
          </a:fontRef>
        </p:style>
      </p:cxnSp>
      <p:cxnSp>
        <p:nvCxnSpPr>
          <p:cNvPr id="36" name="Düz Ok Bağlayıcısı 35"/>
          <p:cNvCxnSpPr/>
          <p:nvPr/>
        </p:nvCxnSpPr>
        <p:spPr>
          <a:xfrm>
            <a:off x="6700631" y="4349578"/>
            <a:ext cx="151988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7" name="Metin kutusu 36"/>
          <p:cNvSpPr txBox="1"/>
          <p:nvPr/>
        </p:nvSpPr>
        <p:spPr>
          <a:xfrm rot="5400000">
            <a:off x="792800" y="1608801"/>
            <a:ext cx="923330" cy="1324281"/>
          </a:xfrm>
          <a:prstGeom prst="rect">
            <a:avLst/>
          </a:prstGeom>
          <a:noFill/>
        </p:spPr>
        <p:txBody>
          <a:bodyPr vert="vert270" wrap="square" rtlCol="0">
            <a:spAutoFit/>
          </a:bodyPr>
          <a:lstStyle/>
          <a:p>
            <a:pPr algn="ctr"/>
            <a:r>
              <a:rPr lang="tr-TR" sz="2400" b="1" dirty="0">
                <a:solidFill>
                  <a:schemeClr val="bg1"/>
                </a:solidFill>
              </a:rPr>
              <a:t>80 </a:t>
            </a:r>
          </a:p>
          <a:p>
            <a:pPr algn="ctr"/>
            <a:r>
              <a:rPr lang="tr-TR" sz="2400" b="1" dirty="0">
                <a:solidFill>
                  <a:schemeClr val="bg1"/>
                </a:solidFill>
              </a:rPr>
              <a:t>SORU</a:t>
            </a:r>
          </a:p>
        </p:txBody>
      </p:sp>
      <p:sp>
        <p:nvSpPr>
          <p:cNvPr id="38" name="Metin kutusu 37"/>
          <p:cNvSpPr txBox="1"/>
          <p:nvPr/>
        </p:nvSpPr>
        <p:spPr>
          <a:xfrm>
            <a:off x="1728394" y="4198919"/>
            <a:ext cx="1153581" cy="646331"/>
          </a:xfrm>
          <a:prstGeom prst="rect">
            <a:avLst/>
          </a:prstGeom>
          <a:noFill/>
        </p:spPr>
        <p:txBody>
          <a:bodyPr wrap="square" rtlCol="0">
            <a:spAutoFit/>
          </a:bodyPr>
          <a:lstStyle/>
          <a:p>
            <a:pPr algn="ctr"/>
            <a:r>
              <a:rPr lang="tr-TR" sz="1800" b="1" dirty="0">
                <a:effectLst>
                  <a:outerShdw blurRad="38100" dist="38100" dir="2700000" algn="tl">
                    <a:srgbClr val="000000">
                      <a:alpha val="43137"/>
                    </a:srgbClr>
                  </a:outerShdw>
                </a:effectLst>
              </a:rPr>
              <a:t>İNGİLİZCE</a:t>
            </a:r>
            <a:endParaRPr lang="tr-TR" sz="1800" dirty="0"/>
          </a:p>
        </p:txBody>
      </p:sp>
      <p:sp>
        <p:nvSpPr>
          <p:cNvPr id="39" name="Metin kutusu 38"/>
          <p:cNvSpPr txBox="1"/>
          <p:nvPr/>
        </p:nvSpPr>
        <p:spPr>
          <a:xfrm>
            <a:off x="4180870" y="1995677"/>
            <a:ext cx="1153581" cy="369332"/>
          </a:xfrm>
          <a:prstGeom prst="rect">
            <a:avLst/>
          </a:prstGeom>
          <a:noFill/>
        </p:spPr>
        <p:txBody>
          <a:bodyPr wrap="square" rtlCol="0">
            <a:spAutoFit/>
          </a:bodyPr>
          <a:lstStyle/>
          <a:p>
            <a:pPr algn="ctr"/>
            <a:r>
              <a:rPr lang="tr-TR" sz="1800" b="1" dirty="0">
                <a:effectLst>
                  <a:outerShdw blurRad="38100" dist="38100" dir="2700000" algn="tl">
                    <a:srgbClr val="000000">
                      <a:alpha val="43137"/>
                    </a:srgbClr>
                  </a:outerShdw>
                </a:effectLst>
              </a:rPr>
              <a:t>RUSÇA</a:t>
            </a:r>
            <a:endParaRPr lang="tr-TR" sz="1800" dirty="0"/>
          </a:p>
        </p:txBody>
      </p:sp>
      <p:sp>
        <p:nvSpPr>
          <p:cNvPr id="41" name="Metin kutusu 40"/>
          <p:cNvSpPr txBox="1"/>
          <p:nvPr/>
        </p:nvSpPr>
        <p:spPr>
          <a:xfrm>
            <a:off x="7536292" y="1982398"/>
            <a:ext cx="1334695" cy="646331"/>
          </a:xfrm>
          <a:prstGeom prst="rect">
            <a:avLst/>
          </a:prstGeom>
          <a:noFill/>
        </p:spPr>
        <p:txBody>
          <a:bodyPr wrap="square" rtlCol="0">
            <a:spAutoFit/>
          </a:bodyPr>
          <a:lstStyle/>
          <a:p>
            <a:pPr algn="ctr"/>
            <a:r>
              <a:rPr lang="tr-TR" sz="1800" b="1" dirty="0">
                <a:effectLst>
                  <a:outerShdw blurRad="38100" dist="38100" dir="2700000" algn="tl">
                    <a:srgbClr val="000000">
                      <a:alpha val="43137"/>
                    </a:srgbClr>
                  </a:outerShdw>
                </a:effectLst>
              </a:rPr>
              <a:t>FRANSIZCA</a:t>
            </a:r>
            <a:endParaRPr lang="tr-TR" sz="1800" dirty="0"/>
          </a:p>
        </p:txBody>
      </p:sp>
      <p:sp>
        <p:nvSpPr>
          <p:cNvPr id="42" name="Dikdörtgen 41"/>
          <p:cNvSpPr/>
          <p:nvPr/>
        </p:nvSpPr>
        <p:spPr>
          <a:xfrm>
            <a:off x="5254803" y="4164912"/>
            <a:ext cx="1322798" cy="369332"/>
          </a:xfrm>
          <a:prstGeom prst="rect">
            <a:avLst/>
          </a:prstGeom>
        </p:spPr>
        <p:txBody>
          <a:bodyPr wrap="none">
            <a:spAutoFit/>
          </a:bodyPr>
          <a:lstStyle/>
          <a:p>
            <a:r>
              <a:rPr lang="tr-TR" sz="1800" b="1" dirty="0">
                <a:effectLst>
                  <a:outerShdw blurRad="38100" dist="38100" dir="2700000" algn="tl">
                    <a:srgbClr val="000000">
                      <a:alpha val="43137"/>
                    </a:srgbClr>
                  </a:outerShdw>
                </a:effectLst>
              </a:rPr>
              <a:t>ALMANCA</a:t>
            </a:r>
            <a:endParaRPr lang="tr-TR" sz="1800" dirty="0"/>
          </a:p>
        </p:txBody>
      </p:sp>
      <p:sp>
        <p:nvSpPr>
          <p:cNvPr id="43" name="Dikdörtgen 42"/>
          <p:cNvSpPr/>
          <p:nvPr/>
        </p:nvSpPr>
        <p:spPr>
          <a:xfrm>
            <a:off x="8686491" y="4164912"/>
            <a:ext cx="1109599" cy="369332"/>
          </a:xfrm>
          <a:prstGeom prst="rect">
            <a:avLst/>
          </a:prstGeom>
        </p:spPr>
        <p:txBody>
          <a:bodyPr wrap="none">
            <a:spAutoFit/>
          </a:bodyPr>
          <a:lstStyle/>
          <a:p>
            <a:r>
              <a:rPr lang="tr-TR" sz="1800" b="1" dirty="0">
                <a:effectLst>
                  <a:outerShdw blurRad="38100" dist="38100" dir="2700000" algn="tl">
                    <a:srgbClr val="000000">
                      <a:alpha val="43137"/>
                    </a:srgbClr>
                  </a:outerShdw>
                </a:effectLst>
              </a:rPr>
              <a:t>ARAPÇA</a:t>
            </a:r>
            <a:endParaRPr lang="tr-TR" sz="1800" dirty="0"/>
          </a:p>
        </p:txBody>
      </p:sp>
    </p:spTree>
    <p:extLst>
      <p:ext uri="{BB962C8B-B14F-4D97-AF65-F5344CB8AC3E}">
        <p14:creationId xmlns="" xmlns:p14="http://schemas.microsoft.com/office/powerpoint/2010/main" val="354161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additive="base">
                                        <p:cTn id="67" dur="500" fill="hold"/>
                                        <p:tgtEl>
                                          <p:spTgt spid="42"/>
                                        </p:tgtEl>
                                        <p:attrNameLst>
                                          <p:attrName>ppt_x</p:attrName>
                                        </p:attrNameLst>
                                      </p:cBhvr>
                                      <p:tavLst>
                                        <p:tav tm="0">
                                          <p:val>
                                            <p:strVal val="#ppt_x"/>
                                          </p:val>
                                        </p:tav>
                                        <p:tav tm="100000">
                                          <p:val>
                                            <p:strVal val="#ppt_x"/>
                                          </p:val>
                                        </p:tav>
                                      </p:tavLst>
                                    </p:anim>
                                    <p:anim calcmode="lin" valueType="num">
                                      <p:cBhvr additive="base">
                                        <p:cTn id="68" dur="500" fill="hold"/>
                                        <p:tgtEl>
                                          <p:spTgt spid="4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500" fill="hold"/>
                                        <p:tgtEl>
                                          <p:spTgt spid="10"/>
                                        </p:tgtEl>
                                        <p:attrNameLst>
                                          <p:attrName>ppt_x</p:attrName>
                                        </p:attrNameLst>
                                      </p:cBhvr>
                                      <p:tavLst>
                                        <p:tav tm="0">
                                          <p:val>
                                            <p:strVal val="#ppt_x"/>
                                          </p:val>
                                        </p:tav>
                                        <p:tav tm="100000">
                                          <p:val>
                                            <p:strVal val="#ppt_x"/>
                                          </p:val>
                                        </p:tav>
                                      </p:tavLst>
                                    </p:anim>
                                    <p:anim calcmode="lin" valueType="num">
                                      <p:cBhvr additive="base">
                                        <p:cTn id="72" dur="500" fill="hold"/>
                                        <p:tgtEl>
                                          <p:spTgt spid="1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500" fill="hold"/>
                                        <p:tgtEl>
                                          <p:spTgt spid="11"/>
                                        </p:tgtEl>
                                        <p:attrNameLst>
                                          <p:attrName>ppt_x</p:attrName>
                                        </p:attrNameLst>
                                      </p:cBhvr>
                                      <p:tavLst>
                                        <p:tav tm="0">
                                          <p:val>
                                            <p:strVal val="#ppt_x"/>
                                          </p:val>
                                        </p:tav>
                                        <p:tav tm="100000">
                                          <p:val>
                                            <p:strVal val="#ppt_x"/>
                                          </p:val>
                                        </p:tav>
                                      </p:tavLst>
                                    </p:anim>
                                    <p:anim calcmode="lin" valueType="num">
                                      <p:cBhvr additive="base">
                                        <p:cTn id="90" dur="500" fill="hold"/>
                                        <p:tgtEl>
                                          <p:spTgt spid="1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ppt_x"/>
                                          </p:val>
                                        </p:tav>
                                        <p:tav tm="100000">
                                          <p:val>
                                            <p:strVal val="#ppt_x"/>
                                          </p:val>
                                        </p:tav>
                                      </p:tavLst>
                                    </p:anim>
                                    <p:anim calcmode="lin" valueType="num">
                                      <p:cBhvr additive="base">
                                        <p:cTn id="94" dur="500" fill="hold"/>
                                        <p:tgtEl>
                                          <p:spTgt spid="41"/>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ppt_x"/>
                                          </p:val>
                                        </p:tav>
                                        <p:tav tm="100000">
                                          <p:val>
                                            <p:strVal val="#ppt_x"/>
                                          </p:val>
                                        </p:tav>
                                      </p:tavLst>
                                    </p:anim>
                                    <p:anim calcmode="lin" valueType="num">
                                      <p:cBhvr additive="base">
                                        <p:cTn id="9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additive="base">
                                        <p:cTn id="107" dur="500" fill="hold"/>
                                        <p:tgtEl>
                                          <p:spTgt spid="12"/>
                                        </p:tgtEl>
                                        <p:attrNameLst>
                                          <p:attrName>ppt_x</p:attrName>
                                        </p:attrNameLst>
                                      </p:cBhvr>
                                      <p:tavLst>
                                        <p:tav tm="0">
                                          <p:val>
                                            <p:strVal val="#ppt_x"/>
                                          </p:val>
                                        </p:tav>
                                        <p:tav tm="100000">
                                          <p:val>
                                            <p:strVal val="#ppt_x"/>
                                          </p:val>
                                        </p:tav>
                                      </p:tavLst>
                                    </p:anim>
                                    <p:anim calcmode="lin" valueType="num">
                                      <p:cBhvr additive="base">
                                        <p:cTn id="108" dur="500" fill="hold"/>
                                        <p:tgtEl>
                                          <p:spTgt spid="1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500" fill="hold"/>
                                        <p:tgtEl>
                                          <p:spTgt spid="43"/>
                                        </p:tgtEl>
                                        <p:attrNameLst>
                                          <p:attrName>ppt_x</p:attrName>
                                        </p:attrNameLst>
                                      </p:cBhvr>
                                      <p:tavLst>
                                        <p:tav tm="0">
                                          <p:val>
                                            <p:strVal val="#ppt_x"/>
                                          </p:val>
                                        </p:tav>
                                        <p:tav tm="100000">
                                          <p:val>
                                            <p:strVal val="#ppt_x"/>
                                          </p:val>
                                        </p:tav>
                                      </p:tavLst>
                                    </p:anim>
                                    <p:anim calcmode="lin" valueType="num">
                                      <p:cBhvr additive="base">
                                        <p:cTn id="112" dur="500" fill="hold"/>
                                        <p:tgtEl>
                                          <p:spTgt spid="43"/>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ppt_x"/>
                                          </p:val>
                                        </p:tav>
                                        <p:tav tm="100000">
                                          <p:val>
                                            <p:strVal val="#ppt_x"/>
                                          </p:val>
                                        </p:tav>
                                      </p:tavLst>
                                    </p:anim>
                                    <p:anim calcmode="lin" valueType="num">
                                      <p:cBhvr additive="base">
                                        <p:cTn id="116" dur="500" fill="hold"/>
                                        <p:tgtEl>
                                          <p:spTgt spid="36"/>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5"/>
                                        </p:tgtEl>
                                        <p:attrNameLst>
                                          <p:attrName>style.visibility</p:attrName>
                                        </p:attrNameLst>
                                      </p:cBhvr>
                                      <p:to>
                                        <p:strVal val="visible"/>
                                      </p:to>
                                    </p:set>
                                    <p:anim calcmode="lin" valueType="num">
                                      <p:cBhvr additive="base">
                                        <p:cTn id="119" dur="500" fill="hold"/>
                                        <p:tgtEl>
                                          <p:spTgt spid="35"/>
                                        </p:tgtEl>
                                        <p:attrNameLst>
                                          <p:attrName>ppt_x</p:attrName>
                                        </p:attrNameLst>
                                      </p:cBhvr>
                                      <p:tavLst>
                                        <p:tav tm="0">
                                          <p:val>
                                            <p:strVal val="#ppt_x"/>
                                          </p:val>
                                        </p:tav>
                                        <p:tav tm="100000">
                                          <p:val>
                                            <p:strVal val="#ppt_x"/>
                                          </p:val>
                                        </p:tav>
                                      </p:tavLst>
                                    </p:anim>
                                    <p:anim calcmode="lin" valueType="num">
                                      <p:cBhvr additive="base">
                                        <p:cTn id="1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P spid="17" grpId="0"/>
      <p:bldP spid="18" grpId="0"/>
      <p:bldP spid="37" grpId="0"/>
      <p:bldP spid="38" grpId="0"/>
      <p:bldP spid="39"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77861" y="350962"/>
            <a:ext cx="5588161"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ALAN YETERLİLİK ve DİL TESTİ (AYT/YDT) PUAN TÜRLERİ</a:t>
            </a:r>
          </a:p>
        </p:txBody>
      </p:sp>
      <p:pic>
        <p:nvPicPr>
          <p:cNvPr id="10" name="Resim 9"/>
          <p:cNvPicPr>
            <a:picLocks noChangeAspect="1"/>
          </p:cNvPicPr>
          <p:nvPr/>
        </p:nvPicPr>
        <p:blipFill>
          <a:blip r:embed="rId2"/>
          <a:stretch>
            <a:fillRect/>
          </a:stretch>
        </p:blipFill>
        <p:spPr>
          <a:xfrm>
            <a:off x="1268860" y="979452"/>
            <a:ext cx="4118686" cy="4877652"/>
          </a:xfrm>
          <a:prstGeom prst="rect">
            <a:avLst/>
          </a:prstGeom>
        </p:spPr>
      </p:pic>
      <p:pic>
        <p:nvPicPr>
          <p:cNvPr id="11" name="Resim 10"/>
          <p:cNvPicPr>
            <a:picLocks noChangeAspect="1"/>
          </p:cNvPicPr>
          <p:nvPr/>
        </p:nvPicPr>
        <p:blipFill>
          <a:blip r:embed="rId3"/>
          <a:stretch>
            <a:fillRect/>
          </a:stretch>
        </p:blipFill>
        <p:spPr>
          <a:xfrm>
            <a:off x="6067169" y="979452"/>
            <a:ext cx="3699156" cy="4404753"/>
          </a:xfrm>
          <a:prstGeom prst="rect">
            <a:avLst/>
          </a:prstGeom>
        </p:spPr>
      </p:pic>
      <p:sp>
        <p:nvSpPr>
          <p:cNvPr id="13" name="Metin kutusu 12"/>
          <p:cNvSpPr txBox="1"/>
          <p:nvPr/>
        </p:nvSpPr>
        <p:spPr>
          <a:xfrm>
            <a:off x="2005101" y="2025941"/>
            <a:ext cx="2999385" cy="2031325"/>
          </a:xfrm>
          <a:prstGeom prst="rect">
            <a:avLst/>
          </a:prstGeom>
          <a:noFill/>
        </p:spPr>
        <p:txBody>
          <a:bodyPr wrap="square" rtlCol="0">
            <a:spAutoFit/>
          </a:bodyPr>
          <a:lstStyle/>
          <a:p>
            <a:r>
              <a:rPr lang="tr-TR" sz="1800" b="1" dirty="0">
                <a:solidFill>
                  <a:srgbClr val="FF0000"/>
                </a:solidFill>
              </a:rPr>
              <a:t> </a:t>
            </a:r>
            <a:r>
              <a:rPr lang="tr-TR" sz="1800" b="1" dirty="0">
                <a:solidFill>
                  <a:schemeClr val="bg1"/>
                </a:solidFill>
              </a:rPr>
              <a:t>-EŞİT AĞIRLIK</a:t>
            </a:r>
          </a:p>
          <a:p>
            <a:r>
              <a:rPr lang="tr-TR" sz="1800" b="1" dirty="0">
                <a:solidFill>
                  <a:schemeClr val="bg1"/>
                </a:solidFill>
              </a:rPr>
              <a:t> -SAYISAL</a:t>
            </a:r>
          </a:p>
          <a:p>
            <a:r>
              <a:rPr lang="tr-TR" sz="1800" b="1" dirty="0">
                <a:solidFill>
                  <a:schemeClr val="bg1"/>
                </a:solidFill>
              </a:rPr>
              <a:t> -SÖZEL </a:t>
            </a:r>
          </a:p>
          <a:p>
            <a:r>
              <a:rPr lang="tr-TR" sz="1800" b="1" dirty="0">
                <a:solidFill>
                  <a:schemeClr val="bg1"/>
                </a:solidFill>
              </a:rPr>
              <a:t> -DİL </a:t>
            </a:r>
          </a:p>
          <a:p>
            <a:r>
              <a:rPr lang="tr-TR" sz="1800" b="1" dirty="0"/>
              <a:t>OLMAK ÜZERE 4 E AYRILIR…</a:t>
            </a:r>
          </a:p>
          <a:p>
            <a:endParaRPr lang="tr-TR" sz="1800" b="1" dirty="0"/>
          </a:p>
        </p:txBody>
      </p:sp>
      <p:sp>
        <p:nvSpPr>
          <p:cNvPr id="14" name="Metin kutusu 13"/>
          <p:cNvSpPr txBox="1"/>
          <p:nvPr/>
        </p:nvSpPr>
        <p:spPr>
          <a:xfrm>
            <a:off x="2005100" y="3577758"/>
            <a:ext cx="2558570" cy="1200329"/>
          </a:xfrm>
          <a:prstGeom prst="rect">
            <a:avLst/>
          </a:prstGeom>
          <a:noFill/>
        </p:spPr>
        <p:txBody>
          <a:bodyPr wrap="square" rtlCol="0">
            <a:spAutoFit/>
          </a:bodyPr>
          <a:lstStyle/>
          <a:p>
            <a:r>
              <a:rPr lang="tr-TR" sz="1800" b="1" dirty="0"/>
              <a:t>- ALAN YETERLİLİK VE DİL TESTİ SONUCU OLUŞAN PUANDIR.</a:t>
            </a:r>
          </a:p>
        </p:txBody>
      </p:sp>
      <p:sp>
        <p:nvSpPr>
          <p:cNvPr id="15" name="Metin kutusu 14"/>
          <p:cNvSpPr txBox="1"/>
          <p:nvPr/>
        </p:nvSpPr>
        <p:spPr>
          <a:xfrm>
            <a:off x="6876405" y="1921260"/>
            <a:ext cx="2080682" cy="1938992"/>
          </a:xfrm>
          <a:prstGeom prst="rect">
            <a:avLst/>
          </a:prstGeom>
          <a:noFill/>
        </p:spPr>
        <p:txBody>
          <a:bodyPr wrap="square" rtlCol="0">
            <a:spAutoFit/>
          </a:bodyPr>
          <a:lstStyle/>
          <a:p>
            <a:r>
              <a:rPr lang="tr-TR" sz="2000" b="1" dirty="0"/>
              <a:t>-LİSANS PROGRAMLARINI TERCİH EDERKEN KULLANILIR.</a:t>
            </a:r>
          </a:p>
          <a:p>
            <a:endParaRPr lang="tr-TR" sz="2000" b="1" dirty="0"/>
          </a:p>
        </p:txBody>
      </p:sp>
      <p:sp>
        <p:nvSpPr>
          <p:cNvPr id="16" name="Metin kutusu 15"/>
          <p:cNvSpPr txBox="1"/>
          <p:nvPr/>
        </p:nvSpPr>
        <p:spPr>
          <a:xfrm>
            <a:off x="6876404" y="3441755"/>
            <a:ext cx="2371626" cy="1323439"/>
          </a:xfrm>
          <a:prstGeom prst="rect">
            <a:avLst/>
          </a:prstGeom>
          <a:noFill/>
        </p:spPr>
        <p:txBody>
          <a:bodyPr wrap="square" rtlCol="0">
            <a:spAutoFit/>
          </a:bodyPr>
          <a:lstStyle/>
          <a:p>
            <a:r>
              <a:rPr lang="tr-TR" b="1" dirty="0"/>
              <a:t>- AÇIKÖĞRETİM LİSANS PROGRAMLARINI TERCİH EDERKEN KULLANILIR.</a:t>
            </a:r>
          </a:p>
        </p:txBody>
      </p:sp>
    </p:spTree>
    <p:extLst>
      <p:ext uri="{BB962C8B-B14F-4D97-AF65-F5344CB8AC3E}">
        <p14:creationId xmlns="" xmlns:p14="http://schemas.microsoft.com/office/powerpoint/2010/main" val="21586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76745" y="259408"/>
            <a:ext cx="5870043" cy="646331"/>
          </a:xfrm>
          <a:prstGeom prst="rect">
            <a:avLst/>
          </a:prstGeom>
          <a:solidFill>
            <a:srgbClr val="2D5696"/>
          </a:solidFill>
        </p:spPr>
        <p:txBody>
          <a:bodyPr wrap="square" rtlCol="0">
            <a:spAutoFit/>
          </a:bodyPr>
          <a:lstStyle/>
          <a:p>
            <a:pPr algn="ctr"/>
            <a:r>
              <a:rPr lang="tr-TR" sz="1800" b="1" dirty="0">
                <a:solidFill>
                  <a:schemeClr val="bg1"/>
                </a:solidFill>
                <a:effectLst>
                  <a:outerShdw blurRad="38100" dist="38100" dir="2700000" algn="tl">
                    <a:srgbClr val="000000">
                      <a:alpha val="43137"/>
                    </a:srgbClr>
                  </a:outerShdw>
                </a:effectLst>
              </a:rPr>
              <a:t>HANGİ PUAN TÜRÜ İÇİN HANGİ TESTLERİ ÇÖZMELİYİM?</a:t>
            </a:r>
          </a:p>
        </p:txBody>
      </p:sp>
      <p:pic>
        <p:nvPicPr>
          <p:cNvPr id="7" name="Resim 6"/>
          <p:cNvPicPr>
            <a:picLocks noChangeAspect="1"/>
          </p:cNvPicPr>
          <p:nvPr/>
        </p:nvPicPr>
        <p:blipFill>
          <a:blip r:embed="rId2"/>
          <a:stretch>
            <a:fillRect/>
          </a:stretch>
        </p:blipFill>
        <p:spPr>
          <a:xfrm>
            <a:off x="1074455" y="1237257"/>
            <a:ext cx="4337806" cy="3995490"/>
          </a:xfrm>
          <a:prstGeom prst="rect">
            <a:avLst/>
          </a:prstGeom>
        </p:spPr>
      </p:pic>
      <p:pic>
        <p:nvPicPr>
          <p:cNvPr id="8" name="Resim 7"/>
          <p:cNvPicPr>
            <a:picLocks noChangeAspect="1"/>
          </p:cNvPicPr>
          <p:nvPr/>
        </p:nvPicPr>
        <p:blipFill>
          <a:blip r:embed="rId2"/>
          <a:stretch>
            <a:fillRect/>
          </a:stretch>
        </p:blipFill>
        <p:spPr>
          <a:xfrm>
            <a:off x="5761783" y="1237257"/>
            <a:ext cx="4337806" cy="3995490"/>
          </a:xfrm>
          <a:prstGeom prst="rect">
            <a:avLst/>
          </a:prstGeom>
        </p:spPr>
      </p:pic>
      <p:sp>
        <p:nvSpPr>
          <p:cNvPr id="9" name="Metin kutusu 8"/>
          <p:cNvSpPr txBox="1"/>
          <p:nvPr/>
        </p:nvSpPr>
        <p:spPr>
          <a:xfrm>
            <a:off x="724931" y="4832637"/>
            <a:ext cx="1037967" cy="707886"/>
          </a:xfrm>
          <a:prstGeom prst="rect">
            <a:avLst/>
          </a:prstGeom>
          <a:solidFill>
            <a:srgbClr val="0082D2"/>
          </a:solidFill>
        </p:spPr>
        <p:txBody>
          <a:bodyPr wrap="square" rtlCol="0">
            <a:spAutoFit/>
          </a:bodyPr>
          <a:lstStyle/>
          <a:p>
            <a:r>
              <a:rPr lang="tr-TR" sz="2000" b="1" dirty="0">
                <a:solidFill>
                  <a:schemeClr val="bg1"/>
                </a:solidFill>
              </a:rPr>
              <a:t>SAYISAL</a:t>
            </a:r>
          </a:p>
        </p:txBody>
      </p:sp>
      <p:sp>
        <p:nvSpPr>
          <p:cNvPr id="10" name="Metin kutusu 9"/>
          <p:cNvSpPr txBox="1"/>
          <p:nvPr/>
        </p:nvSpPr>
        <p:spPr>
          <a:xfrm>
            <a:off x="4808546" y="4832637"/>
            <a:ext cx="1556952" cy="707886"/>
          </a:xfrm>
          <a:prstGeom prst="rect">
            <a:avLst/>
          </a:prstGeom>
          <a:solidFill>
            <a:srgbClr val="0082D2"/>
          </a:solidFill>
        </p:spPr>
        <p:txBody>
          <a:bodyPr wrap="square" rtlCol="0">
            <a:spAutoFit/>
          </a:bodyPr>
          <a:lstStyle/>
          <a:p>
            <a:pPr algn="ctr"/>
            <a:r>
              <a:rPr lang="tr-TR" sz="2000" b="1" dirty="0">
                <a:solidFill>
                  <a:schemeClr val="bg1"/>
                </a:solidFill>
              </a:rPr>
              <a:t>EŞİT AĞIRLIK</a:t>
            </a:r>
          </a:p>
        </p:txBody>
      </p:sp>
      <p:cxnSp>
        <p:nvCxnSpPr>
          <p:cNvPr id="14" name="Düz Ok Bağlayıcısı 13"/>
          <p:cNvCxnSpPr/>
          <p:nvPr/>
        </p:nvCxnSpPr>
        <p:spPr>
          <a:xfrm flipV="1">
            <a:off x="965594" y="3111435"/>
            <a:ext cx="556638" cy="1597635"/>
          </a:xfrm>
          <a:prstGeom prst="straightConnector1">
            <a:avLst/>
          </a:prstGeom>
          <a:ln>
            <a:solidFill>
              <a:srgbClr val="0082D2"/>
            </a:solidFill>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5" name="Düz Ok Bağlayıcısı 14"/>
          <p:cNvCxnSpPr/>
          <p:nvPr/>
        </p:nvCxnSpPr>
        <p:spPr>
          <a:xfrm flipV="1">
            <a:off x="5446979" y="2891543"/>
            <a:ext cx="669616" cy="1921900"/>
          </a:xfrm>
          <a:prstGeom prst="straightConnector1">
            <a:avLst/>
          </a:prstGeom>
          <a:ln>
            <a:solidFill>
              <a:srgbClr val="0082D2"/>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7" name="Metin kutusu 16"/>
          <p:cNvSpPr txBox="1"/>
          <p:nvPr/>
        </p:nvSpPr>
        <p:spPr>
          <a:xfrm>
            <a:off x="1762899" y="1963788"/>
            <a:ext cx="1014237" cy="461665"/>
          </a:xfrm>
          <a:prstGeom prst="rect">
            <a:avLst/>
          </a:prstGeom>
          <a:noFill/>
        </p:spPr>
        <p:txBody>
          <a:bodyPr wrap="square" rtlCol="0">
            <a:spAutoFit/>
          </a:bodyPr>
          <a:lstStyle/>
          <a:p>
            <a:pPr algn="ctr"/>
            <a:r>
              <a:rPr lang="tr-TR" sz="2400" b="1" dirty="0">
                <a:solidFill>
                  <a:schemeClr val="bg1"/>
                </a:solidFill>
              </a:rPr>
              <a:t>TYT</a:t>
            </a:r>
          </a:p>
        </p:txBody>
      </p:sp>
      <p:sp>
        <p:nvSpPr>
          <p:cNvPr id="18" name="Metin kutusu 17"/>
          <p:cNvSpPr txBox="1"/>
          <p:nvPr/>
        </p:nvSpPr>
        <p:spPr>
          <a:xfrm>
            <a:off x="3811768" y="1832991"/>
            <a:ext cx="1014237" cy="830997"/>
          </a:xfrm>
          <a:prstGeom prst="rect">
            <a:avLst/>
          </a:prstGeom>
          <a:noFill/>
        </p:spPr>
        <p:txBody>
          <a:bodyPr wrap="square" rtlCol="0">
            <a:spAutoFit/>
          </a:bodyPr>
          <a:lstStyle/>
          <a:p>
            <a:pPr algn="ctr"/>
            <a:r>
              <a:rPr lang="tr-TR" sz="2400" b="1" dirty="0"/>
              <a:t>FEN</a:t>
            </a:r>
          </a:p>
          <a:p>
            <a:pPr algn="ctr"/>
            <a:r>
              <a:rPr lang="tr-TR" sz="2400" b="1" dirty="0"/>
              <a:t>BİL.</a:t>
            </a:r>
          </a:p>
        </p:txBody>
      </p:sp>
      <p:sp>
        <p:nvSpPr>
          <p:cNvPr id="19" name="Metin kutusu 18"/>
          <p:cNvSpPr txBox="1"/>
          <p:nvPr/>
        </p:nvSpPr>
        <p:spPr>
          <a:xfrm>
            <a:off x="7460639" y="3852493"/>
            <a:ext cx="1014237" cy="461665"/>
          </a:xfrm>
          <a:prstGeom prst="rect">
            <a:avLst/>
          </a:prstGeom>
          <a:noFill/>
        </p:spPr>
        <p:txBody>
          <a:bodyPr wrap="square" rtlCol="0">
            <a:spAutoFit/>
          </a:bodyPr>
          <a:lstStyle/>
          <a:p>
            <a:pPr algn="ctr"/>
            <a:r>
              <a:rPr lang="tr-TR" sz="2400" b="1" dirty="0"/>
              <a:t>MAT</a:t>
            </a:r>
          </a:p>
        </p:txBody>
      </p:sp>
      <p:sp>
        <p:nvSpPr>
          <p:cNvPr id="20" name="Metin kutusu 19"/>
          <p:cNvSpPr txBox="1"/>
          <p:nvPr/>
        </p:nvSpPr>
        <p:spPr>
          <a:xfrm>
            <a:off x="6365499" y="1963787"/>
            <a:ext cx="1014237" cy="461665"/>
          </a:xfrm>
          <a:prstGeom prst="rect">
            <a:avLst/>
          </a:prstGeom>
          <a:noFill/>
        </p:spPr>
        <p:txBody>
          <a:bodyPr wrap="square" rtlCol="0">
            <a:spAutoFit/>
          </a:bodyPr>
          <a:lstStyle/>
          <a:p>
            <a:pPr algn="ctr"/>
            <a:r>
              <a:rPr lang="tr-TR" sz="2400" b="1" dirty="0">
                <a:solidFill>
                  <a:schemeClr val="bg1"/>
                </a:solidFill>
              </a:rPr>
              <a:t>TYT</a:t>
            </a:r>
          </a:p>
        </p:txBody>
      </p:sp>
      <p:sp>
        <p:nvSpPr>
          <p:cNvPr id="21" name="Metin kutusu 20"/>
          <p:cNvSpPr txBox="1"/>
          <p:nvPr/>
        </p:nvSpPr>
        <p:spPr>
          <a:xfrm>
            <a:off x="8241956" y="1832990"/>
            <a:ext cx="1383956" cy="707886"/>
          </a:xfrm>
          <a:prstGeom prst="rect">
            <a:avLst/>
          </a:prstGeom>
          <a:noFill/>
        </p:spPr>
        <p:txBody>
          <a:bodyPr wrap="square" rtlCol="0">
            <a:spAutoFit/>
          </a:bodyPr>
          <a:lstStyle/>
          <a:p>
            <a:pPr algn="ctr"/>
            <a:r>
              <a:rPr lang="tr-TR" sz="2000" b="1" dirty="0"/>
              <a:t>EDEBİYAT SOSYAL</a:t>
            </a:r>
          </a:p>
        </p:txBody>
      </p:sp>
      <p:sp>
        <p:nvSpPr>
          <p:cNvPr id="22" name="Metin kutusu 21"/>
          <p:cNvSpPr txBox="1"/>
          <p:nvPr/>
        </p:nvSpPr>
        <p:spPr>
          <a:xfrm>
            <a:off x="2736240" y="3817072"/>
            <a:ext cx="1014237" cy="461665"/>
          </a:xfrm>
          <a:prstGeom prst="rect">
            <a:avLst/>
          </a:prstGeom>
          <a:noFill/>
        </p:spPr>
        <p:txBody>
          <a:bodyPr wrap="square" rtlCol="0">
            <a:spAutoFit/>
          </a:bodyPr>
          <a:lstStyle/>
          <a:p>
            <a:pPr algn="ctr"/>
            <a:r>
              <a:rPr lang="tr-TR" sz="2400" b="1" dirty="0"/>
              <a:t>MAT</a:t>
            </a:r>
          </a:p>
        </p:txBody>
      </p:sp>
    </p:spTree>
    <p:extLst>
      <p:ext uri="{BB962C8B-B14F-4D97-AF65-F5344CB8AC3E}">
        <p14:creationId xmlns="" xmlns:p14="http://schemas.microsoft.com/office/powerpoint/2010/main" val="1807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7" grpId="0"/>
      <p:bldP spid="18" grpId="0"/>
      <p:bldP spid="19" grpId="0"/>
      <p:bldP spid="20" grpId="0"/>
      <p:bldP spid="21" grpId="0"/>
      <p:bldP spid="22"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TotalTime>
  <Words>1181</Words>
  <Application>Microsoft Office PowerPoint</Application>
  <PresentationFormat>Özel</PresentationFormat>
  <Paragraphs>287</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Ofis Teması</vt:lpstr>
      <vt:lpstr>YKS 2024</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ÇALIŞMALARINIZDA KOLAYLIKLAR DİLİYORUM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Arıf KOÇAK</dc:creator>
  <cp:lastModifiedBy>R1</cp:lastModifiedBy>
  <cp:revision>149</cp:revision>
  <dcterms:created xsi:type="dcterms:W3CDTF">2022-09-17T17:36:47Z</dcterms:created>
  <dcterms:modified xsi:type="dcterms:W3CDTF">2023-10-04T07:00:09Z</dcterms:modified>
</cp:coreProperties>
</file>