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88" r:id="rId3"/>
    <p:sldId id="258" r:id="rId4"/>
    <p:sldId id="260" r:id="rId5"/>
    <p:sldId id="265" r:id="rId6"/>
    <p:sldId id="261" r:id="rId7"/>
    <p:sldId id="262" r:id="rId8"/>
    <p:sldId id="263" r:id="rId9"/>
    <p:sldId id="264"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73" r:id="rId30"/>
    <p:sldId id="286" r:id="rId31"/>
    <p:sldId id="28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1ECD67F-4D57-4D24-9709-D27E47652A48}"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122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168129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2021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528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226260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7470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07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0900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1468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293507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ECD67F-4D57-4D24-9709-D27E47652A48}"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252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158510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1ECD67F-4D57-4D24-9709-D27E47652A48}"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8217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1ECD67F-4D57-4D24-9709-D27E47652A4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834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264662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ECD67F-4D57-4D24-9709-D27E47652A48}"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703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4374354-0D7A-43A7-ABA5-E9B7C574C567}" type="datetimeFigureOut">
              <a:rPr lang="tr-TR" smtClean="0"/>
              <a:pPr/>
              <a:t>11.10.2023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276825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374354-0D7A-43A7-ABA5-E9B7C574C567}" type="datetimeFigureOut">
              <a:rPr lang="tr-TR" smtClean="0"/>
              <a:pPr/>
              <a:t>11.10.2023</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ECD67F-4D57-4D24-9709-D27E47652A48}" type="slidenum">
              <a:rPr lang="tr-TR" smtClean="0"/>
              <a:pPr/>
              <a:t>‹#›</a:t>
            </a:fld>
            <a:endParaRPr lang="tr-TR"/>
          </a:p>
        </p:txBody>
      </p:sp>
    </p:spTree>
    <p:extLst>
      <p:ext uri="{BB962C8B-B14F-4D97-AF65-F5344CB8AC3E}">
        <p14:creationId xmlns:p14="http://schemas.microsoft.com/office/powerpoint/2010/main" xmlns="" val="31298544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rgm.meb.gov.tr/meb_iys_dosyalar/2022_10/04110014_Psikolojik_SaYlamlYk_Kuramsal_Kitap.pdf" TargetMode="External"/><Relationship Id="rId2" Type="http://schemas.openxmlformats.org/officeDocument/2006/relationships/hyperlink" Target="https://orgm.meb.gov.tr/meb_iys_dosyalar/2022_10/07144332_psikolojik_sagYlamlYk_ilkokul_veli.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PSİKOLOJİK SAĞLAMLIK</a:t>
            </a:r>
            <a:endParaRPr lang="tr-TR" dirty="0"/>
          </a:p>
        </p:txBody>
      </p:sp>
      <p:sp>
        <p:nvSpPr>
          <p:cNvPr id="3" name="Alt Başlık 2"/>
          <p:cNvSpPr>
            <a:spLocks noGrp="1"/>
          </p:cNvSpPr>
          <p:nvPr>
            <p:ph type="subTitle" idx="1"/>
          </p:nvPr>
        </p:nvSpPr>
        <p:spPr/>
        <p:txBody>
          <a:bodyPr/>
          <a:lstStyle/>
          <a:p>
            <a:r>
              <a:rPr lang="tr-TR" dirty="0" smtClean="0"/>
              <a:t>Yenişehir Rehberlik ve Araştırma Merkezi</a:t>
            </a:r>
            <a:endParaRPr lang="tr-TR" dirty="0"/>
          </a:p>
        </p:txBody>
      </p:sp>
    </p:spTree>
    <p:extLst>
      <p:ext uri="{BB962C8B-B14F-4D97-AF65-F5344CB8AC3E}">
        <p14:creationId xmlns:p14="http://schemas.microsoft.com/office/powerpoint/2010/main" xmlns="" val="99543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a:solidFill>
                  <a:srgbClr val="FF0000"/>
                </a:solidFill>
              </a:rPr>
              <a:t>Yapılan araştırmalarda bireyin </a:t>
            </a:r>
            <a:r>
              <a:rPr lang="tr-TR" sz="3200" dirty="0" err="1">
                <a:solidFill>
                  <a:srgbClr val="FF0000"/>
                </a:solidFill>
              </a:rPr>
              <a:t>psiko</a:t>
            </a:r>
            <a:r>
              <a:rPr lang="tr-TR" sz="3200" dirty="0">
                <a:solidFill>
                  <a:srgbClr val="FF0000"/>
                </a:solidFill>
              </a:rPr>
              <a:t>-sosyal ve biyolojik olarak bazı bireysel özellikleri, çocuk ve ergenler için koruyucu faktörler olarak belirlenmiştir. Örneğin;</a:t>
            </a:r>
          </a:p>
        </p:txBody>
      </p:sp>
      <p:sp>
        <p:nvSpPr>
          <p:cNvPr id="3" name="İçerik Yer Tutucusu 2"/>
          <p:cNvSpPr>
            <a:spLocks noGrp="1"/>
          </p:cNvSpPr>
          <p:nvPr>
            <p:ph idx="1"/>
          </p:nvPr>
        </p:nvSpPr>
        <p:spPr>
          <a:xfrm>
            <a:off x="570187" y="2472849"/>
            <a:ext cx="5546834" cy="3581110"/>
          </a:xfrm>
        </p:spPr>
        <p:txBody>
          <a:bodyPr>
            <a:normAutofit fontScale="85000" lnSpcReduction="20000"/>
          </a:bodyPr>
          <a:lstStyle/>
          <a:p>
            <a:r>
              <a:rPr lang="tr-TR" dirty="0"/>
              <a:t>Kendine merhamet etme (</a:t>
            </a:r>
            <a:r>
              <a:rPr lang="tr-TR" dirty="0" err="1"/>
              <a:t>Bluth</a:t>
            </a:r>
            <a:r>
              <a:rPr lang="tr-TR" dirty="0"/>
              <a:t>, </a:t>
            </a:r>
            <a:r>
              <a:rPr lang="tr-TR" dirty="0" err="1"/>
              <a:t>Mullarkeys</a:t>
            </a:r>
            <a:r>
              <a:rPr lang="tr-TR" dirty="0"/>
              <a:t> ve </a:t>
            </a:r>
            <a:r>
              <a:rPr lang="tr-TR" dirty="0" err="1"/>
              <a:t>Lathren</a:t>
            </a:r>
            <a:r>
              <a:rPr lang="tr-TR" dirty="0"/>
              <a:t>, 2018). Çocukların yaşadığı sorunlardan kaçınmamayı, acısına, yetersizliklerine ve başarısızlıklarına yargılamayan bir bakış açısı ve yaşadıklarını insanlığın ortak deneyiminin bir parçası olarak görme eğilimi geliştirmesi psikolojik sağlamlığı geliştiren bir özelliktir. </a:t>
            </a:r>
          </a:p>
          <a:p>
            <a:r>
              <a:rPr lang="tr-TR" dirty="0" smtClean="0"/>
              <a:t>Duyguları </a:t>
            </a:r>
            <a:r>
              <a:rPr lang="tr-TR" dirty="0"/>
              <a:t>ifade etme (</a:t>
            </a:r>
            <a:r>
              <a:rPr lang="tr-TR" dirty="0" err="1"/>
              <a:t>Mohammadinia</a:t>
            </a:r>
            <a:r>
              <a:rPr lang="tr-TR" dirty="0"/>
              <a:t> vd., 2018). Duyguların farkına varma, duyguları uygun şekilde ifade etme ve duyguları kontrol edebilme, amaca yönelik davranışlara devam etmeyi ve uyum sağlamayı kolaylaştırarak psikolojik sağlamlığın gelişimine katkıda bulunur.</a:t>
            </a:r>
          </a:p>
        </p:txBody>
      </p:sp>
      <p:pic>
        <p:nvPicPr>
          <p:cNvPr id="4" name="Resim 3"/>
          <p:cNvPicPr>
            <a:picLocks noChangeAspect="1"/>
          </p:cNvPicPr>
          <p:nvPr/>
        </p:nvPicPr>
        <p:blipFill>
          <a:blip r:embed="rId2"/>
          <a:stretch>
            <a:fillRect/>
          </a:stretch>
        </p:blipFill>
        <p:spPr>
          <a:xfrm>
            <a:off x="6369267" y="2563280"/>
            <a:ext cx="4645573" cy="3400248"/>
          </a:xfrm>
          <a:prstGeom prst="rect">
            <a:avLst/>
          </a:prstGeom>
        </p:spPr>
      </p:pic>
    </p:spTree>
    <p:extLst>
      <p:ext uri="{BB962C8B-B14F-4D97-AF65-F5344CB8AC3E}">
        <p14:creationId xmlns:p14="http://schemas.microsoft.com/office/powerpoint/2010/main" xmlns="" val="100340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Umut </a:t>
            </a:r>
            <a:r>
              <a:rPr lang="tr-TR" dirty="0"/>
              <a:t>(</a:t>
            </a:r>
            <a:r>
              <a:rPr lang="tr-TR" dirty="0" err="1"/>
              <a:t>Mohammadinia</a:t>
            </a:r>
            <a:r>
              <a:rPr lang="tr-TR" dirty="0"/>
              <a:t> vd., 2018). Geleceğe dair olumlu bakış açısı olaylarla baş etme gücü sağlar. Çocukların ve ergenlerin umudun şimdi ve gelecekte kendilerini koruyacağına dair inanç geliştirmeleri, iyi bir geleceğinin olacağına inanmaları, gelecekle ilgili hedefler belirlemeleri ve hedeflerini gerçekleştirmeye yönelik davranışlar geliştirmeleri psikolojik sağlamlığa katkı sağlayan en temel özelliklerdir. </a:t>
            </a:r>
          </a:p>
          <a:p>
            <a:r>
              <a:rPr lang="tr-TR" dirty="0" smtClean="0"/>
              <a:t>Problem </a:t>
            </a:r>
            <a:r>
              <a:rPr lang="tr-TR" dirty="0"/>
              <a:t>çözme (</a:t>
            </a:r>
            <a:r>
              <a:rPr lang="tr-TR" dirty="0" err="1"/>
              <a:t>Mohammadinia</a:t>
            </a:r>
            <a:r>
              <a:rPr lang="tr-TR" dirty="0"/>
              <a:t> vd., 2018, Çetinkaya ve Sarıcı Bulut, 2019). Çocukların ve ergenlerin belli bir durum çerçevesinde düşünebilme, ne yapılacağına ve nasıl yapılacağına karar verebilme, bu yönde sahip olduklarını kullanabilme becerileri, zorluklarla karşılaştıklarında bu durumdan daha güçlü ve kazançlı çıkmalarını destekleyecektir</a:t>
            </a:r>
          </a:p>
        </p:txBody>
      </p:sp>
    </p:spTree>
    <p:extLst>
      <p:ext uri="{BB962C8B-B14F-4D97-AF65-F5344CB8AC3E}">
        <p14:creationId xmlns:p14="http://schemas.microsoft.com/office/powerpoint/2010/main" xmlns="" val="85118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07724" y="1040525"/>
            <a:ext cx="5990897" cy="4834814"/>
          </a:xfrm>
        </p:spPr>
        <p:txBody>
          <a:bodyPr>
            <a:normAutofit lnSpcReduction="10000"/>
          </a:bodyPr>
          <a:lstStyle/>
          <a:p>
            <a:r>
              <a:rPr lang="tr-TR" dirty="0" smtClean="0"/>
              <a:t>Öğrenmeye </a:t>
            </a:r>
            <a:r>
              <a:rPr lang="tr-TR" dirty="0"/>
              <a:t>yönelik istek (</a:t>
            </a:r>
            <a:r>
              <a:rPr lang="tr-TR" dirty="0" err="1"/>
              <a:t>Mohammadinia</a:t>
            </a:r>
            <a:r>
              <a:rPr lang="tr-TR" dirty="0"/>
              <a:t> vd., 2018). Çocukların ve ergenlerin öğrenmeye yönelik merak duygusunu geliştirme, içsel bir motivasyon kaynağı olarak keşfetme ve yaratıcı ürünler ortaya koymalarını destekleme psikolojik sağlamlık için önemli bir kaynaktır</a:t>
            </a:r>
            <a:r>
              <a:rPr lang="tr-TR" dirty="0" smtClean="0"/>
              <a:t>.</a:t>
            </a:r>
          </a:p>
          <a:p>
            <a:r>
              <a:rPr lang="tr-TR" dirty="0"/>
              <a:t>Başkalarına yardım etme (</a:t>
            </a:r>
            <a:r>
              <a:rPr lang="tr-TR" dirty="0" err="1"/>
              <a:t>Mohammadinia</a:t>
            </a:r>
            <a:r>
              <a:rPr lang="tr-TR" dirty="0"/>
              <a:t> vd., 2018). Başkalarına yardım etmeye yönelik fırsatlar sağlama çocukların ve ergenlerin yardım etme becerilerini güçlendirdiği gibi kendileri zor durumda iken başkalarına katkıda bulanabildikleri duygusu ile kendilerini iyi hissetmelerini sağlamaktadır.</a:t>
            </a:r>
          </a:p>
        </p:txBody>
      </p:sp>
      <p:pic>
        <p:nvPicPr>
          <p:cNvPr id="4" name="Resim 3"/>
          <p:cNvPicPr>
            <a:picLocks noChangeAspect="1"/>
          </p:cNvPicPr>
          <p:nvPr/>
        </p:nvPicPr>
        <p:blipFill>
          <a:blip r:embed="rId2"/>
          <a:stretch>
            <a:fillRect/>
          </a:stretch>
        </p:blipFill>
        <p:spPr>
          <a:xfrm>
            <a:off x="1030014" y="1124607"/>
            <a:ext cx="4204138" cy="4235669"/>
          </a:xfrm>
          <a:prstGeom prst="rect">
            <a:avLst/>
          </a:prstGeom>
        </p:spPr>
      </p:pic>
    </p:spTree>
    <p:extLst>
      <p:ext uri="{BB962C8B-B14F-4D97-AF65-F5344CB8AC3E}">
        <p14:creationId xmlns:p14="http://schemas.microsoft.com/office/powerpoint/2010/main" xmlns="" val="65172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Spor ve egzersiz gibi fiziksel aktivitelere yer verme (</a:t>
            </a:r>
            <a:r>
              <a:rPr lang="tr-TR" dirty="0" err="1"/>
              <a:t>Banerjee</a:t>
            </a:r>
            <a:r>
              <a:rPr lang="tr-TR" dirty="0"/>
              <a:t> vd., 2018; </a:t>
            </a:r>
            <a:r>
              <a:rPr lang="tr-TR" dirty="0" err="1"/>
              <a:t>Mohammadinia</a:t>
            </a:r>
            <a:r>
              <a:rPr lang="tr-TR" dirty="0"/>
              <a:t> vd., 2018, </a:t>
            </a:r>
            <a:r>
              <a:rPr lang="tr-TR" dirty="0" err="1"/>
              <a:t>Young</a:t>
            </a:r>
            <a:r>
              <a:rPr lang="tr-TR" dirty="0"/>
              <a:t> vd., 2019). Çocukların ve ergenlerin öğrendiği ve sergilemekten keyif aldığı fiziksel etkinliklerin zorluklarla başa çıkmasında destekleyici bir rolü vardır. Ayrıca spor ve egzersiz gibi fiziksel aktiviteler çocukların ve ergenlerin sosyal yeterliğini ve özerkliğine geliştirmesine, fiziksel açıdan sağlıklı olması ve kendini güçlü hissetmesine aracılık ederek psikolojik sağlamlığın gelişimini destekler. </a:t>
            </a:r>
            <a:endParaRPr lang="tr-TR" dirty="0" smtClean="0"/>
          </a:p>
          <a:p>
            <a:r>
              <a:rPr lang="tr-TR" dirty="0" smtClean="0"/>
              <a:t>Öz </a:t>
            </a:r>
            <a:r>
              <a:rPr lang="tr-TR" dirty="0"/>
              <a:t>düzenleme (</a:t>
            </a:r>
            <a:r>
              <a:rPr lang="tr-TR" dirty="0" err="1"/>
              <a:t>Yule</a:t>
            </a:r>
            <a:r>
              <a:rPr lang="tr-TR" dirty="0"/>
              <a:t>, Houston ve </a:t>
            </a:r>
            <a:r>
              <a:rPr lang="tr-TR" dirty="0" err="1"/>
              <a:t>Grych</a:t>
            </a:r>
            <a:r>
              <a:rPr lang="tr-TR" dirty="0"/>
              <a:t>, 2019). Çocukların ve ergenlerin davranışlarını kontrol etme ve yönlendirme kapasitesine sahip olması, yaşamları üzerinde kontrolü olduğu duygusunu geliştirerek zorluklarla başa çıkma konusunda davranışlarını geliştirme ve değiştirme potansiyeli sağlar.</a:t>
            </a:r>
          </a:p>
        </p:txBody>
      </p:sp>
    </p:spTree>
    <p:extLst>
      <p:ext uri="{BB962C8B-B14F-4D97-AF65-F5344CB8AC3E}">
        <p14:creationId xmlns:p14="http://schemas.microsoft.com/office/powerpoint/2010/main" xmlns="" val="197710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a:solidFill>
                  <a:srgbClr val="FF0000"/>
                </a:solidFill>
              </a:rPr>
              <a:t>Araştırmalarda çocuk ve ergenlerde psikolojik sağlamlığa katkı sağlayan ailesel koruyucu faktörler de ele alınmıştır. Örneğin;</a:t>
            </a:r>
          </a:p>
        </p:txBody>
      </p:sp>
      <p:sp>
        <p:nvSpPr>
          <p:cNvPr id="3" name="İçerik Yer Tutucusu 2"/>
          <p:cNvSpPr>
            <a:spLocks noGrp="1"/>
          </p:cNvSpPr>
          <p:nvPr>
            <p:ph idx="1"/>
          </p:nvPr>
        </p:nvSpPr>
        <p:spPr/>
        <p:txBody>
          <a:bodyPr>
            <a:normAutofit fontScale="92500" lnSpcReduction="10000"/>
          </a:bodyPr>
          <a:lstStyle/>
          <a:p>
            <a:r>
              <a:rPr lang="tr-TR" dirty="0"/>
              <a:t>Aile bütünlüğü ve aileye bağlılık (</a:t>
            </a:r>
            <a:r>
              <a:rPr lang="tr-TR" dirty="0" err="1"/>
              <a:t>Banerjee</a:t>
            </a:r>
            <a:r>
              <a:rPr lang="tr-TR" dirty="0"/>
              <a:t> vd., 2018; </a:t>
            </a:r>
            <a:r>
              <a:rPr lang="tr-TR" dirty="0" err="1"/>
              <a:t>Dray</a:t>
            </a:r>
            <a:r>
              <a:rPr lang="tr-TR" dirty="0"/>
              <a:t> vd., 2017; </a:t>
            </a:r>
            <a:r>
              <a:rPr lang="tr-TR" dirty="0" err="1"/>
              <a:t>Nessy</a:t>
            </a:r>
            <a:r>
              <a:rPr lang="tr-TR" dirty="0"/>
              <a:t> K, 2017). Ailenin bütünlüğü ve işlevini yerine getiriyor olması, aile üyelerinin birbirlerine olan bağlılıkları ve ailenin destek kaynakları ailenin karşılaşabileceği stres verici durumları daha kolay yönetebilmelerini ve daha güçlü olmalarını sağlar. </a:t>
            </a:r>
            <a:endParaRPr lang="tr-TR" dirty="0" smtClean="0"/>
          </a:p>
          <a:p>
            <a:r>
              <a:rPr lang="tr-TR" dirty="0" smtClean="0"/>
              <a:t>Sosyal </a:t>
            </a:r>
            <a:r>
              <a:rPr lang="tr-TR" dirty="0"/>
              <a:t>destek (</a:t>
            </a:r>
            <a:r>
              <a:rPr lang="tr-TR" dirty="0" err="1"/>
              <a:t>Hildebrand</a:t>
            </a:r>
            <a:r>
              <a:rPr lang="tr-TR" dirty="0"/>
              <a:t> vd., 2019; </a:t>
            </a:r>
            <a:r>
              <a:rPr lang="tr-TR" dirty="0" err="1"/>
              <a:t>Young</a:t>
            </a:r>
            <a:r>
              <a:rPr lang="tr-TR" dirty="0"/>
              <a:t> vd., 2019; </a:t>
            </a:r>
            <a:r>
              <a:rPr lang="tr-TR" dirty="0" err="1"/>
              <a:t>Yule</a:t>
            </a:r>
            <a:r>
              <a:rPr lang="tr-TR" dirty="0"/>
              <a:t>, Houston ve </a:t>
            </a:r>
            <a:r>
              <a:rPr lang="tr-TR" dirty="0" err="1"/>
              <a:t>Grych</a:t>
            </a:r>
            <a:r>
              <a:rPr lang="tr-TR" dirty="0"/>
              <a:t>, 2019; Çiftçi </a:t>
            </a:r>
            <a:r>
              <a:rPr lang="tr-TR" dirty="0" err="1"/>
              <a:t>Arıdağ</a:t>
            </a:r>
            <a:r>
              <a:rPr lang="tr-TR" dirty="0"/>
              <a:t> ve Ünsal </a:t>
            </a:r>
            <a:r>
              <a:rPr lang="tr-TR" dirty="0" err="1"/>
              <a:t>Seydooğullar</a:t>
            </a:r>
            <a:r>
              <a:rPr lang="tr-TR" dirty="0"/>
              <a:t>, 2019; Çağır ve Gürgan, 2010). Çocukların ve ergenlerin aile üyeleri tarafından kabul edildiği yönündeki duygusu, karşılaştığı güç durumlarda aile üyelerinin yanında olduğunu hissetmesi ve sosyal duygusal ihtiyaçlarının karşılanması zor durumlarla başa çıkma kaynağı olarak psikolojik sağlamlığın gelişimine kaynaklık eder.</a:t>
            </a:r>
          </a:p>
        </p:txBody>
      </p:sp>
    </p:spTree>
    <p:extLst>
      <p:ext uri="{BB962C8B-B14F-4D97-AF65-F5344CB8AC3E}">
        <p14:creationId xmlns:p14="http://schemas.microsoft.com/office/powerpoint/2010/main" xmlns="" val="7855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507422" y="1051035"/>
            <a:ext cx="6048702" cy="4782206"/>
          </a:xfrm>
        </p:spPr>
        <p:txBody>
          <a:bodyPr>
            <a:normAutofit fontScale="77500" lnSpcReduction="20000"/>
          </a:bodyPr>
          <a:lstStyle/>
          <a:p>
            <a:r>
              <a:rPr lang="tr-TR" dirty="0" smtClean="0"/>
              <a:t>Ailenin </a:t>
            </a:r>
            <a:r>
              <a:rPr lang="tr-TR" dirty="0"/>
              <a:t>rutinlerinin ve kurallarının olması (</a:t>
            </a:r>
            <a:r>
              <a:rPr lang="tr-TR" dirty="0" err="1"/>
              <a:t>Hildebrand</a:t>
            </a:r>
            <a:r>
              <a:rPr lang="tr-TR" dirty="0"/>
              <a:t> vd., 2019; </a:t>
            </a:r>
            <a:r>
              <a:rPr lang="tr-TR" dirty="0" err="1"/>
              <a:t>Greene</a:t>
            </a:r>
            <a:r>
              <a:rPr lang="tr-TR" dirty="0"/>
              <a:t> ve </a:t>
            </a:r>
            <a:r>
              <a:rPr lang="tr-TR" dirty="0" err="1"/>
              <a:t>Conrad</a:t>
            </a:r>
            <a:r>
              <a:rPr lang="tr-TR" dirty="0"/>
              <a:t> 2002). Ailede belli rutinlerin ve aile düzenini sağlayan kuralların olması, çocukların ve ergenlerin kendini güvende hissetmesini ve yaşamın bir düzeni olduğu duygusunun gelişmesini sağlayarak psikolojik sağlamlığın gelişimini destekler. Psikolojik Sağlamlık </a:t>
            </a:r>
            <a:endParaRPr lang="tr-TR" dirty="0" smtClean="0"/>
          </a:p>
          <a:p>
            <a:r>
              <a:rPr lang="tr-TR" dirty="0" smtClean="0"/>
              <a:t>Ailenin </a:t>
            </a:r>
            <a:r>
              <a:rPr lang="tr-TR" dirty="0"/>
              <a:t>okulu teşvik edici tutumu (</a:t>
            </a:r>
            <a:r>
              <a:rPr lang="tr-TR" dirty="0" err="1"/>
              <a:t>Young</a:t>
            </a:r>
            <a:r>
              <a:rPr lang="tr-TR" dirty="0"/>
              <a:t> vd., 2019). Aile üyelerinin okula devam etmenin önemine inanması, çocuğun kişisel ve akademik etkinlikleri ile ilgilenmesi, güçlü bir aile-okul ilişkisinin kurulması, okul etkinliklerine aile katılımının yüksek düzeyde olması çocuğun okula bağlılığını dolayısıyla psikolojik sağlamlığın gelişiminde okulun koruyucu bir faktör olarak hizmet etmesini kolaylaştırır. </a:t>
            </a:r>
            <a:endParaRPr lang="tr-TR" dirty="0" smtClean="0"/>
          </a:p>
          <a:p>
            <a:r>
              <a:rPr lang="tr-TR" dirty="0" smtClean="0"/>
              <a:t>Pozitif </a:t>
            </a:r>
            <a:r>
              <a:rPr lang="tr-TR" dirty="0"/>
              <a:t>kardeş ilişkileri (Wright vd., 2013). Aile işlevselliğine önemli katkılar sağlayan pozitif kardeş ilişkileri zorlu yaşam olaylarında sosyal destek kaynağı olarak işlev görür.</a:t>
            </a:r>
          </a:p>
        </p:txBody>
      </p:sp>
      <p:pic>
        <p:nvPicPr>
          <p:cNvPr id="4" name="Resim 3"/>
          <p:cNvPicPr>
            <a:picLocks noChangeAspect="1"/>
          </p:cNvPicPr>
          <p:nvPr/>
        </p:nvPicPr>
        <p:blipFill>
          <a:blip r:embed="rId2"/>
          <a:stretch>
            <a:fillRect/>
          </a:stretch>
        </p:blipFill>
        <p:spPr>
          <a:xfrm>
            <a:off x="1113604" y="1124608"/>
            <a:ext cx="4267617" cy="4109544"/>
          </a:xfrm>
          <a:prstGeom prst="rect">
            <a:avLst/>
          </a:prstGeom>
        </p:spPr>
      </p:pic>
    </p:spTree>
    <p:extLst>
      <p:ext uri="{BB962C8B-B14F-4D97-AF65-F5344CB8AC3E}">
        <p14:creationId xmlns:p14="http://schemas.microsoft.com/office/powerpoint/2010/main" xmlns="" val="335305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solidFill>
                  <a:srgbClr val="FF0000"/>
                </a:solidFill>
              </a:rPr>
              <a:t>Araştırmalarda çocuk ve ergenler için okul düzeyinde koruyucu faktörler olarak aşağıdaki özellikler vurgulanmıştır:</a:t>
            </a:r>
          </a:p>
        </p:txBody>
      </p:sp>
      <p:sp>
        <p:nvSpPr>
          <p:cNvPr id="3" name="İçerik Yer Tutucusu 2"/>
          <p:cNvSpPr>
            <a:spLocks noGrp="1"/>
          </p:cNvSpPr>
          <p:nvPr>
            <p:ph idx="1"/>
          </p:nvPr>
        </p:nvSpPr>
        <p:spPr/>
        <p:txBody>
          <a:bodyPr>
            <a:normAutofit fontScale="92500"/>
          </a:bodyPr>
          <a:lstStyle/>
          <a:p>
            <a:r>
              <a:rPr lang="tr-TR" dirty="0" smtClean="0"/>
              <a:t>Okuldaki </a:t>
            </a:r>
            <a:r>
              <a:rPr lang="tr-TR" dirty="0"/>
              <a:t>ilişkilerde ilgi ve sevecenlik (</a:t>
            </a:r>
            <a:r>
              <a:rPr lang="tr-TR" dirty="0" err="1"/>
              <a:t>Gizir</a:t>
            </a:r>
            <a:r>
              <a:rPr lang="tr-TR" dirty="0"/>
              <a:t>, 2004; Eminağaoğlu, 2006), </a:t>
            </a:r>
            <a:endParaRPr lang="tr-TR" dirty="0" smtClean="0"/>
          </a:p>
          <a:p>
            <a:r>
              <a:rPr lang="tr-TR" dirty="0" smtClean="0"/>
              <a:t>Akran </a:t>
            </a:r>
            <a:r>
              <a:rPr lang="tr-TR" dirty="0"/>
              <a:t>desteği (</a:t>
            </a:r>
            <a:r>
              <a:rPr lang="tr-TR" dirty="0" err="1"/>
              <a:t>Yule</a:t>
            </a:r>
            <a:r>
              <a:rPr lang="tr-TR" dirty="0"/>
              <a:t>, Houston ve </a:t>
            </a:r>
            <a:r>
              <a:rPr lang="tr-TR" dirty="0" err="1"/>
              <a:t>Grych</a:t>
            </a:r>
            <a:r>
              <a:rPr lang="tr-TR" dirty="0"/>
              <a:t>, 2019; </a:t>
            </a:r>
            <a:r>
              <a:rPr lang="tr-TR" dirty="0" err="1"/>
              <a:t>Dray</a:t>
            </a:r>
            <a:r>
              <a:rPr lang="tr-TR" dirty="0"/>
              <a:t> vd., 2017; Uz Baş ve </a:t>
            </a:r>
            <a:r>
              <a:rPr lang="tr-TR" dirty="0" err="1"/>
              <a:t>Yurdabakan</a:t>
            </a:r>
            <a:r>
              <a:rPr lang="tr-TR" dirty="0"/>
              <a:t>, 2017), </a:t>
            </a:r>
            <a:endParaRPr lang="tr-TR" dirty="0" smtClean="0"/>
          </a:p>
          <a:p>
            <a:r>
              <a:rPr lang="tr-TR" dirty="0" smtClean="0"/>
              <a:t>Okula </a:t>
            </a:r>
            <a:r>
              <a:rPr lang="tr-TR" dirty="0"/>
              <a:t>bağlılık (Uz-Baş ve </a:t>
            </a:r>
            <a:r>
              <a:rPr lang="tr-TR" dirty="0" err="1"/>
              <a:t>Yurdabakan</a:t>
            </a:r>
            <a:r>
              <a:rPr lang="tr-TR" dirty="0"/>
              <a:t>, 2017; Turgut ve Eraslan Çapan, 2017), </a:t>
            </a:r>
            <a:endParaRPr lang="tr-TR" dirty="0" smtClean="0"/>
          </a:p>
          <a:p>
            <a:r>
              <a:rPr lang="tr-TR" dirty="0" smtClean="0"/>
              <a:t>Etkili </a:t>
            </a:r>
            <a:r>
              <a:rPr lang="tr-TR" dirty="0"/>
              <a:t>öğretmen-öğrenci ilişkisi (</a:t>
            </a:r>
            <a:r>
              <a:rPr lang="tr-TR" dirty="0" err="1"/>
              <a:t>Foster</a:t>
            </a:r>
            <a:r>
              <a:rPr lang="tr-TR" dirty="0"/>
              <a:t>, 2013</a:t>
            </a:r>
            <a:r>
              <a:rPr lang="tr-TR" dirty="0" smtClean="0"/>
              <a:t>),</a:t>
            </a:r>
          </a:p>
          <a:p>
            <a:r>
              <a:rPr lang="tr-TR" dirty="0" smtClean="0"/>
              <a:t>Bakım</a:t>
            </a:r>
            <a:r>
              <a:rPr lang="tr-TR" dirty="0"/>
              <a:t>, dayanışma, iş birliği, kabul ve farklılıklara saygıyı temel alan sınıf ortamı (</a:t>
            </a:r>
            <a:r>
              <a:rPr lang="tr-TR" dirty="0" err="1"/>
              <a:t>Cefai</a:t>
            </a:r>
            <a:r>
              <a:rPr lang="tr-TR" dirty="0"/>
              <a:t>, 2008; </a:t>
            </a:r>
            <a:r>
              <a:rPr lang="tr-TR" dirty="0" err="1"/>
              <a:t>Foster</a:t>
            </a:r>
            <a:r>
              <a:rPr lang="tr-TR" dirty="0"/>
              <a:t>, 2013).</a:t>
            </a:r>
          </a:p>
        </p:txBody>
      </p:sp>
    </p:spTree>
    <p:extLst>
      <p:ext uri="{BB962C8B-B14F-4D97-AF65-F5344CB8AC3E}">
        <p14:creationId xmlns:p14="http://schemas.microsoft.com/office/powerpoint/2010/main" xmlns="" val="137441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Çocukluk Döneminde Psikolojik </a:t>
            </a:r>
            <a:r>
              <a:rPr lang="tr-TR" dirty="0">
                <a:solidFill>
                  <a:srgbClr val="FF0000"/>
                </a:solidFill>
              </a:rPr>
              <a:t>Sağlamlık Gelişimi</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Her </a:t>
            </a:r>
            <a:r>
              <a:rPr lang="tr-TR" dirty="0"/>
              <a:t>çocuk psikolojik sağlamlık kapasitesi ile dünyaya gelmektedir.</a:t>
            </a:r>
          </a:p>
          <a:p>
            <a:r>
              <a:rPr lang="tr-TR" dirty="0" smtClean="0"/>
              <a:t>Ancak </a:t>
            </a:r>
            <a:r>
              <a:rPr lang="tr-TR" dirty="0"/>
              <a:t>bu güçlü yön, üzerinde çalışılarak yaşam boyunca geliştirilebilir.</a:t>
            </a:r>
          </a:p>
          <a:p>
            <a:r>
              <a:rPr lang="tr-TR" dirty="0" smtClean="0"/>
              <a:t>Bu </a:t>
            </a:r>
            <a:r>
              <a:rPr lang="tr-TR" dirty="0"/>
              <a:t>nedenle çocukluk döneminde psikolojik sağlamlık gelişimine olabildiğince erken yaşlarda başlamak gerekmektedir.</a:t>
            </a:r>
          </a:p>
          <a:p>
            <a:r>
              <a:rPr lang="tr-TR" dirty="0" smtClean="0"/>
              <a:t>Çocukluk </a:t>
            </a:r>
            <a:r>
              <a:rPr lang="tr-TR" dirty="0"/>
              <a:t>döneminde en fazla rol model alınan bireylerin ebeveyn olduğu dikkate alındığında, bu dönemde ebeveynin stres verici olaylar karşısındaki tepkileri çocukların başa çıkma becerilerini de etkileyecektir.</a:t>
            </a:r>
          </a:p>
          <a:p>
            <a:endParaRPr lang="tr-TR" dirty="0"/>
          </a:p>
        </p:txBody>
      </p:sp>
    </p:spTree>
    <p:extLst>
      <p:ext uri="{BB962C8B-B14F-4D97-AF65-F5344CB8AC3E}">
        <p14:creationId xmlns:p14="http://schemas.microsoft.com/office/powerpoint/2010/main" xmlns="" val="203612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114096" y="898581"/>
            <a:ext cx="9601200" cy="1303337"/>
          </a:xfrm>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Çocukluk </a:t>
            </a:r>
            <a:r>
              <a:rPr lang="tr-TR" dirty="0">
                <a:solidFill>
                  <a:srgbClr val="FF0000"/>
                </a:solidFill>
              </a:rPr>
              <a:t>Döneminde Psikolojik Sağlamlık Gelişimi için Bazı Öneriler</a:t>
            </a:r>
            <a:r>
              <a:rPr lang="tr-TR" dirty="0"/>
              <a:t/>
            </a:r>
            <a:br>
              <a:rPr lang="tr-TR" dirty="0"/>
            </a:br>
            <a:endParaRPr lang="tr-TR" dirty="0"/>
          </a:p>
        </p:txBody>
      </p:sp>
      <p:sp>
        <p:nvSpPr>
          <p:cNvPr id="3" name="İçerik Yer Tutucusu 2"/>
          <p:cNvSpPr>
            <a:spLocks noGrp="1"/>
          </p:cNvSpPr>
          <p:nvPr>
            <p:ph idx="4294967295"/>
          </p:nvPr>
        </p:nvSpPr>
        <p:spPr>
          <a:xfrm>
            <a:off x="672662" y="2385849"/>
            <a:ext cx="5990897" cy="3489490"/>
          </a:xfrm>
        </p:spPr>
        <p:txBody>
          <a:bodyPr>
            <a:normAutofit fontScale="92500" lnSpcReduction="10000"/>
          </a:bodyPr>
          <a:lstStyle/>
          <a:p>
            <a:r>
              <a:rPr lang="tr-TR" dirty="0" smtClean="0"/>
              <a:t>Kendi </a:t>
            </a:r>
            <a:r>
              <a:rPr lang="tr-TR" dirty="0"/>
              <a:t>psikolojik sağlamlık gelişiminize odaklanın ve kendinizi bu açıdan değerlendirin.</a:t>
            </a:r>
          </a:p>
          <a:p>
            <a:r>
              <a:rPr lang="tr-TR" dirty="0" smtClean="0"/>
              <a:t>Çocuğunuzla </a:t>
            </a:r>
            <a:r>
              <a:rPr lang="tr-TR" dirty="0"/>
              <a:t>güçlü ve duyarlı ilişkiler kurmaya gayret edin.</a:t>
            </a:r>
          </a:p>
          <a:p>
            <a:r>
              <a:rPr lang="tr-TR" dirty="0" smtClean="0"/>
              <a:t>Çocuğunuza </a:t>
            </a:r>
            <a:r>
              <a:rPr lang="tr-TR" dirty="0"/>
              <a:t>olumlu bir rol model olun.</a:t>
            </a:r>
          </a:p>
          <a:p>
            <a:r>
              <a:rPr lang="tr-TR" dirty="0" smtClean="0"/>
              <a:t>Çocuğunuzun </a:t>
            </a:r>
            <a:r>
              <a:rPr lang="tr-TR" dirty="0"/>
              <a:t>toplumsal kaynaklardan yararlanabilmesi için fırsatlar sağlayın.</a:t>
            </a:r>
          </a:p>
          <a:p>
            <a:r>
              <a:rPr lang="tr-TR" dirty="0" smtClean="0"/>
              <a:t>Çocuğunuzda </a:t>
            </a:r>
            <a:r>
              <a:rPr lang="tr-TR" dirty="0"/>
              <a:t>öz kontrol ve öz düzenleme becerilerini gelişmesi için fırsatlar sağlayın.</a:t>
            </a:r>
          </a:p>
          <a:p>
            <a:endParaRPr lang="tr-TR" dirty="0"/>
          </a:p>
        </p:txBody>
      </p:sp>
      <p:pic>
        <p:nvPicPr>
          <p:cNvPr id="4" name="Resim 3"/>
          <p:cNvPicPr>
            <a:picLocks noChangeAspect="1"/>
          </p:cNvPicPr>
          <p:nvPr/>
        </p:nvPicPr>
        <p:blipFill>
          <a:blip r:embed="rId2"/>
          <a:stretch>
            <a:fillRect/>
          </a:stretch>
        </p:blipFill>
        <p:spPr>
          <a:xfrm>
            <a:off x="6843056" y="2587543"/>
            <a:ext cx="4596578" cy="3182636"/>
          </a:xfrm>
          <a:prstGeom prst="rect">
            <a:avLst/>
          </a:prstGeom>
        </p:spPr>
      </p:pic>
    </p:spTree>
    <p:extLst>
      <p:ext uri="{BB962C8B-B14F-4D97-AF65-F5344CB8AC3E}">
        <p14:creationId xmlns:p14="http://schemas.microsoft.com/office/powerpoint/2010/main" xmlns="" val="366404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endParaRPr lang="tr-TR" dirty="0"/>
          </a:p>
          <a:p>
            <a:r>
              <a:rPr lang="tr-TR" dirty="0"/>
              <a:t>Çocuğunuzun düşünme becerilerinin gelişmesi için etkinlikler ve aktiviteler planlayın ve uygulayın.</a:t>
            </a:r>
          </a:p>
          <a:p>
            <a:r>
              <a:rPr lang="tr-TR" dirty="0" smtClean="0"/>
              <a:t>Çocuğunuzda </a:t>
            </a:r>
            <a:r>
              <a:rPr lang="tr-TR" dirty="0"/>
              <a:t>öz güven gelişimini destekleyin.</a:t>
            </a:r>
          </a:p>
          <a:p>
            <a:r>
              <a:rPr lang="tr-TR" dirty="0" smtClean="0"/>
              <a:t>Yaşama </a:t>
            </a:r>
            <a:r>
              <a:rPr lang="tr-TR" dirty="0"/>
              <a:t>olumlu bir bakış açısıyla yaklaşması konusunda çocuğunuzu destekleyin ve rol model olun.</a:t>
            </a:r>
          </a:p>
          <a:p>
            <a:r>
              <a:rPr lang="tr-TR" dirty="0" smtClean="0"/>
              <a:t>Çocuğunuzu </a:t>
            </a:r>
            <a:r>
              <a:rPr lang="tr-TR" dirty="0"/>
              <a:t>sorumluluk alması ve yeni deneyimler edinebilmesi için cesaretlendirin.…</a:t>
            </a:r>
          </a:p>
          <a:p>
            <a:endParaRPr lang="tr-TR" dirty="0"/>
          </a:p>
        </p:txBody>
      </p:sp>
    </p:spTree>
    <p:extLst>
      <p:ext uri="{BB962C8B-B14F-4D97-AF65-F5344CB8AC3E}">
        <p14:creationId xmlns:p14="http://schemas.microsoft.com/office/powerpoint/2010/main" xmlns="" val="310031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Karantina Günlerinde Psikolojik Sağlamlık - Madalyon Psikiyatri Merkezi"/>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15007" y="510391"/>
            <a:ext cx="11161986" cy="5841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094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Destekleyici </a:t>
            </a:r>
            <a:r>
              <a:rPr lang="tr-TR" dirty="0">
                <a:solidFill>
                  <a:srgbClr val="FF0000"/>
                </a:solidFill>
              </a:rPr>
              <a:t>İlişkiler Kurma, Geliştirme ve Teşvik Etme</a:t>
            </a:r>
            <a:r>
              <a:rPr lang="tr-TR" dirty="0"/>
              <a:t/>
            </a:r>
            <a:br>
              <a:rPr lang="tr-TR" dirty="0"/>
            </a:br>
            <a:endParaRPr lang="tr-TR" dirty="0"/>
          </a:p>
        </p:txBody>
      </p:sp>
      <p:sp>
        <p:nvSpPr>
          <p:cNvPr id="3" name="İçerik Yer Tutucusu 2"/>
          <p:cNvSpPr>
            <a:spLocks noGrp="1"/>
          </p:cNvSpPr>
          <p:nvPr>
            <p:ph idx="1"/>
          </p:nvPr>
        </p:nvSpPr>
        <p:spPr/>
        <p:txBody>
          <a:bodyPr>
            <a:normAutofit fontScale="55000" lnSpcReduction="20000"/>
          </a:bodyPr>
          <a:lstStyle/>
          <a:p>
            <a:r>
              <a:rPr lang="tr-TR" b="1" dirty="0" smtClean="0"/>
              <a:t>Çocuğunuza </a:t>
            </a:r>
            <a:r>
              <a:rPr lang="tr-TR" b="1" dirty="0"/>
              <a:t>bol bol sarılın ve onu kucaklayın. </a:t>
            </a:r>
            <a:endParaRPr lang="tr-TR" dirty="0"/>
          </a:p>
          <a:p>
            <a:r>
              <a:rPr lang="tr-TR" dirty="0" smtClean="0"/>
              <a:t>Bu </a:t>
            </a:r>
            <a:r>
              <a:rPr lang="tr-TR" dirty="0"/>
              <a:t>çocuğunuzun kendini güvende hissetmesine yardımcı olarak sevilme ve kabul edilme hissini geliştirir.</a:t>
            </a:r>
          </a:p>
          <a:p>
            <a:endParaRPr lang="tr-TR" dirty="0"/>
          </a:p>
          <a:p>
            <a:r>
              <a:rPr lang="tr-TR" b="1" dirty="0" smtClean="0"/>
              <a:t>Çocuğunuzla </a:t>
            </a:r>
            <a:r>
              <a:rPr lang="tr-TR" b="1" dirty="0"/>
              <a:t>oyunlar oynayın.</a:t>
            </a:r>
            <a:endParaRPr lang="tr-TR" dirty="0"/>
          </a:p>
          <a:p>
            <a:r>
              <a:rPr lang="tr-TR" dirty="0" smtClean="0"/>
              <a:t>Oyunlar </a:t>
            </a:r>
            <a:r>
              <a:rPr lang="tr-TR" dirty="0"/>
              <a:t>çocukların anadili ve duygu dünyalarına açılan pencerelerdir. Çocuğunuzla oyun oynayarak hem onun dünyasını anlayabilir hem eğlenebilir hem de fiziksel-sosyal becerilerini gelişmesine fırsat sağlayabilirsiniz.</a:t>
            </a:r>
          </a:p>
          <a:p>
            <a:endParaRPr lang="tr-TR" dirty="0"/>
          </a:p>
          <a:p>
            <a:r>
              <a:rPr lang="tr-TR" b="1" dirty="0" smtClean="0"/>
              <a:t>Çocuğunuzu </a:t>
            </a:r>
            <a:r>
              <a:rPr lang="tr-TR" b="1" dirty="0"/>
              <a:t>ilgi ile dinleyin.</a:t>
            </a:r>
            <a:endParaRPr lang="tr-TR" dirty="0"/>
          </a:p>
          <a:p>
            <a:r>
              <a:rPr lang="tr-TR" dirty="0" smtClean="0"/>
              <a:t>Çocuğunuzun </a:t>
            </a:r>
            <a:r>
              <a:rPr lang="tr-TR" dirty="0"/>
              <a:t>duygu düşünce ve fikirlerini ilgi ile dinleyerek çocuğunuzun öz güvenini destekleyebilirsiniz. Kendi söylediklerinin önemli olduğu hissini yaşayan çocuklar daha güçlü özerklik yapısı geliştirebilir.</a:t>
            </a:r>
          </a:p>
          <a:p>
            <a:endParaRPr lang="tr-TR" dirty="0"/>
          </a:p>
          <a:p>
            <a:r>
              <a:rPr lang="tr-TR" b="1" dirty="0" err="1" smtClean="0"/>
              <a:t>Empatik</a:t>
            </a:r>
            <a:r>
              <a:rPr lang="tr-TR" dirty="0" smtClean="0"/>
              <a:t> </a:t>
            </a:r>
            <a:r>
              <a:rPr lang="tr-TR" b="1" dirty="0" smtClean="0"/>
              <a:t> </a:t>
            </a:r>
            <a:r>
              <a:rPr lang="tr-TR" b="1" dirty="0"/>
              <a:t>olun </a:t>
            </a:r>
            <a:r>
              <a:rPr lang="tr-TR" dirty="0" smtClean="0"/>
              <a:t>Çocuğunuzun </a:t>
            </a:r>
            <a:r>
              <a:rPr lang="tr-TR" dirty="0"/>
              <a:t>duygu ve düşüncelerini anlayarak ona ifade etmeniz; okul, akran ve sosyal ilişkilerde aynı becerileri kendisinin sergilemesine fırsat tanıyacaktır.</a:t>
            </a:r>
          </a:p>
          <a:p>
            <a:endParaRPr lang="tr-TR" dirty="0"/>
          </a:p>
          <a:p>
            <a:endParaRPr lang="tr-TR" dirty="0"/>
          </a:p>
        </p:txBody>
      </p:sp>
    </p:spTree>
    <p:extLst>
      <p:ext uri="{BB962C8B-B14F-4D97-AF65-F5344CB8AC3E}">
        <p14:creationId xmlns:p14="http://schemas.microsoft.com/office/powerpoint/2010/main" xmlns="" val="358502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b="1" dirty="0" smtClean="0"/>
              <a:t>Çocuğunuzla </a:t>
            </a:r>
            <a:r>
              <a:rPr lang="tr-TR" b="1" dirty="0"/>
              <a:t>kaliteli zaman geçirin.</a:t>
            </a:r>
            <a:endParaRPr lang="tr-TR" dirty="0"/>
          </a:p>
          <a:p>
            <a:r>
              <a:rPr lang="tr-TR" dirty="0"/>
              <a:t>TV, tablet ve sosyal medya vb. araçların kullanımını belli zaman sınırlarında tutabilir, günlük belli rutinler oluşturarak (oyun saati, hikaye saati, paylaşım saati vb.) çocuğunuzla etkin zaman geçirebilirsiniz.</a:t>
            </a:r>
          </a:p>
          <a:p>
            <a:endParaRPr lang="tr-TR" dirty="0"/>
          </a:p>
          <a:p>
            <a:r>
              <a:rPr lang="tr-TR" b="1" dirty="0" smtClean="0"/>
              <a:t>Hikâye </a:t>
            </a:r>
            <a:r>
              <a:rPr lang="tr-TR" b="1" dirty="0"/>
              <a:t>okuma–hikâye anlatma</a:t>
            </a:r>
            <a:endParaRPr lang="tr-TR" dirty="0"/>
          </a:p>
          <a:p>
            <a:r>
              <a:rPr lang="tr-TR" dirty="0"/>
              <a:t>Çocuğunuza özellikle şefkat, nezaket, umut, cesaret vb. karakter güçleri hakkında hikâyeler okuma ya da anlatmanız onların kendini toparlama güçlerinin gelişmesine fırsat sağlayacaktır.</a:t>
            </a:r>
          </a:p>
          <a:p>
            <a:endParaRPr lang="tr-TR" dirty="0"/>
          </a:p>
        </p:txBody>
      </p:sp>
    </p:spTree>
    <p:extLst>
      <p:ext uri="{BB962C8B-B14F-4D97-AF65-F5344CB8AC3E}">
        <p14:creationId xmlns:p14="http://schemas.microsoft.com/office/powerpoint/2010/main" xmlns="" val="399387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Olumlu Rol Model Olma</a:t>
            </a:r>
            <a:endParaRPr lang="tr-TR" dirty="0">
              <a:solidFill>
                <a:srgbClr val="FF0000"/>
              </a:solidFill>
            </a:endParaRPr>
          </a:p>
        </p:txBody>
      </p:sp>
      <p:sp>
        <p:nvSpPr>
          <p:cNvPr id="3" name="İçerik Yer Tutucusu 2"/>
          <p:cNvSpPr>
            <a:spLocks noGrp="1"/>
          </p:cNvSpPr>
          <p:nvPr>
            <p:ph idx="1"/>
          </p:nvPr>
        </p:nvSpPr>
        <p:spPr>
          <a:xfrm>
            <a:off x="1295402" y="1755227"/>
            <a:ext cx="6040820" cy="4614042"/>
          </a:xfrm>
        </p:spPr>
        <p:txBody>
          <a:bodyPr>
            <a:noAutofit/>
          </a:bodyPr>
          <a:lstStyle/>
          <a:p>
            <a:pPr marL="0" indent="0">
              <a:buNone/>
            </a:pPr>
            <a:endParaRPr lang="tr-TR" sz="3200" dirty="0"/>
          </a:p>
          <a:p>
            <a:r>
              <a:rPr lang="tr-TR" sz="2800" b="1" dirty="0"/>
              <a:t>Kendi sağlığınıza dikkat edin</a:t>
            </a:r>
            <a:r>
              <a:rPr lang="tr-TR" sz="2800" b="1" dirty="0" smtClean="0"/>
              <a:t>.</a:t>
            </a:r>
            <a:endParaRPr lang="tr-TR" sz="2800" dirty="0"/>
          </a:p>
          <a:p>
            <a:r>
              <a:rPr lang="tr-TR" sz="2800" b="1" dirty="0"/>
              <a:t>Anlayışlı, şefkatli ve kibar olun.</a:t>
            </a:r>
            <a:endParaRPr lang="tr-TR" sz="2800" dirty="0"/>
          </a:p>
          <a:p>
            <a:r>
              <a:rPr lang="tr-TR" sz="2800" b="1" dirty="0" smtClean="0"/>
              <a:t>Duygularınızı </a:t>
            </a:r>
            <a:r>
              <a:rPr lang="tr-TR" sz="2800" b="1" dirty="0"/>
              <a:t>düzenleyin</a:t>
            </a:r>
            <a:r>
              <a:rPr lang="tr-TR" sz="2800" b="1" dirty="0" smtClean="0"/>
              <a:t>.</a:t>
            </a:r>
            <a:endParaRPr lang="tr-TR" sz="2800" dirty="0"/>
          </a:p>
          <a:p>
            <a:r>
              <a:rPr lang="tr-TR" sz="2800" b="1" dirty="0"/>
              <a:t>Sabırlı olun</a:t>
            </a:r>
            <a:r>
              <a:rPr lang="tr-TR" sz="2800" b="1" dirty="0" smtClean="0"/>
              <a:t>.</a:t>
            </a:r>
            <a:endParaRPr lang="tr-TR" sz="2800" dirty="0"/>
          </a:p>
          <a:p>
            <a:r>
              <a:rPr lang="tr-TR" sz="2800" b="1" dirty="0"/>
              <a:t>Mükemmel ebeveyn olmaktan </a:t>
            </a:r>
            <a:r>
              <a:rPr lang="tr-TR" sz="2800" b="1" dirty="0" smtClean="0"/>
              <a:t>kaçının.</a:t>
            </a:r>
            <a:endParaRPr lang="tr-TR" sz="2800" dirty="0"/>
          </a:p>
          <a:p>
            <a:r>
              <a:rPr lang="tr-TR" sz="2800" b="1" dirty="0" smtClean="0"/>
              <a:t>Olumlu </a:t>
            </a:r>
            <a:r>
              <a:rPr lang="tr-TR" sz="2800" b="1" dirty="0"/>
              <a:t>mizahı kullanın.</a:t>
            </a:r>
            <a:endParaRPr lang="tr-TR" sz="2800" dirty="0"/>
          </a:p>
        </p:txBody>
      </p:sp>
      <p:pic>
        <p:nvPicPr>
          <p:cNvPr id="4" name="Resim 3"/>
          <p:cNvPicPr>
            <a:picLocks noChangeAspect="1"/>
          </p:cNvPicPr>
          <p:nvPr/>
        </p:nvPicPr>
        <p:blipFill>
          <a:blip r:embed="rId2"/>
          <a:stretch>
            <a:fillRect/>
          </a:stretch>
        </p:blipFill>
        <p:spPr>
          <a:xfrm>
            <a:off x="6717259" y="2459421"/>
            <a:ext cx="4579094" cy="3300248"/>
          </a:xfrm>
          <a:prstGeom prst="rect">
            <a:avLst/>
          </a:prstGeom>
        </p:spPr>
      </p:pic>
    </p:spTree>
    <p:extLst>
      <p:ext uri="{BB962C8B-B14F-4D97-AF65-F5344CB8AC3E}">
        <p14:creationId xmlns:p14="http://schemas.microsoft.com/office/powerpoint/2010/main" xmlns="" val="250370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Toplumsal Kaynaklardan Yararlanabilmesi için Fırsatlar Sağlama</a:t>
            </a:r>
          </a:p>
        </p:txBody>
      </p:sp>
      <p:sp>
        <p:nvSpPr>
          <p:cNvPr id="3" name="İçerik Yer Tutucusu 2"/>
          <p:cNvSpPr>
            <a:spLocks noGrp="1"/>
          </p:cNvSpPr>
          <p:nvPr>
            <p:ph idx="1"/>
          </p:nvPr>
        </p:nvSpPr>
        <p:spPr>
          <a:xfrm>
            <a:off x="5528441" y="2556932"/>
            <a:ext cx="5896304" cy="3318936"/>
          </a:xfrm>
        </p:spPr>
        <p:txBody>
          <a:bodyPr>
            <a:normAutofit fontScale="92500" lnSpcReduction="10000"/>
          </a:bodyPr>
          <a:lstStyle/>
          <a:p>
            <a:r>
              <a:rPr lang="tr-TR" b="1" dirty="0"/>
              <a:t>Kimden, nereden ve nasıl yardım isteneceğini öğretin.</a:t>
            </a:r>
            <a:endParaRPr lang="tr-TR" dirty="0"/>
          </a:p>
          <a:p>
            <a:r>
              <a:rPr lang="tr-TR" dirty="0"/>
              <a:t>Çocuğunuzun kişisel güvenliğini sağlayabilmesi ve toplumsal kaynak-fırsatlara ulaşabilmesini sağlayabilmek adına yardım isteme becerilerini öğretin</a:t>
            </a:r>
            <a:r>
              <a:rPr lang="tr-TR" dirty="0" smtClean="0"/>
              <a:t>.</a:t>
            </a:r>
          </a:p>
          <a:p>
            <a:r>
              <a:rPr lang="tr-TR" b="1" dirty="0"/>
              <a:t>Yardım alma/verme becerilerini geliştirin</a:t>
            </a:r>
            <a:r>
              <a:rPr lang="tr-TR" b="1" dirty="0" smtClean="0"/>
              <a:t>.</a:t>
            </a:r>
            <a:endParaRPr lang="tr-TR" dirty="0"/>
          </a:p>
          <a:p>
            <a:r>
              <a:rPr lang="tr-TR" dirty="0"/>
              <a:t>Gerektiğinde yardım istemenin uygun olduğunu çocuğunuza ifade edin.</a:t>
            </a:r>
          </a:p>
          <a:p>
            <a:endParaRPr lang="tr-TR" dirty="0"/>
          </a:p>
          <a:p>
            <a:endParaRPr lang="tr-TR" dirty="0"/>
          </a:p>
          <a:p>
            <a:endParaRPr lang="tr-TR" dirty="0"/>
          </a:p>
          <a:p>
            <a:endParaRPr lang="tr-TR" dirty="0"/>
          </a:p>
          <a:p>
            <a:endParaRPr lang="tr-TR" dirty="0"/>
          </a:p>
          <a:p>
            <a:endParaRPr lang="tr-TR" dirty="0"/>
          </a:p>
        </p:txBody>
      </p:sp>
      <p:pic>
        <p:nvPicPr>
          <p:cNvPr id="4" name="Resim 3"/>
          <p:cNvPicPr>
            <a:picLocks noChangeAspect="1"/>
          </p:cNvPicPr>
          <p:nvPr/>
        </p:nvPicPr>
        <p:blipFill>
          <a:blip r:embed="rId2"/>
          <a:stretch>
            <a:fillRect/>
          </a:stretch>
        </p:blipFill>
        <p:spPr>
          <a:xfrm>
            <a:off x="737366" y="2638096"/>
            <a:ext cx="4699527" cy="3427522"/>
          </a:xfrm>
          <a:prstGeom prst="rect">
            <a:avLst/>
          </a:prstGeom>
        </p:spPr>
      </p:pic>
    </p:spTree>
    <p:extLst>
      <p:ext uri="{BB962C8B-B14F-4D97-AF65-F5344CB8AC3E}">
        <p14:creationId xmlns:p14="http://schemas.microsoft.com/office/powerpoint/2010/main" xmlns="" val="324860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Öz Kontrol ve Öz Düzenleme Becerilerinin Gelişmesi için Fırsatlar Sağlama</a:t>
            </a:r>
          </a:p>
        </p:txBody>
      </p:sp>
      <p:sp>
        <p:nvSpPr>
          <p:cNvPr id="3" name="İçerik Yer Tutucusu 2"/>
          <p:cNvSpPr>
            <a:spLocks noGrp="1"/>
          </p:cNvSpPr>
          <p:nvPr>
            <p:ph idx="1"/>
          </p:nvPr>
        </p:nvSpPr>
        <p:spPr>
          <a:xfrm>
            <a:off x="620111" y="2556931"/>
            <a:ext cx="5917324" cy="3644171"/>
          </a:xfrm>
        </p:spPr>
        <p:txBody>
          <a:bodyPr>
            <a:normAutofit fontScale="77500" lnSpcReduction="20000"/>
          </a:bodyPr>
          <a:lstStyle/>
          <a:p>
            <a:r>
              <a:rPr lang="tr-TR" b="1" dirty="0"/>
              <a:t>Çocuğunuzun öz bakım becerilerini bağımsız sergilemeleri için fırsat sağlayın</a:t>
            </a:r>
            <a:r>
              <a:rPr lang="tr-TR" b="1" dirty="0" smtClean="0"/>
              <a:t>.</a:t>
            </a:r>
          </a:p>
          <a:p>
            <a:r>
              <a:rPr lang="tr-TR" b="1" dirty="0"/>
              <a:t>Yoğun duygular yaşamanın normal olduğunu ancak bunu uygun bir şekilde ifade etmesi gerektiğini ifade edin</a:t>
            </a:r>
            <a:r>
              <a:rPr lang="tr-TR" b="1" dirty="0" smtClean="0"/>
              <a:t>.</a:t>
            </a:r>
          </a:p>
          <a:p>
            <a:r>
              <a:rPr lang="tr-TR" b="1" dirty="0"/>
              <a:t>Çocuğunuza beklemeyi ve sabretmeyi öğretin.</a:t>
            </a:r>
            <a:endParaRPr lang="tr-TR" dirty="0"/>
          </a:p>
          <a:p>
            <a:r>
              <a:rPr lang="tr-TR" b="1" dirty="0"/>
              <a:t>Çocuğunuzu yeni şeyler denemek konusunda cesaretlendirin.</a:t>
            </a:r>
            <a:endParaRPr lang="tr-TR" dirty="0"/>
          </a:p>
          <a:p>
            <a:r>
              <a:rPr lang="tr-TR" b="1" dirty="0"/>
              <a:t>Çocuğunuza eyleme geçmeden önce durumu düşünmeleri gerektiğini anlatın</a:t>
            </a:r>
            <a:r>
              <a:rPr lang="tr-TR" b="1" dirty="0" smtClean="0"/>
              <a:t>.</a:t>
            </a:r>
          </a:p>
          <a:p>
            <a:r>
              <a:rPr lang="tr-TR" b="1" dirty="0"/>
              <a:t>Uyku saatleri ve beslenme düzenini oluşturmalarına destek olun</a:t>
            </a:r>
            <a:r>
              <a:rPr lang="tr-TR" b="1" dirty="0" smtClean="0"/>
              <a:t>.</a:t>
            </a:r>
            <a:endParaRPr lang="tr-TR" dirty="0"/>
          </a:p>
        </p:txBody>
      </p:sp>
      <p:pic>
        <p:nvPicPr>
          <p:cNvPr id="4" name="Resim 3"/>
          <p:cNvPicPr>
            <a:picLocks noChangeAspect="1"/>
          </p:cNvPicPr>
          <p:nvPr/>
        </p:nvPicPr>
        <p:blipFill>
          <a:blip r:embed="rId2"/>
          <a:stretch>
            <a:fillRect/>
          </a:stretch>
        </p:blipFill>
        <p:spPr>
          <a:xfrm>
            <a:off x="6537435" y="2480440"/>
            <a:ext cx="4824248" cy="3499945"/>
          </a:xfrm>
          <a:prstGeom prst="rect">
            <a:avLst/>
          </a:prstGeom>
        </p:spPr>
      </p:pic>
    </p:spTree>
    <p:extLst>
      <p:ext uri="{BB962C8B-B14F-4D97-AF65-F5344CB8AC3E}">
        <p14:creationId xmlns:p14="http://schemas.microsoft.com/office/powerpoint/2010/main" xmlns="" val="217647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Düşünme Becerilerinin Gelişmesini Sağlama</a:t>
            </a:r>
          </a:p>
        </p:txBody>
      </p:sp>
      <p:sp>
        <p:nvSpPr>
          <p:cNvPr id="3" name="İçerik Yer Tutucusu 2"/>
          <p:cNvSpPr>
            <a:spLocks noGrp="1"/>
          </p:cNvSpPr>
          <p:nvPr>
            <p:ph idx="1"/>
          </p:nvPr>
        </p:nvSpPr>
        <p:spPr/>
        <p:txBody>
          <a:bodyPr/>
          <a:lstStyle/>
          <a:p>
            <a:r>
              <a:rPr lang="tr-TR" b="1" dirty="0"/>
              <a:t>Çocuğunuzun düşünceleri hakkında konuşmalarını sağlayın. </a:t>
            </a:r>
            <a:endParaRPr lang="tr-TR" dirty="0"/>
          </a:p>
          <a:p>
            <a:r>
              <a:rPr lang="tr-TR" b="1" dirty="0"/>
              <a:t>Çocuğunuz düşüncelerini ifade ettiğinde ona karşı </a:t>
            </a:r>
            <a:r>
              <a:rPr lang="tr-TR" b="1" dirty="0" err="1" smtClean="0"/>
              <a:t>empatik</a:t>
            </a:r>
            <a:r>
              <a:rPr lang="tr-TR" b="1" dirty="0" smtClean="0"/>
              <a:t> olmaya </a:t>
            </a:r>
            <a:r>
              <a:rPr lang="tr-TR" b="1" dirty="0"/>
              <a:t>özen gösterin.</a:t>
            </a:r>
            <a:endParaRPr lang="tr-TR" dirty="0"/>
          </a:p>
          <a:p>
            <a:r>
              <a:rPr lang="tr-TR" b="1" dirty="0"/>
              <a:t>Birlikte akılcı düşünmeyi destekleyici oyunlar oynayın.</a:t>
            </a:r>
            <a:endParaRPr lang="tr-TR" dirty="0"/>
          </a:p>
          <a:p>
            <a:r>
              <a:rPr lang="tr-TR" b="1" dirty="0"/>
              <a:t>Zorlukların üstesinden gelen bireylerin düşünme stillerini keşfetmelerini sağlayacak hikâyeler anlatın.</a:t>
            </a:r>
            <a:endParaRPr lang="tr-TR" dirty="0"/>
          </a:p>
        </p:txBody>
      </p:sp>
    </p:spTree>
    <p:extLst>
      <p:ext uri="{BB962C8B-B14F-4D97-AF65-F5344CB8AC3E}">
        <p14:creationId xmlns:p14="http://schemas.microsoft.com/office/powerpoint/2010/main" xmlns="" val="131268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Öz Güven Gelişimini Destekleme</a:t>
            </a:r>
          </a:p>
        </p:txBody>
      </p:sp>
      <p:sp>
        <p:nvSpPr>
          <p:cNvPr id="3" name="İçerik Yer Tutucusu 2"/>
          <p:cNvSpPr>
            <a:spLocks noGrp="1"/>
          </p:cNvSpPr>
          <p:nvPr>
            <p:ph idx="1"/>
          </p:nvPr>
        </p:nvSpPr>
        <p:spPr>
          <a:xfrm>
            <a:off x="5507420" y="2519999"/>
            <a:ext cx="6190594" cy="3318936"/>
          </a:xfrm>
        </p:spPr>
        <p:txBody>
          <a:bodyPr>
            <a:normAutofit fontScale="77500" lnSpcReduction="20000"/>
          </a:bodyPr>
          <a:lstStyle/>
          <a:p>
            <a:r>
              <a:rPr lang="tr-TR" b="1" dirty="0"/>
              <a:t>Çocuğunuzun yeni şeyler denemesini teşvik edin. </a:t>
            </a:r>
            <a:endParaRPr lang="tr-TR" dirty="0"/>
          </a:p>
          <a:p>
            <a:r>
              <a:rPr lang="tr-TR" b="1" dirty="0"/>
              <a:t>Çocuğunuza hata yapmanın doğal olduğunu ve gelişiminin bir parçası olduğunu hissettirin.</a:t>
            </a:r>
            <a:endParaRPr lang="tr-TR" dirty="0"/>
          </a:p>
          <a:p>
            <a:r>
              <a:rPr lang="tr-TR" b="1" dirty="0"/>
              <a:t>Çocuğunuzun kendisinde olan güçlü yönleri keşfetmelerine yardımcı olun.</a:t>
            </a:r>
            <a:endParaRPr lang="tr-TR" dirty="0"/>
          </a:p>
          <a:p>
            <a:r>
              <a:rPr lang="tr-TR" b="1" dirty="0"/>
              <a:t>Herhangi bir beceriyi sergilerken başarıya ulaşmanın adım adım gerçekleşeceğini onlara hatırlatın.</a:t>
            </a:r>
            <a:endParaRPr lang="tr-TR" dirty="0"/>
          </a:p>
          <a:p>
            <a:r>
              <a:rPr lang="tr-TR" b="1" dirty="0"/>
              <a:t>Çocuklarınıza seçim yapma hakkı tanıyın.</a:t>
            </a:r>
            <a:endParaRPr lang="tr-TR" dirty="0"/>
          </a:p>
          <a:p>
            <a:r>
              <a:rPr lang="tr-TR" b="1" dirty="0"/>
              <a:t>Çocuklarınızın bağımsız bir şekilde problemlerini çözmelerine destek olun. Onlar adına problem çözmekten kaçının.</a:t>
            </a:r>
            <a:endParaRPr lang="tr-TR" dirty="0"/>
          </a:p>
        </p:txBody>
      </p:sp>
      <p:pic>
        <p:nvPicPr>
          <p:cNvPr id="4" name="Resim 3"/>
          <p:cNvPicPr>
            <a:picLocks noChangeAspect="1"/>
          </p:cNvPicPr>
          <p:nvPr/>
        </p:nvPicPr>
        <p:blipFill>
          <a:blip r:embed="rId2"/>
          <a:stretch>
            <a:fillRect/>
          </a:stretch>
        </p:blipFill>
        <p:spPr>
          <a:xfrm>
            <a:off x="785649" y="2483068"/>
            <a:ext cx="4606158" cy="3392799"/>
          </a:xfrm>
          <a:prstGeom prst="rect">
            <a:avLst/>
          </a:prstGeom>
        </p:spPr>
      </p:pic>
    </p:spTree>
    <p:extLst>
      <p:ext uri="{BB962C8B-B14F-4D97-AF65-F5344CB8AC3E}">
        <p14:creationId xmlns:p14="http://schemas.microsoft.com/office/powerpoint/2010/main" xmlns="" val="1362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Yaşama Olumlu Bir Bakış Açısıyla Yaklaşabilmelerini Sağlama</a:t>
            </a:r>
          </a:p>
        </p:txBody>
      </p:sp>
      <p:sp>
        <p:nvSpPr>
          <p:cNvPr id="3" name="İçerik Yer Tutucusu 2"/>
          <p:cNvSpPr>
            <a:spLocks noGrp="1"/>
          </p:cNvSpPr>
          <p:nvPr>
            <p:ph idx="1"/>
          </p:nvPr>
        </p:nvSpPr>
        <p:spPr/>
        <p:txBody>
          <a:bodyPr>
            <a:normAutofit fontScale="92500" lnSpcReduction="10000"/>
          </a:bodyPr>
          <a:lstStyle/>
          <a:p>
            <a:r>
              <a:rPr lang="tr-TR" b="1" dirty="0"/>
              <a:t>Sık sık doğada vakit geçirin ve çevrelerinde var olan doğal güzellikleri keşfetmelerine olanak tanıyın. </a:t>
            </a:r>
            <a:endParaRPr lang="tr-TR" dirty="0"/>
          </a:p>
          <a:p>
            <a:r>
              <a:rPr lang="tr-TR" b="1" dirty="0"/>
              <a:t>Çocuğunuzla birlikte şükran günlükleri tutun. Her gün yaşamınızda minnettar olduğunuz bir şeyler bulmaya çalışın.</a:t>
            </a:r>
            <a:endParaRPr lang="tr-TR" dirty="0"/>
          </a:p>
          <a:p>
            <a:r>
              <a:rPr lang="tr-TR" b="1" dirty="0"/>
              <a:t>Karşılaştığınız zorluklarda olumlu fırsatlar yakalamaya yönelik bakış açınızla çocuğunuza model olun.</a:t>
            </a:r>
            <a:endParaRPr lang="tr-TR" dirty="0"/>
          </a:p>
          <a:p>
            <a:r>
              <a:rPr lang="tr-TR" b="1" dirty="0"/>
              <a:t>Birlikte bol bol kahkaha atın, eğlenceli vakit geçirmeye çalışın.</a:t>
            </a:r>
            <a:endParaRPr lang="tr-TR" dirty="0"/>
          </a:p>
          <a:p>
            <a:r>
              <a:rPr lang="tr-TR" b="1" dirty="0"/>
              <a:t>Birlikte resim, müzik, dans vb. sanatsal aktiviteler yapın.</a:t>
            </a:r>
            <a:endParaRPr lang="tr-TR" dirty="0"/>
          </a:p>
        </p:txBody>
      </p:sp>
    </p:spTree>
    <p:extLst>
      <p:ext uri="{BB962C8B-B14F-4D97-AF65-F5344CB8AC3E}">
        <p14:creationId xmlns:p14="http://schemas.microsoft.com/office/powerpoint/2010/main" xmlns="" val="287692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Sorumluluk Alma ve Yeni Deneyimler Edinebilmeleri için Cesaretlendirme</a:t>
            </a:r>
          </a:p>
        </p:txBody>
      </p:sp>
      <p:sp>
        <p:nvSpPr>
          <p:cNvPr id="3" name="İçerik Yer Tutucusu 2"/>
          <p:cNvSpPr>
            <a:spLocks noGrp="1"/>
          </p:cNvSpPr>
          <p:nvPr>
            <p:ph idx="1"/>
          </p:nvPr>
        </p:nvSpPr>
        <p:spPr>
          <a:xfrm>
            <a:off x="1011622" y="2556932"/>
            <a:ext cx="6082861" cy="3623151"/>
          </a:xfrm>
        </p:spPr>
        <p:txBody>
          <a:bodyPr>
            <a:normAutofit fontScale="85000" lnSpcReduction="20000"/>
          </a:bodyPr>
          <a:lstStyle/>
          <a:p>
            <a:r>
              <a:rPr lang="tr-TR" b="1" dirty="0"/>
              <a:t>Çocuklarınızı günlük yaşamlarında basit sorumluluklar almaları konusunda cesaretlendirin.</a:t>
            </a:r>
            <a:endParaRPr lang="tr-TR" dirty="0"/>
          </a:p>
          <a:p>
            <a:r>
              <a:rPr lang="tr-TR" b="1" dirty="0"/>
              <a:t>Çocuklarınızda nezaket, şefkat ve empati gelişimi için onlarla birlikte başkalarına yardım edebileceğiniz sosyal sorumluluk çalışmalarına katılın.</a:t>
            </a:r>
            <a:endParaRPr lang="tr-TR" dirty="0"/>
          </a:p>
          <a:p>
            <a:r>
              <a:rPr lang="tr-TR" b="1" dirty="0"/>
              <a:t>Çocuklarınızın kendi kültürel kimlikleri ve değerleri hakkında bilgi sahibi olmasını sağlayın.</a:t>
            </a:r>
            <a:endParaRPr lang="tr-TR" dirty="0"/>
          </a:p>
          <a:p>
            <a:r>
              <a:rPr lang="tr-TR" b="1" dirty="0"/>
              <a:t>Çocuklarınıza yaşamımızda gerçekleşebilecek yenilik ve değişimlerin olumlu yanlarını anlatın. Onlara yeni deneyimlere bir macera gibi bakmalarını öğretin.</a:t>
            </a:r>
            <a:endParaRPr lang="tr-TR" dirty="0"/>
          </a:p>
        </p:txBody>
      </p:sp>
      <p:pic>
        <p:nvPicPr>
          <p:cNvPr id="4" name="Resim 3"/>
          <p:cNvPicPr>
            <a:picLocks noChangeAspect="1"/>
          </p:cNvPicPr>
          <p:nvPr/>
        </p:nvPicPr>
        <p:blipFill>
          <a:blip r:embed="rId2"/>
          <a:stretch>
            <a:fillRect/>
          </a:stretch>
        </p:blipFill>
        <p:spPr>
          <a:xfrm>
            <a:off x="7241628" y="2556932"/>
            <a:ext cx="3940994" cy="3307840"/>
          </a:xfrm>
          <a:prstGeom prst="rect">
            <a:avLst/>
          </a:prstGeom>
        </p:spPr>
      </p:pic>
    </p:spTree>
    <p:extLst>
      <p:ext uri="{BB962C8B-B14F-4D97-AF65-F5344CB8AC3E}">
        <p14:creationId xmlns:p14="http://schemas.microsoft.com/office/powerpoint/2010/main" xmlns="" val="45432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solidFill>
                  <a:srgbClr val="FF0000"/>
                </a:solidFill>
              </a:rPr>
              <a:t>Sonuç olarak psikolojik sağlamlık kavramı ile ilgili yapılan araştırmalar incelendiğinde aşağıda belirtilen hususların öne çıktığı görülmektedir:</a:t>
            </a:r>
          </a:p>
        </p:txBody>
      </p:sp>
      <p:sp>
        <p:nvSpPr>
          <p:cNvPr id="3" name="İçerik Yer Tutucusu 2"/>
          <p:cNvSpPr>
            <a:spLocks noGrp="1"/>
          </p:cNvSpPr>
          <p:nvPr>
            <p:ph idx="1"/>
          </p:nvPr>
        </p:nvSpPr>
        <p:spPr/>
        <p:txBody>
          <a:bodyPr>
            <a:normAutofit fontScale="85000" lnSpcReduction="10000"/>
          </a:bodyPr>
          <a:lstStyle/>
          <a:p>
            <a:r>
              <a:rPr lang="tr-TR" dirty="0" smtClean="0"/>
              <a:t>Psikolojik </a:t>
            </a:r>
            <a:r>
              <a:rPr lang="tr-TR" dirty="0"/>
              <a:t>sağlamlık riskler, koruyucu faktörler ve olumlu sonuçlar şeklinde bileşenleri olan dinamik bir süreçtir. </a:t>
            </a:r>
          </a:p>
          <a:p>
            <a:r>
              <a:rPr lang="tr-TR" dirty="0" smtClean="0"/>
              <a:t>Psikolojik </a:t>
            </a:r>
            <a:r>
              <a:rPr lang="tr-TR" dirty="0"/>
              <a:t>sağlamlık çocuk ve ergenlerin bireysel özelliklerine, ailelerine, içinde yaşadığı sosyal çevreye ve topluma bağlıdır. Bu bağlamda okul önemli bir koruyucu faktördür. </a:t>
            </a:r>
          </a:p>
          <a:p>
            <a:r>
              <a:rPr lang="tr-TR" dirty="0" smtClean="0"/>
              <a:t>Psikolojik </a:t>
            </a:r>
            <a:r>
              <a:rPr lang="tr-TR" dirty="0"/>
              <a:t>sağlamlığın gelişimine yardımcı olan içsel ve dışsal koruyucu faktörler desteklenebilir ve geliştirilebilir. </a:t>
            </a:r>
          </a:p>
          <a:p>
            <a:r>
              <a:rPr lang="tr-TR" dirty="0" smtClean="0"/>
              <a:t>Koruyucu </a:t>
            </a:r>
            <a:r>
              <a:rPr lang="tr-TR" dirty="0"/>
              <a:t>ve geliştirici faktörler desteklendiğinde ve geliştirildiğinde çocukların ve ergenlerin yaşamı boyunca karşılaşabileceği risklere karşı daha donanımlı hale gelmeleri; bu bağlamda ruh sağlığı problemlerinin azalması ve iyi oluşlarının artması mümkündür.</a:t>
            </a:r>
          </a:p>
        </p:txBody>
      </p:sp>
    </p:spTree>
    <p:extLst>
      <p:ext uri="{BB962C8B-B14F-4D97-AF65-F5344CB8AC3E}">
        <p14:creationId xmlns:p14="http://schemas.microsoft.com/office/powerpoint/2010/main" xmlns="" val="355625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PSİKOLOJİK SAĞLAMLIK NEDİR?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a:t>1. Olumsuz yaşantıların üstesinden gelmek: Özellikle kriz ve travma durumları gibi meydan okuyucu olumsuzlukların üstesinden gelmek hatta var olan kapasitenin üzerine çıkarak gelişim göstermek psikolojik sağlamlık kavramının en temel boyutudur. </a:t>
            </a:r>
            <a:endParaRPr lang="tr-TR" dirty="0" smtClean="0"/>
          </a:p>
          <a:p>
            <a:r>
              <a:rPr lang="tr-TR" dirty="0" smtClean="0"/>
              <a:t>2</a:t>
            </a:r>
            <a:r>
              <a:rPr lang="tr-TR" dirty="0"/>
              <a:t>. Uyum sağlama ve kendini düzenleme: Zorlayıcı olumsuzluklar ve aniden günlük yaşamı sarsan örseleyici olaylar sonrasında ortaya çıkan yeni durumlara uyum sağlamak ve olumlu bir tutum belirlemek kavramın bir diğer temel özelliğidir. </a:t>
            </a:r>
            <a:endParaRPr lang="tr-TR" dirty="0" smtClean="0"/>
          </a:p>
          <a:p>
            <a:r>
              <a:rPr lang="tr-TR" dirty="0" smtClean="0"/>
              <a:t>3. </a:t>
            </a:r>
            <a:r>
              <a:rPr lang="tr-TR" dirty="0"/>
              <a:t>Kendini toparlamak: Travmadan sonra ayağa kalkmak, zor durumdan kurtulup toparlanmak ve iyi oluşun temel çizgisine dönebilmek kavramın anahtar bileşenlerinden biridir. </a:t>
            </a:r>
          </a:p>
          <a:p>
            <a:endParaRPr lang="tr-TR" dirty="0"/>
          </a:p>
        </p:txBody>
      </p:sp>
    </p:spTree>
    <p:extLst>
      <p:ext uri="{BB962C8B-B14F-4D97-AF65-F5344CB8AC3E}">
        <p14:creationId xmlns:p14="http://schemas.microsoft.com/office/powerpoint/2010/main" xmlns="" val="58911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666475"/>
          </a:xfrm>
        </p:spPr>
        <p:txBody>
          <a:bodyPr>
            <a:normAutofit/>
          </a:bodyPr>
          <a:lstStyle/>
          <a:p>
            <a:r>
              <a:rPr lang="tr-TR" sz="6000" dirty="0" smtClean="0"/>
              <a:t>TEŞEKKÜRLER</a:t>
            </a:r>
            <a:endParaRPr lang="tr-TR" sz="6000" dirty="0"/>
          </a:p>
        </p:txBody>
      </p:sp>
      <p:sp>
        <p:nvSpPr>
          <p:cNvPr id="3" name="İçerik Yer Tutucusu 2"/>
          <p:cNvSpPr>
            <a:spLocks noGrp="1"/>
          </p:cNvSpPr>
          <p:nvPr>
            <p:ph idx="1"/>
          </p:nvPr>
        </p:nvSpPr>
        <p:spPr/>
        <p:txBody>
          <a:bodyPr>
            <a:normAutofit lnSpcReduction="10000"/>
          </a:bodyPr>
          <a:lstStyle/>
          <a:p>
            <a:pPr marL="0" indent="0" algn="ctr">
              <a:buNone/>
            </a:pPr>
            <a:endParaRPr lang="tr-TR" dirty="0" smtClean="0"/>
          </a:p>
          <a:p>
            <a:pPr marL="0" indent="0" algn="ctr">
              <a:buNone/>
            </a:pPr>
            <a:r>
              <a:rPr lang="tr-TR" dirty="0" smtClean="0"/>
              <a:t>YENİŞEHİR </a:t>
            </a:r>
            <a:r>
              <a:rPr lang="tr-TR" dirty="0"/>
              <a:t>RAM</a:t>
            </a:r>
          </a:p>
          <a:p>
            <a:pPr marL="0" indent="0" algn="ctr">
              <a:buNone/>
            </a:pPr>
            <a:r>
              <a:rPr lang="tr-TR" dirty="0"/>
              <a:t>MERSİN 2023</a:t>
            </a:r>
          </a:p>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r>
              <a:rPr lang="tr-TR" sz="1600" dirty="0" smtClean="0"/>
              <a:t>HAZIRLAYAN: Duygu BEŞE - Psikolojik Danışman</a:t>
            </a:r>
            <a:endParaRPr lang="tr-TR" sz="1600" dirty="0"/>
          </a:p>
          <a:p>
            <a:pPr marL="0" indent="0" algn="ctr">
              <a:buNone/>
            </a:pPr>
            <a:endParaRPr lang="tr-TR" dirty="0"/>
          </a:p>
        </p:txBody>
      </p:sp>
    </p:spTree>
    <p:extLst>
      <p:ext uri="{BB962C8B-B14F-4D97-AF65-F5344CB8AC3E}">
        <p14:creationId xmlns:p14="http://schemas.microsoft.com/office/powerpoint/2010/main" xmlns="" val="141958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a:hlinkClick r:id="rId2"/>
              </a:rPr>
              <a:t>https://</a:t>
            </a:r>
            <a:r>
              <a:rPr lang="tr-TR" dirty="0" smtClean="0">
                <a:hlinkClick r:id="rId2"/>
              </a:rPr>
              <a:t>orgm.meb.gov.tr/meb_iys_dosyalar/2022_10/07144332_psikolojik_sagYlamlYk_ilkokul_veli.pdf</a:t>
            </a:r>
            <a:endParaRPr lang="tr-TR" dirty="0" smtClean="0"/>
          </a:p>
          <a:p>
            <a:r>
              <a:rPr lang="tr-TR" dirty="0">
                <a:hlinkClick r:id="rId3"/>
              </a:rPr>
              <a:t>https://</a:t>
            </a:r>
            <a:r>
              <a:rPr lang="tr-TR" dirty="0" smtClean="0">
                <a:hlinkClick r:id="rId3"/>
              </a:rPr>
              <a:t>orgm.meb.gov.tr/meb_iys_dosyalar/2022_10/04110014_Psikolojik_SaYlamlYk_Kuramsal_Kitap.pdf</a:t>
            </a:r>
            <a:endParaRPr lang="tr-TR" dirty="0" smtClean="0"/>
          </a:p>
          <a:p>
            <a:endParaRPr lang="tr-TR" dirty="0"/>
          </a:p>
        </p:txBody>
      </p:sp>
    </p:spTree>
    <p:extLst>
      <p:ext uri="{BB962C8B-B14F-4D97-AF65-F5344CB8AC3E}">
        <p14:creationId xmlns:p14="http://schemas.microsoft.com/office/powerpoint/2010/main" xmlns="" val="288671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01105" y="1087767"/>
            <a:ext cx="4789488" cy="4892675"/>
          </a:xfrm>
        </p:spPr>
        <p:txBody>
          <a:bodyPr>
            <a:normAutofit fontScale="92500"/>
          </a:bodyPr>
          <a:lstStyle/>
          <a:p>
            <a:pPr marL="0" indent="0" algn="ctr">
              <a:buNone/>
            </a:pPr>
            <a:r>
              <a:rPr lang="tr-TR" sz="4000" dirty="0" smtClean="0">
                <a:solidFill>
                  <a:srgbClr val="FF3300"/>
                </a:solidFill>
              </a:rPr>
              <a:t>PSİKOLOJİK SAĞLAMLIK BİREYİ RUH SAĞLIĞI SORUNLARINDAN UZAK TUTAN VE TAMPON GÖREVİ GÖREN BİR ETKİYE SAHİPTİR. </a:t>
            </a:r>
          </a:p>
          <a:p>
            <a:endParaRPr lang="tr-TR" dirty="0">
              <a:solidFill>
                <a:srgbClr val="FF3300"/>
              </a:solidFill>
            </a:endParaRPr>
          </a:p>
          <a:p>
            <a:endParaRPr lang="tr-TR" dirty="0">
              <a:solidFill>
                <a:srgbClr val="FF3300"/>
              </a:solidFill>
            </a:endParaRPr>
          </a:p>
        </p:txBody>
      </p:sp>
      <p:pic>
        <p:nvPicPr>
          <p:cNvPr id="2052" name="Picture 4" descr="Psikolojik Dayanıklılığı Güçlendirmek İçin 12 Yol - Fulya Eğrioğl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0593" y="504497"/>
            <a:ext cx="5349766" cy="5906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34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Koruyucu Faktörler</a:t>
            </a:r>
          </a:p>
        </p:txBody>
      </p:sp>
      <p:sp>
        <p:nvSpPr>
          <p:cNvPr id="3" name="İçerik Yer Tutucusu 2"/>
          <p:cNvSpPr>
            <a:spLocks noGrp="1"/>
          </p:cNvSpPr>
          <p:nvPr>
            <p:ph idx="1"/>
          </p:nvPr>
        </p:nvSpPr>
        <p:spPr/>
        <p:txBody>
          <a:bodyPr/>
          <a:lstStyle/>
          <a:p>
            <a:r>
              <a:rPr lang="tr-TR" dirty="0" smtClean="0"/>
              <a:t>Psikolojik </a:t>
            </a:r>
            <a:r>
              <a:rPr lang="tr-TR" dirty="0"/>
              <a:t>sağlamlığın özelliklerinden biri bireyin risk koşullarına rağmen uyum göstermesi, işlevsel davranışlar sergilemesi ve yeterlik kazanmasıdır (Wright vd., 2013). Olumlu sonuç olarak ifade edilen bu özelliğin ortaya çıkması için hangi bireysel, ailesel ya da çevresel koruyucu faktörlerin sürece nasıl katkıda bulunduğunu ortaya koyma, araştırmaların odak noktası haline gelmiş durumdadır. </a:t>
            </a:r>
          </a:p>
        </p:txBody>
      </p:sp>
    </p:spTree>
    <p:extLst>
      <p:ext uri="{BB962C8B-B14F-4D97-AF65-F5344CB8AC3E}">
        <p14:creationId xmlns:p14="http://schemas.microsoft.com/office/powerpoint/2010/main" xmlns="" val="38332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177158" y="740925"/>
            <a:ext cx="9601200" cy="1303337"/>
          </a:xfrm>
        </p:spPr>
        <p:txBody>
          <a:bodyPr/>
          <a:lstStyle/>
          <a:p>
            <a:r>
              <a:rPr lang="tr-TR" dirty="0" smtClean="0">
                <a:solidFill>
                  <a:srgbClr val="FF0000"/>
                </a:solidFill>
              </a:rPr>
              <a:t>Bireysel Koruyucu Faktörler</a:t>
            </a:r>
            <a:endParaRPr lang="tr-TR" dirty="0">
              <a:solidFill>
                <a:srgbClr val="FF0000"/>
              </a:solidFill>
            </a:endParaRPr>
          </a:p>
        </p:txBody>
      </p:sp>
      <p:sp>
        <p:nvSpPr>
          <p:cNvPr id="3" name="İçerik Yer Tutucusu 2"/>
          <p:cNvSpPr>
            <a:spLocks noGrp="1"/>
          </p:cNvSpPr>
          <p:nvPr>
            <p:ph idx="4294967295"/>
          </p:nvPr>
        </p:nvSpPr>
        <p:spPr>
          <a:xfrm>
            <a:off x="578069" y="1797269"/>
            <a:ext cx="6264165" cy="4078069"/>
          </a:xfrm>
        </p:spPr>
        <p:txBody>
          <a:bodyPr>
            <a:normAutofit fontScale="70000" lnSpcReduction="20000"/>
          </a:bodyPr>
          <a:lstStyle/>
          <a:p>
            <a:r>
              <a:rPr lang="tr-TR" dirty="0" smtClean="0"/>
              <a:t>Olumlu </a:t>
            </a:r>
            <a:r>
              <a:rPr lang="tr-TR" dirty="0"/>
              <a:t>mizaç </a:t>
            </a:r>
            <a:endParaRPr lang="tr-TR" dirty="0" smtClean="0"/>
          </a:p>
          <a:p>
            <a:r>
              <a:rPr lang="tr-TR" dirty="0" smtClean="0"/>
              <a:t>İç </a:t>
            </a:r>
            <a:r>
              <a:rPr lang="tr-TR" dirty="0"/>
              <a:t>denetim odağı </a:t>
            </a:r>
          </a:p>
          <a:p>
            <a:r>
              <a:rPr lang="tr-TR" dirty="0" smtClean="0"/>
              <a:t>Yüksek </a:t>
            </a:r>
            <a:r>
              <a:rPr lang="tr-TR" dirty="0"/>
              <a:t>benlik saygısı </a:t>
            </a:r>
          </a:p>
          <a:p>
            <a:r>
              <a:rPr lang="tr-TR" dirty="0" smtClean="0"/>
              <a:t>Güçlü </a:t>
            </a:r>
            <a:r>
              <a:rPr lang="tr-TR" dirty="0"/>
              <a:t>öz-yeterlik algısı </a:t>
            </a:r>
          </a:p>
          <a:p>
            <a:r>
              <a:rPr lang="tr-TR" dirty="0" smtClean="0"/>
              <a:t>Yüksek </a:t>
            </a:r>
            <a:r>
              <a:rPr lang="tr-TR" dirty="0"/>
              <a:t>duygusal zeka </a:t>
            </a:r>
          </a:p>
          <a:p>
            <a:r>
              <a:rPr lang="tr-TR" dirty="0" smtClean="0"/>
              <a:t>Stresle </a:t>
            </a:r>
            <a:r>
              <a:rPr lang="tr-TR" dirty="0"/>
              <a:t>başa çıkma becerileri </a:t>
            </a:r>
          </a:p>
          <a:p>
            <a:r>
              <a:rPr lang="tr-TR" dirty="0" smtClean="0"/>
              <a:t>Problem </a:t>
            </a:r>
            <a:r>
              <a:rPr lang="tr-TR" dirty="0"/>
              <a:t>çözme becerileri </a:t>
            </a:r>
          </a:p>
          <a:p>
            <a:r>
              <a:rPr lang="tr-TR" dirty="0" smtClean="0"/>
              <a:t>Pro-sosyal </a:t>
            </a:r>
            <a:r>
              <a:rPr lang="tr-TR" dirty="0"/>
              <a:t>beceriler </a:t>
            </a:r>
          </a:p>
          <a:p>
            <a:r>
              <a:rPr lang="tr-TR" dirty="0" smtClean="0"/>
              <a:t>Öz </a:t>
            </a:r>
            <a:r>
              <a:rPr lang="tr-TR" dirty="0"/>
              <a:t>düzenleme ve duygu düzenleme becerileri </a:t>
            </a:r>
          </a:p>
          <a:p>
            <a:r>
              <a:rPr lang="tr-TR" dirty="0" smtClean="0"/>
              <a:t>Günlük </a:t>
            </a:r>
            <a:r>
              <a:rPr lang="tr-TR" dirty="0"/>
              <a:t>rutin ve ritüellerin varlığı </a:t>
            </a:r>
          </a:p>
          <a:p>
            <a:r>
              <a:rPr lang="tr-TR" dirty="0" smtClean="0"/>
              <a:t>Yaşamda </a:t>
            </a:r>
            <a:r>
              <a:rPr lang="tr-TR" dirty="0"/>
              <a:t>anlam oluşturma ve yaşamın bir anlamı olduğuna inanma </a:t>
            </a:r>
          </a:p>
          <a:p>
            <a:r>
              <a:rPr lang="tr-TR" dirty="0" smtClean="0"/>
              <a:t>Umut</a:t>
            </a:r>
            <a:r>
              <a:rPr lang="tr-TR" dirty="0"/>
              <a:t>, merak, cesaret, mizah, iyimserlik vb. güçlü yönlere sahip olma</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42234" y="1678192"/>
            <a:ext cx="4172654" cy="4117265"/>
          </a:xfrm>
          <a:prstGeom prst="rect">
            <a:avLst/>
          </a:prstGeom>
        </p:spPr>
      </p:pic>
    </p:spTree>
    <p:extLst>
      <p:ext uri="{BB962C8B-B14F-4D97-AF65-F5344CB8AC3E}">
        <p14:creationId xmlns:p14="http://schemas.microsoft.com/office/powerpoint/2010/main" xmlns="" val="20865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982663"/>
            <a:ext cx="9601200" cy="1303337"/>
          </a:xfrm>
        </p:spPr>
        <p:txBody>
          <a:bodyPr/>
          <a:lstStyle/>
          <a:p>
            <a:r>
              <a:rPr lang="tr-TR" dirty="0" smtClean="0">
                <a:solidFill>
                  <a:srgbClr val="FF0000"/>
                </a:solidFill>
              </a:rPr>
              <a:t>Ailevi Koruyucu Faktörler</a:t>
            </a:r>
            <a:endParaRPr lang="tr-TR" dirty="0">
              <a:solidFill>
                <a:srgbClr val="FF0000"/>
              </a:solidFill>
            </a:endParaRPr>
          </a:p>
        </p:txBody>
      </p:sp>
      <p:sp>
        <p:nvSpPr>
          <p:cNvPr id="3" name="İçerik Yer Tutucusu 2"/>
          <p:cNvSpPr>
            <a:spLocks noGrp="1"/>
          </p:cNvSpPr>
          <p:nvPr>
            <p:ph idx="4294967295"/>
          </p:nvPr>
        </p:nvSpPr>
        <p:spPr>
          <a:xfrm>
            <a:off x="774551" y="2086985"/>
            <a:ext cx="5335794" cy="3788354"/>
          </a:xfrm>
        </p:spPr>
        <p:txBody>
          <a:bodyPr/>
          <a:lstStyle/>
          <a:p>
            <a:r>
              <a:rPr lang="tr-TR" dirty="0" smtClean="0"/>
              <a:t>Güçlü </a:t>
            </a:r>
            <a:r>
              <a:rPr lang="tr-TR" dirty="0"/>
              <a:t>aile bağları </a:t>
            </a:r>
            <a:r>
              <a:rPr lang="tr-TR" dirty="0" smtClean="0"/>
              <a:t> </a:t>
            </a:r>
          </a:p>
          <a:p>
            <a:r>
              <a:rPr lang="tr-TR" dirty="0" smtClean="0"/>
              <a:t>Etkili </a:t>
            </a:r>
            <a:r>
              <a:rPr lang="tr-TR" dirty="0"/>
              <a:t>ebeveynlik becerileri </a:t>
            </a:r>
          </a:p>
          <a:p>
            <a:r>
              <a:rPr lang="tr-TR" dirty="0" smtClean="0"/>
              <a:t>Destekleyici </a:t>
            </a:r>
            <a:r>
              <a:rPr lang="tr-TR" dirty="0"/>
              <a:t>ve besleyici aile ilişkilerine sahip olma </a:t>
            </a:r>
          </a:p>
          <a:p>
            <a:r>
              <a:rPr lang="tr-TR" dirty="0" smtClean="0"/>
              <a:t>Duyarlı </a:t>
            </a:r>
            <a:r>
              <a:rPr lang="tr-TR" dirty="0"/>
              <a:t>bakım veren aile üyelerine sahip olma </a:t>
            </a:r>
          </a:p>
          <a:p>
            <a:r>
              <a:rPr lang="tr-TR" dirty="0" smtClean="0"/>
              <a:t>Ailenin </a:t>
            </a:r>
            <a:r>
              <a:rPr lang="tr-TR" dirty="0"/>
              <a:t>kendi kültürel kimliğine yönelik olumlu bakış açısı</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75016" y="2068640"/>
            <a:ext cx="3200735" cy="3806699"/>
          </a:xfrm>
          <a:prstGeom prst="rect">
            <a:avLst/>
          </a:prstGeom>
        </p:spPr>
      </p:pic>
    </p:spTree>
    <p:extLst>
      <p:ext uri="{BB962C8B-B14F-4D97-AF65-F5344CB8AC3E}">
        <p14:creationId xmlns:p14="http://schemas.microsoft.com/office/powerpoint/2010/main" xmlns="" val="36359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093076" y="846028"/>
            <a:ext cx="9601200" cy="1303337"/>
          </a:xfrm>
        </p:spPr>
        <p:txBody>
          <a:bodyPr/>
          <a:lstStyle/>
          <a:p>
            <a:r>
              <a:rPr lang="tr-TR" dirty="0" smtClean="0">
                <a:solidFill>
                  <a:srgbClr val="FF0000"/>
                </a:solidFill>
              </a:rPr>
              <a:t>Okul Sistemi Koruyucu Faktörleri</a:t>
            </a:r>
            <a:endParaRPr lang="tr-TR" dirty="0">
              <a:solidFill>
                <a:srgbClr val="FF0000"/>
              </a:solidFill>
            </a:endParaRPr>
          </a:p>
        </p:txBody>
      </p:sp>
      <p:sp>
        <p:nvSpPr>
          <p:cNvPr id="3" name="İçerik Yer Tutucusu 2"/>
          <p:cNvSpPr>
            <a:spLocks noGrp="1"/>
          </p:cNvSpPr>
          <p:nvPr>
            <p:ph idx="4294967295"/>
          </p:nvPr>
        </p:nvSpPr>
        <p:spPr>
          <a:xfrm>
            <a:off x="714703" y="2286000"/>
            <a:ext cx="5728138" cy="3317875"/>
          </a:xfrm>
        </p:spPr>
        <p:txBody>
          <a:bodyPr>
            <a:normAutofit lnSpcReduction="10000"/>
          </a:bodyPr>
          <a:lstStyle/>
          <a:p>
            <a:r>
              <a:rPr lang="tr-TR" dirty="0" smtClean="0"/>
              <a:t>Etkili </a:t>
            </a:r>
            <a:r>
              <a:rPr lang="tr-TR" dirty="0"/>
              <a:t>öğretmen-öğrenci ilişkisi </a:t>
            </a:r>
          </a:p>
          <a:p>
            <a:r>
              <a:rPr lang="tr-TR" dirty="0" smtClean="0"/>
              <a:t>Ebeveynlerin </a:t>
            </a:r>
            <a:r>
              <a:rPr lang="tr-TR" dirty="0"/>
              <a:t>okula katılımı </a:t>
            </a:r>
          </a:p>
          <a:p>
            <a:r>
              <a:rPr lang="tr-TR" dirty="0" smtClean="0"/>
              <a:t>Olumlu </a:t>
            </a:r>
            <a:r>
              <a:rPr lang="tr-TR" dirty="0"/>
              <a:t>akran ilişkileri </a:t>
            </a:r>
          </a:p>
          <a:p>
            <a:r>
              <a:rPr lang="tr-TR" dirty="0" smtClean="0"/>
              <a:t>Okula </a:t>
            </a:r>
            <a:r>
              <a:rPr lang="tr-TR" dirty="0"/>
              <a:t>bağlılık ve okul aidiyeti </a:t>
            </a:r>
          </a:p>
          <a:p>
            <a:r>
              <a:rPr lang="tr-TR" dirty="0" smtClean="0"/>
              <a:t>Olumlu </a:t>
            </a:r>
            <a:r>
              <a:rPr lang="tr-TR" dirty="0"/>
              <a:t>sınıf/okul iklimi </a:t>
            </a:r>
          </a:p>
          <a:p>
            <a:r>
              <a:rPr lang="tr-TR" dirty="0" smtClean="0"/>
              <a:t>Etkin </a:t>
            </a:r>
            <a:r>
              <a:rPr lang="tr-TR" dirty="0"/>
              <a:t>eğitim/okul yönetimi politikaları </a:t>
            </a:r>
          </a:p>
          <a:p>
            <a:r>
              <a:rPr lang="tr-TR" dirty="0" smtClean="0"/>
              <a:t>İlgili</a:t>
            </a:r>
            <a:r>
              <a:rPr lang="tr-TR" dirty="0"/>
              <a:t>, şefkatli ve kapsayıcı sınıf/okul ortamı</a:t>
            </a:r>
          </a:p>
        </p:txBody>
      </p:sp>
      <p:pic>
        <p:nvPicPr>
          <p:cNvPr id="4" name="Resim 3"/>
          <p:cNvPicPr>
            <a:picLocks noChangeAspect="1"/>
          </p:cNvPicPr>
          <p:nvPr/>
        </p:nvPicPr>
        <p:blipFill>
          <a:blip r:embed="rId2"/>
          <a:stretch>
            <a:fillRect/>
          </a:stretch>
        </p:blipFill>
        <p:spPr>
          <a:xfrm>
            <a:off x="6565868" y="2149365"/>
            <a:ext cx="4543148" cy="3317875"/>
          </a:xfrm>
          <a:prstGeom prst="rect">
            <a:avLst/>
          </a:prstGeom>
        </p:spPr>
      </p:pic>
    </p:spTree>
    <p:extLst>
      <p:ext uri="{BB962C8B-B14F-4D97-AF65-F5344CB8AC3E}">
        <p14:creationId xmlns:p14="http://schemas.microsoft.com/office/powerpoint/2010/main" xmlns="" val="291396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982663"/>
            <a:ext cx="9601200" cy="1303337"/>
          </a:xfrm>
        </p:spPr>
        <p:txBody>
          <a:bodyPr/>
          <a:lstStyle/>
          <a:p>
            <a:r>
              <a:rPr lang="tr-TR" dirty="0" smtClean="0">
                <a:solidFill>
                  <a:srgbClr val="FF0000"/>
                </a:solidFill>
              </a:rPr>
              <a:t>Çevresel Koruyucu Faktörler</a:t>
            </a:r>
            <a:endParaRPr lang="tr-TR" dirty="0">
              <a:solidFill>
                <a:srgbClr val="FF0000"/>
              </a:solidFill>
            </a:endParaRPr>
          </a:p>
        </p:txBody>
      </p:sp>
      <p:sp>
        <p:nvSpPr>
          <p:cNvPr id="3" name="İçerik Yer Tutucusu 2"/>
          <p:cNvSpPr>
            <a:spLocks noGrp="1"/>
          </p:cNvSpPr>
          <p:nvPr>
            <p:ph idx="4294967295"/>
          </p:nvPr>
        </p:nvSpPr>
        <p:spPr>
          <a:xfrm>
            <a:off x="609600" y="2286000"/>
            <a:ext cx="5591503" cy="3317875"/>
          </a:xfrm>
        </p:spPr>
        <p:txBody>
          <a:bodyPr>
            <a:normAutofit fontScale="92500"/>
          </a:bodyPr>
          <a:lstStyle/>
          <a:p>
            <a:r>
              <a:rPr lang="tr-TR" dirty="0" smtClean="0"/>
              <a:t>Yakın </a:t>
            </a:r>
            <a:r>
              <a:rPr lang="tr-TR" dirty="0"/>
              <a:t>bir arkadaş/akraba/komşuya sahip olma </a:t>
            </a:r>
          </a:p>
          <a:p>
            <a:r>
              <a:rPr lang="tr-TR" dirty="0" smtClean="0"/>
              <a:t>Sosyal </a:t>
            </a:r>
            <a:r>
              <a:rPr lang="tr-TR" dirty="0"/>
              <a:t>destek </a:t>
            </a:r>
          </a:p>
          <a:p>
            <a:r>
              <a:rPr lang="tr-TR" dirty="0" smtClean="0"/>
              <a:t>Destekleyici </a:t>
            </a:r>
            <a:r>
              <a:rPr lang="tr-TR" dirty="0"/>
              <a:t>ve kabul edici toplum ile etkileşim </a:t>
            </a:r>
          </a:p>
          <a:p>
            <a:r>
              <a:rPr lang="tr-TR" dirty="0" smtClean="0"/>
              <a:t>Güvenli </a:t>
            </a:r>
            <a:r>
              <a:rPr lang="tr-TR" dirty="0"/>
              <a:t>çevre ve toplum </a:t>
            </a:r>
          </a:p>
          <a:p>
            <a:r>
              <a:rPr lang="tr-TR" dirty="0" err="1" smtClean="0"/>
              <a:t>Sosyo</a:t>
            </a:r>
            <a:r>
              <a:rPr lang="tr-TR" dirty="0" smtClean="0"/>
              <a:t>-ekonomik </a:t>
            </a:r>
            <a:r>
              <a:rPr lang="tr-TR" dirty="0"/>
              <a:t>destek alınabilecek kurumların varlığı</a:t>
            </a:r>
          </a:p>
        </p:txBody>
      </p:sp>
      <p:pic>
        <p:nvPicPr>
          <p:cNvPr id="5" name="Resim 4"/>
          <p:cNvPicPr>
            <a:picLocks noChangeAspect="1"/>
          </p:cNvPicPr>
          <p:nvPr/>
        </p:nvPicPr>
        <p:blipFill>
          <a:blip r:embed="rId2"/>
          <a:stretch>
            <a:fillRect/>
          </a:stretch>
        </p:blipFill>
        <p:spPr>
          <a:xfrm>
            <a:off x="6548602" y="2207172"/>
            <a:ext cx="4999452" cy="3262149"/>
          </a:xfrm>
          <a:prstGeom prst="rect">
            <a:avLst/>
          </a:prstGeom>
        </p:spPr>
      </p:pic>
    </p:spTree>
    <p:extLst>
      <p:ext uri="{BB962C8B-B14F-4D97-AF65-F5344CB8AC3E}">
        <p14:creationId xmlns:p14="http://schemas.microsoft.com/office/powerpoint/2010/main" xmlns="" val="1600494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415</TotalTime>
  <Words>1927</Words>
  <Application>Microsoft Office PowerPoint</Application>
  <PresentationFormat>Özel</PresentationFormat>
  <Paragraphs>158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Organik</vt:lpstr>
      <vt:lpstr>PSİKOLOJİK SAĞLAMLIK</vt:lpstr>
      <vt:lpstr>Slayt 2</vt:lpstr>
      <vt:lpstr>PSİKOLOJİK SAĞLAMLIK NEDİR?</vt:lpstr>
      <vt:lpstr>Slayt 4</vt:lpstr>
      <vt:lpstr>Koruyucu Faktörler</vt:lpstr>
      <vt:lpstr>Bireysel Koruyucu Faktörler</vt:lpstr>
      <vt:lpstr>Ailevi Koruyucu Faktörler</vt:lpstr>
      <vt:lpstr>Okul Sistemi Koruyucu Faktörleri</vt:lpstr>
      <vt:lpstr>Çevresel Koruyucu Faktörler</vt:lpstr>
      <vt:lpstr>Yapılan araştırmalarda bireyin psiko-sosyal ve biyolojik olarak bazı bireysel özellikleri, çocuk ve ergenler için koruyucu faktörler olarak belirlenmiştir. Örneğin;</vt:lpstr>
      <vt:lpstr>Slayt 11</vt:lpstr>
      <vt:lpstr>Slayt 12</vt:lpstr>
      <vt:lpstr>Slayt 13</vt:lpstr>
      <vt:lpstr>Araştırmalarda çocuk ve ergenlerde psikolojik sağlamlığa katkı sağlayan ailesel koruyucu faktörler de ele alınmıştır. Örneğin;</vt:lpstr>
      <vt:lpstr>Slayt 15</vt:lpstr>
      <vt:lpstr>Araştırmalarda çocuk ve ergenler için okul düzeyinde koruyucu faktörler olarak aşağıdaki özellikler vurgulanmıştır:</vt:lpstr>
      <vt:lpstr> Çocukluk Döneminde Psikolojik Sağlamlık Gelişimi </vt:lpstr>
      <vt:lpstr> Çocukluk Döneminde Psikolojik Sağlamlık Gelişimi için Bazı Öneriler </vt:lpstr>
      <vt:lpstr>Slayt 19</vt:lpstr>
      <vt:lpstr> Destekleyici İlişkiler Kurma, Geliştirme ve Teşvik Etme </vt:lpstr>
      <vt:lpstr>Slayt 21</vt:lpstr>
      <vt:lpstr>Olumlu Rol Model Olma</vt:lpstr>
      <vt:lpstr>Toplumsal Kaynaklardan Yararlanabilmesi için Fırsatlar Sağlama</vt:lpstr>
      <vt:lpstr>Öz Kontrol ve Öz Düzenleme Becerilerinin Gelişmesi için Fırsatlar Sağlama</vt:lpstr>
      <vt:lpstr>Düşünme Becerilerinin Gelişmesini Sağlama</vt:lpstr>
      <vt:lpstr>Öz Güven Gelişimini Destekleme</vt:lpstr>
      <vt:lpstr>Yaşama Olumlu Bir Bakış Açısıyla Yaklaşabilmelerini Sağlama</vt:lpstr>
      <vt:lpstr>Sorumluluk Alma ve Yeni Deneyimler Edinebilmeleri için Cesaretlendirme</vt:lpstr>
      <vt:lpstr>Sonuç olarak psikolojik sağlamlık kavramı ile ilgili yapılan araştırmalar incelendiğinde aşağıda belirtilen hususların öne çıktığı görülmektedir:</vt:lpstr>
      <vt:lpstr>TEŞEKKÜRLER</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SAĞLAMLIK</dc:title>
  <dc:creator>duygu</dc:creator>
  <cp:lastModifiedBy>R1</cp:lastModifiedBy>
  <cp:revision>17</cp:revision>
  <dcterms:created xsi:type="dcterms:W3CDTF">2023-10-04T12:15:08Z</dcterms:created>
  <dcterms:modified xsi:type="dcterms:W3CDTF">2023-10-11T07:55:09Z</dcterms:modified>
</cp:coreProperties>
</file>