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61" r:id="rId15"/>
    <p:sldId id="262" r:id="rId16"/>
    <p:sldId id="283" r:id="rId17"/>
    <p:sldId id="259" r:id="rId18"/>
    <p:sldId id="260" r:id="rId19"/>
    <p:sldId id="263" r:id="rId20"/>
    <p:sldId id="264" r:id="rId21"/>
    <p:sldId id="265" r:id="rId22"/>
    <p:sldId id="266" r:id="rId23"/>
    <p:sldId id="267" r:id="rId24"/>
    <p:sldId id="284"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3CE8009E-3AAD-4010-9C01-33666E571952}" type="datetimeFigureOut">
              <a:rPr lang="tr-TR" smtClean="0"/>
              <a:pPr/>
              <a:t>11.10.2023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559FE9F5-F6C9-447C-860B-C3F4347DFC7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CE8009E-3AAD-4010-9C01-33666E571952}" type="datetimeFigureOut">
              <a:rPr lang="tr-TR" smtClean="0"/>
              <a:pPr/>
              <a:t>11.10.2023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9FE9F5-F6C9-447C-860B-C3F4347DFC7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CE8009E-3AAD-4010-9C01-33666E571952}" type="datetimeFigureOut">
              <a:rPr lang="tr-TR" smtClean="0"/>
              <a:pPr/>
              <a:t>11.10.2023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9FE9F5-F6C9-447C-860B-C3F4347DFC7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3CE8009E-3AAD-4010-9C01-33666E571952}" type="datetimeFigureOut">
              <a:rPr lang="tr-TR" smtClean="0"/>
              <a:pPr/>
              <a:t>11.10.2023</a:t>
            </a:fld>
            <a:endParaRPr lang="tr-TR"/>
          </a:p>
        </p:txBody>
      </p:sp>
      <p:sp>
        <p:nvSpPr>
          <p:cNvPr id="9" name="Slayt Numarası Yer Tutucusu 8"/>
          <p:cNvSpPr>
            <a:spLocks noGrp="1"/>
          </p:cNvSpPr>
          <p:nvPr>
            <p:ph type="sldNum" sz="quarter" idx="15"/>
          </p:nvPr>
        </p:nvSpPr>
        <p:spPr/>
        <p:txBody>
          <a:bodyPr rtlCol="0"/>
          <a:lstStyle/>
          <a:p>
            <a:fld id="{559FE9F5-F6C9-447C-860B-C3F4347DFC7E}"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3CE8009E-3AAD-4010-9C01-33666E571952}" type="datetimeFigureOut">
              <a:rPr lang="tr-TR" smtClean="0"/>
              <a:pPr/>
              <a:t>11.10.2023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559FE9F5-F6C9-447C-860B-C3F4347DFC7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3CE8009E-3AAD-4010-9C01-33666E571952}" type="datetimeFigureOut">
              <a:rPr lang="tr-TR" smtClean="0"/>
              <a:pPr/>
              <a:t>11.10.2023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9FE9F5-F6C9-447C-860B-C3F4347DFC7E}"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3CE8009E-3AAD-4010-9C01-33666E571952}" type="datetimeFigureOut">
              <a:rPr lang="tr-TR" smtClean="0"/>
              <a:pPr/>
              <a:t>11.10.2023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9FE9F5-F6C9-447C-860B-C3F4347DFC7E}"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3CE8009E-3AAD-4010-9C01-33666E571952}" type="datetimeFigureOut">
              <a:rPr lang="tr-TR" smtClean="0"/>
              <a:pPr/>
              <a:t>11.10.2023</a:t>
            </a:fld>
            <a:endParaRPr lang="tr-TR"/>
          </a:p>
        </p:txBody>
      </p:sp>
      <p:sp>
        <p:nvSpPr>
          <p:cNvPr id="7" name="Slayt Numarası Yer Tutucusu 6"/>
          <p:cNvSpPr>
            <a:spLocks noGrp="1"/>
          </p:cNvSpPr>
          <p:nvPr>
            <p:ph type="sldNum" sz="quarter" idx="11"/>
          </p:nvPr>
        </p:nvSpPr>
        <p:spPr/>
        <p:txBody>
          <a:bodyPr rtlCol="0"/>
          <a:lstStyle/>
          <a:p>
            <a:fld id="{559FE9F5-F6C9-447C-860B-C3F4347DFC7E}"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CE8009E-3AAD-4010-9C01-33666E571952}" type="datetimeFigureOut">
              <a:rPr lang="tr-TR" smtClean="0"/>
              <a:pPr/>
              <a:t>11.10.2023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9FE9F5-F6C9-447C-860B-C3F4347DFC7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3CE8009E-3AAD-4010-9C01-33666E571952}" type="datetimeFigureOut">
              <a:rPr lang="tr-TR" smtClean="0"/>
              <a:pPr/>
              <a:t>11.10.2023</a:t>
            </a:fld>
            <a:endParaRPr lang="tr-TR"/>
          </a:p>
        </p:txBody>
      </p:sp>
      <p:sp>
        <p:nvSpPr>
          <p:cNvPr id="22" name="Slayt Numarası Yer Tutucusu 21"/>
          <p:cNvSpPr>
            <a:spLocks noGrp="1"/>
          </p:cNvSpPr>
          <p:nvPr>
            <p:ph type="sldNum" sz="quarter" idx="15"/>
          </p:nvPr>
        </p:nvSpPr>
        <p:spPr/>
        <p:txBody>
          <a:bodyPr rtlCol="0"/>
          <a:lstStyle/>
          <a:p>
            <a:fld id="{559FE9F5-F6C9-447C-860B-C3F4347DFC7E}"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3CE8009E-3AAD-4010-9C01-33666E571952}" type="datetimeFigureOut">
              <a:rPr lang="tr-TR" smtClean="0"/>
              <a:pPr/>
              <a:t>11.10.2023</a:t>
            </a:fld>
            <a:endParaRPr lang="tr-TR"/>
          </a:p>
        </p:txBody>
      </p:sp>
      <p:sp>
        <p:nvSpPr>
          <p:cNvPr id="18" name="Slayt Numarası Yer Tutucusu 17"/>
          <p:cNvSpPr>
            <a:spLocks noGrp="1"/>
          </p:cNvSpPr>
          <p:nvPr>
            <p:ph type="sldNum" sz="quarter" idx="11"/>
          </p:nvPr>
        </p:nvSpPr>
        <p:spPr/>
        <p:txBody>
          <a:bodyPr rtlCol="0"/>
          <a:lstStyle/>
          <a:p>
            <a:fld id="{559FE9F5-F6C9-447C-860B-C3F4347DFC7E}"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E8009E-3AAD-4010-9C01-33666E571952}" type="datetimeFigureOut">
              <a:rPr lang="tr-TR" smtClean="0"/>
              <a:pPr/>
              <a:t>11.10.2023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9FE9F5-F6C9-447C-860B-C3F4347DFC7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908720"/>
            <a:ext cx="6172200" cy="1800200"/>
          </a:xfrm>
        </p:spPr>
        <p:txBody>
          <a:bodyPr>
            <a:normAutofit/>
          </a:bodyPr>
          <a:lstStyle/>
          <a:p>
            <a:r>
              <a:rPr lang="tr-TR" dirty="0" smtClean="0"/>
              <a:t>OKUL ÖNCESİ DÖNEMDE BİLİNÇLİ TEKNOLOJİ KULLANIMI</a:t>
            </a:r>
            <a:endParaRPr lang="tr-TR" dirty="0"/>
          </a:p>
        </p:txBody>
      </p:sp>
      <p:sp>
        <p:nvSpPr>
          <p:cNvPr id="3" name="Alt Başlık 2"/>
          <p:cNvSpPr>
            <a:spLocks noGrp="1"/>
          </p:cNvSpPr>
          <p:nvPr>
            <p:ph type="subTitle" idx="1"/>
          </p:nvPr>
        </p:nvSpPr>
        <p:spPr>
          <a:xfrm>
            <a:off x="2428860" y="3857628"/>
            <a:ext cx="6264696" cy="1752600"/>
          </a:xfrm>
        </p:spPr>
        <p:txBody>
          <a:bodyPr>
            <a:normAutofit/>
          </a:bodyPr>
          <a:lstStyle/>
          <a:p>
            <a:r>
              <a:rPr lang="tr-TR" smtClean="0"/>
              <a:t>YENİŞEHİR REHBERLİK VE ARAŞTIRMA MERKEZİ PSİKOLOJİK </a:t>
            </a:r>
            <a:r>
              <a:rPr lang="tr-TR" dirty="0" smtClean="0"/>
              <a:t>DANIŞMA SERVİSİ</a:t>
            </a:r>
          </a:p>
          <a:p>
            <a:endParaRPr lang="tr-TR" dirty="0"/>
          </a:p>
        </p:txBody>
      </p:sp>
    </p:spTree>
    <p:extLst>
      <p:ext uri="{BB962C8B-B14F-4D97-AF65-F5344CB8AC3E}">
        <p14:creationId xmlns="" xmlns:p14="http://schemas.microsoft.com/office/powerpoint/2010/main" val="2083704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Çocuğunuzun teknolojik aletler dışında keyif aldığı sosyal ve fiziksel aktiviteleri tespit edin ve bu aktiviteleri düzenli yapabileceği fırsatlar oluşturun. Çocuğunuzun yüz yüze iletişim kurabileceği  ve akranlarıyla sosyalleşebileceği ortamlar oluşturun. </a:t>
            </a:r>
          </a:p>
          <a:p>
            <a:r>
              <a:rPr lang="tr-TR" dirty="0" smtClean="0"/>
              <a:t>Unutmayın hiçbir teknolojik alet çocuğunuzla birlikte geçirdiğiniz zamanın yerini tutamaz. Tek yönlü iletişime neden olan teknolojik aletlerin aşırı kullanımı, özellikle çocukların dil, sosyal, bilişsel ve duygusal gelişimini olumsuz yönde etkiler. </a:t>
            </a:r>
            <a:endParaRPr lang="tr-TR" dirty="0"/>
          </a:p>
        </p:txBody>
      </p:sp>
    </p:spTree>
    <p:extLst>
      <p:ext uri="{BB962C8B-B14F-4D97-AF65-F5344CB8AC3E}">
        <p14:creationId xmlns="" xmlns:p14="http://schemas.microsoft.com/office/powerpoint/2010/main" val="1230386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606008"/>
          </a:xfrm>
        </p:spPr>
        <p:txBody>
          <a:bodyPr/>
          <a:lstStyle/>
          <a:p>
            <a:r>
              <a:rPr lang="tr-TR" dirty="0" smtClean="0"/>
              <a:t>Ortak aile zamanlarınızı ve etkinliklerinizi arttırmalı ve teknolojik alet kullanımınızı en aza indirmelisiniz. </a:t>
            </a:r>
            <a:endParaRPr lang="tr-TR"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31640" y="2348880"/>
            <a:ext cx="5904656" cy="41658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904496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Her şey elektronik, her şey bilgisayarlı. Çocuklar neredeyse elektronik cihazları kendilerine ait bir parça gibi görecek durumdalar. Zamanlarının büyük bir bölümünü kapalı alanlarda bu araçlar ile geçiriyorlar. Özellikle </a:t>
            </a:r>
            <a:r>
              <a:rPr lang="tr-TR" dirty="0" smtClean="0"/>
              <a:t>ebeveynleri </a:t>
            </a:r>
            <a:r>
              <a:rPr lang="tr-TR" dirty="0"/>
              <a:t>ile olumlu ilişki kuramayan, kendi seçimlerini yapamayan ve öğrenme-keşfetme ihtiyacını karşılayamayan çocuklar için teknolojik araçlar vazgeçilmez oluyor.  Bu nedenle </a:t>
            </a:r>
            <a:r>
              <a:rPr lang="tr-TR" dirty="0" smtClean="0"/>
              <a:t>ebeveynlerin</a:t>
            </a:r>
            <a:r>
              <a:rPr lang="tr-TR" dirty="0"/>
              <a:t> televizyon, tablet vb. araçlar konusunda daha bilinçli davranması gerekiyor.</a:t>
            </a:r>
          </a:p>
          <a:p>
            <a:endParaRPr lang="tr-TR" dirty="0"/>
          </a:p>
        </p:txBody>
      </p:sp>
    </p:spTree>
    <p:extLst>
      <p:ext uri="{BB962C8B-B14F-4D97-AF65-F5344CB8AC3E}">
        <p14:creationId xmlns="" xmlns:p14="http://schemas.microsoft.com/office/powerpoint/2010/main" val="4087173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196752"/>
            <a:ext cx="7467600" cy="5277200"/>
          </a:xfrm>
        </p:spPr>
        <p:txBody>
          <a:bodyPr>
            <a:normAutofit fontScale="92500" lnSpcReduction="10000"/>
          </a:bodyPr>
          <a:lstStyle/>
          <a:p>
            <a:r>
              <a:rPr lang="tr-TR" dirty="0"/>
              <a:t>Ulusal Sağlık Enstitüleri (</a:t>
            </a:r>
            <a:r>
              <a:rPr lang="tr-TR" dirty="0" err="1"/>
              <a:t>National</a:t>
            </a:r>
            <a:r>
              <a:rPr lang="tr-TR" dirty="0"/>
              <a:t> </a:t>
            </a:r>
            <a:r>
              <a:rPr lang="tr-TR" dirty="0" err="1"/>
              <a:t>Institutes</a:t>
            </a:r>
            <a:r>
              <a:rPr lang="tr-TR" dirty="0"/>
              <a:t> of </a:t>
            </a:r>
            <a:r>
              <a:rPr lang="tr-TR" dirty="0" err="1"/>
              <a:t>Health</a:t>
            </a:r>
            <a:r>
              <a:rPr lang="tr-TR" dirty="0"/>
              <a:t>) tarafından yürütülen </a:t>
            </a:r>
            <a:r>
              <a:rPr lang="tr-TR" dirty="0" smtClean="0"/>
              <a:t>bir </a:t>
            </a:r>
            <a:r>
              <a:rPr lang="tr-TR" dirty="0"/>
              <a:t>araştırmaya ait ilk bulgular iki saat kadar olan ekran süresinin bile çok zararlı olduğunu gösteriyor. Günde iki saatten fazla ekran izleyen çocukların düşünme ve dil becerilerini ölçen testlerde daha düşük puanlar aldıklarını görülüyor. Ayrıca araştırmacılar, çalışmadan elde edilen ilk beyin taramalarının analizi doğrultusunda, ekran karşısında günde yedi saatten fazla vakit geçiren çocukların beyinlerinde “korteksin erken inceldiğini” keşfettiler. Normal bir çocukta korteksin incelme süresinin ergenlik döneminde olması beklenirken, teknolojik araçlar ile uzun süreli ve gereksiz bağımlılık, bu incelmenin çok daha önceki yaşlara çekilmesine neden oluyor. Bu durumda birçok problem için zemin oluşturuyor.</a:t>
            </a:r>
          </a:p>
          <a:p>
            <a:endParaRPr lang="tr-TR" dirty="0"/>
          </a:p>
        </p:txBody>
      </p:sp>
    </p:spTree>
    <p:extLst>
      <p:ext uri="{BB962C8B-B14F-4D97-AF65-F5344CB8AC3E}">
        <p14:creationId xmlns="" xmlns:p14="http://schemas.microsoft.com/office/powerpoint/2010/main" val="3826143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Teknolojik araçların negatif etkilerinden bir diğeri ise çocuğun ekranda öğrendiği iki boyutlu becerileri, üç boyutlu gerçek dünyaya aktaramamaları. Bu nedenle anne ve babalara çocukların eline sanal oyuncaklar değil gerçek oyuncaklar vermelerini </a:t>
            </a:r>
            <a:r>
              <a:rPr lang="tr-TR" dirty="0" smtClean="0"/>
              <a:t>öneriliyor. </a:t>
            </a:r>
            <a:r>
              <a:rPr lang="tr-TR" dirty="0"/>
              <a:t>Çocuk sanal ortamda ne öğrenebiliyor ise gerçek yaşamda gerçek nesneler ile çok daha kolay ve kalıcı bilgiler öğrenecektir.</a:t>
            </a:r>
          </a:p>
        </p:txBody>
      </p:sp>
    </p:spTree>
    <p:extLst>
      <p:ext uri="{BB962C8B-B14F-4D97-AF65-F5344CB8AC3E}">
        <p14:creationId xmlns="" xmlns:p14="http://schemas.microsoft.com/office/powerpoint/2010/main" val="108139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fi-FI" b="1" dirty="0"/>
              <a:t>CAN SIKINTISI KÖTÜ BİR ŞEY DEĞİL</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a:t>Günümüzde birçok yetişkin çocukların can sıkıntısı nedeni ile teknolojik aletlere yönelmelerine imkân tanıyorlar. Çocukları sürekli meşgul ve sakin tutmak adına </a:t>
            </a:r>
            <a:r>
              <a:rPr lang="tr-TR" dirty="0" err="1" smtClean="0"/>
              <a:t>tv</a:t>
            </a:r>
            <a:r>
              <a:rPr lang="tr-TR" dirty="0" smtClean="0"/>
              <a:t>, </a:t>
            </a:r>
            <a:r>
              <a:rPr lang="tr-TR" dirty="0"/>
              <a:t>tablet, telefon gibi aletleri öğretiyoruz, öğrenmelerine ve bağımlı olmalarına imkân tanıyoruz. Böylece hayal kurmalarını ve düşünmelerini yine kendimiz engelliyoruz.  Yeter ki çocuğun  “can sıkıntısı” olmasın hep mutlu olsun!  Ancak “can sıkıntısı” diye adlandırdığımız durum bile, çocuğun üst seviyede bilgi ve beceri öğrenmesini sağlar. Bu durum yeni fikirlerin üretimi için gereklidir. Özellikle can sıkıntısı okula yeni başlayan çocuklarda kendini daha da göstermeye başlayacaktır. Ekrandaki hareketliliği arayan çocuk okul yaşamına ayak uydurmakta zorlanacaktır.  Oysaki can sıkıntısı merakın, üretkenliğin ve kendini keşfetmenin habercisidir.</a:t>
            </a:r>
          </a:p>
        </p:txBody>
      </p:sp>
    </p:spTree>
    <p:extLst>
      <p:ext uri="{BB962C8B-B14F-4D97-AF65-F5344CB8AC3E}">
        <p14:creationId xmlns="" xmlns:p14="http://schemas.microsoft.com/office/powerpoint/2010/main" val="2479453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p:cNvPicPr>
          <p:nvPr>
            <p:ph sz="quarter" idx="1"/>
          </p:nvPr>
        </p:nvPicPr>
        <p:blipFill>
          <a:blip r:embed="rId2" cstate="print"/>
          <a:stretch>
            <a:fillRect/>
          </a:stretch>
        </p:blipFill>
        <p:spPr>
          <a:xfrm>
            <a:off x="457200" y="260648"/>
            <a:ext cx="7499176" cy="5966917"/>
          </a:xfrm>
          <a:prstGeom prst="rect">
            <a:avLst/>
          </a:prstGeom>
        </p:spPr>
      </p:pic>
    </p:spTree>
    <p:extLst>
      <p:ext uri="{BB962C8B-B14F-4D97-AF65-F5344CB8AC3E}">
        <p14:creationId xmlns="" xmlns:p14="http://schemas.microsoft.com/office/powerpoint/2010/main" val="3809828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p:cNvPicPr>
          <p:nvPr>
            <p:ph sz="quarter" idx="1"/>
          </p:nvPr>
        </p:nvPicPr>
        <p:blipFill>
          <a:blip r:embed="rId2" cstate="print"/>
          <a:stretch>
            <a:fillRect/>
          </a:stretch>
        </p:blipFill>
        <p:spPr>
          <a:xfrm>
            <a:off x="457200" y="260648"/>
            <a:ext cx="7467600" cy="6020887"/>
          </a:xfrm>
          <a:prstGeom prst="rect">
            <a:avLst/>
          </a:prstGeom>
        </p:spPr>
      </p:pic>
      <p:pic>
        <p:nvPicPr>
          <p:cNvPr id="5" name="Picture 2" descr="C:\Users\Acer\Desktop\angry-little-cute-girl_76775-23.jpg"/>
          <p:cNvPicPr/>
          <p:nvPr/>
        </p:nvPicPr>
        <p:blipFill>
          <a:blip r:embed="rId3" cstate="print"/>
          <a:srcRect/>
          <a:stretch>
            <a:fillRect/>
          </a:stretch>
        </p:blipFill>
        <p:spPr bwMode="auto">
          <a:xfrm>
            <a:off x="4860032" y="1916832"/>
            <a:ext cx="2736304" cy="3384376"/>
          </a:xfrm>
          <a:prstGeom prst="rect">
            <a:avLst/>
          </a:prstGeom>
          <a:noFill/>
        </p:spPr>
      </p:pic>
    </p:spTree>
    <p:extLst>
      <p:ext uri="{BB962C8B-B14F-4D97-AF65-F5344CB8AC3E}">
        <p14:creationId xmlns="" xmlns:p14="http://schemas.microsoft.com/office/powerpoint/2010/main" val="3180523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Resim 3"/>
          <p:cNvPicPr/>
          <p:nvPr/>
        </p:nvPicPr>
        <p:blipFill>
          <a:blip r:embed="rId2" cstate="print"/>
          <a:stretch>
            <a:fillRect/>
          </a:stretch>
        </p:blipFill>
        <p:spPr>
          <a:xfrm>
            <a:off x="971600" y="296652"/>
            <a:ext cx="6768751" cy="3096344"/>
          </a:xfrm>
          <a:prstGeom prst="rect">
            <a:avLst/>
          </a:prstGeom>
        </p:spPr>
      </p:pic>
      <p:pic>
        <p:nvPicPr>
          <p:cNvPr id="5" name="Picture 2" descr="Ãfkeli baba"/>
          <p:cNvPicPr>
            <a:picLocks noGrp="1"/>
          </p:cNvPicPr>
          <p:nvPr>
            <p:ph sz="quarter" idx="1"/>
          </p:nvPr>
        </p:nvPicPr>
        <p:blipFill>
          <a:blip r:embed="rId3" cstate="print"/>
          <a:srcRect/>
          <a:stretch>
            <a:fillRect/>
          </a:stretch>
        </p:blipFill>
        <p:spPr bwMode="auto">
          <a:xfrm>
            <a:off x="1403648" y="3501008"/>
            <a:ext cx="6024186" cy="2880320"/>
          </a:xfrm>
          <a:prstGeom prst="rect">
            <a:avLst/>
          </a:prstGeom>
          <a:noFill/>
        </p:spPr>
      </p:pic>
    </p:spTree>
    <p:extLst>
      <p:ext uri="{BB962C8B-B14F-4D97-AF65-F5344CB8AC3E}">
        <p14:creationId xmlns="" xmlns:p14="http://schemas.microsoft.com/office/powerpoint/2010/main" val="2133287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Gerçek şu ki, ne yapması gerektiğini birçok çözüm yolu ile çocuğa istemeden sunan, çocuğa sınama şansı vermeyen teknolojik araçlar karşısında körelen çocuk için vaktini nasıl değerlendirebileceğine karar vermek dünyanın en zor işi olacaktır.</a:t>
            </a:r>
          </a:p>
        </p:txBody>
      </p:sp>
    </p:spTree>
    <p:extLst>
      <p:ext uri="{BB962C8B-B14F-4D97-AF65-F5344CB8AC3E}">
        <p14:creationId xmlns="" xmlns:p14="http://schemas.microsoft.com/office/powerpoint/2010/main" val="2635820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dirty="0" smtClean="0"/>
              <a:t>         Günümüzde teknoloji hayatımızın yadsınamaz bir parçası haline geldi. Teknoloji bu kadar hayatımızın içine girmişken çocuklarımızın da teknolojiye olan ilgilerinin ve teknolojik aletler hakkındaki bilgilerinin günden güne artıyor olması şaşırtıcı bir durum değil.</a:t>
            </a:r>
          </a:p>
          <a:p>
            <a:endParaRPr lang="tr-TR" dirty="0"/>
          </a:p>
        </p:txBody>
      </p:sp>
      <p:pic>
        <p:nvPicPr>
          <p:cNvPr id="4" name="Picture 12" descr="Smiling portrait of a boy using laptop sitting with a girl in the classroom"/>
          <p:cNvPicPr/>
          <p:nvPr/>
        </p:nvPicPr>
        <p:blipFill>
          <a:blip r:embed="rId2" cstate="print"/>
          <a:srcRect/>
          <a:stretch>
            <a:fillRect/>
          </a:stretch>
        </p:blipFill>
        <p:spPr bwMode="auto">
          <a:xfrm>
            <a:off x="1691640" y="4077072"/>
            <a:ext cx="5040600" cy="2016224"/>
          </a:xfrm>
          <a:prstGeom prst="rect">
            <a:avLst/>
          </a:prstGeom>
          <a:noFill/>
        </p:spPr>
      </p:pic>
    </p:spTree>
    <p:extLst>
      <p:ext uri="{BB962C8B-B14F-4D97-AF65-F5344CB8AC3E}">
        <p14:creationId xmlns="" xmlns:p14="http://schemas.microsoft.com/office/powerpoint/2010/main" val="51272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Teknoloji doğru kullanılmadığında çocuklarımıza yönelik zararlar sadece zaman kullanımı konusunda olmayacaktır.  Saldırganlık, </a:t>
            </a:r>
            <a:r>
              <a:rPr lang="tr-TR" dirty="0" err="1"/>
              <a:t>obezite</a:t>
            </a:r>
            <a:r>
              <a:rPr lang="tr-TR" dirty="0"/>
              <a:t>, görme ve kas-iskelet sistemine ilişkin fizyolojik sorunlar, sosyal gelişimde olumsuzluklar, bağımlılık gibi birçok olumsuz </a:t>
            </a:r>
            <a:r>
              <a:rPr lang="tr-TR" dirty="0" smtClean="0"/>
              <a:t>durumu </a:t>
            </a:r>
            <a:r>
              <a:rPr lang="tr-TR" dirty="0"/>
              <a:t>beraberinde getireceği bilinmelidir.</a:t>
            </a:r>
          </a:p>
        </p:txBody>
      </p:sp>
    </p:spTree>
    <p:extLst>
      <p:ext uri="{BB962C8B-B14F-4D97-AF65-F5344CB8AC3E}">
        <p14:creationId xmlns="" xmlns:p14="http://schemas.microsoft.com/office/powerpoint/2010/main" val="411346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a:t>Tüm bu olumsuzlukları düşünerek teknolojiyi çocuğun hayatından </a:t>
            </a:r>
            <a:r>
              <a:rPr lang="tr-TR" dirty="0" smtClean="0"/>
              <a:t> tamamen çıkarmak  </a:t>
            </a:r>
            <a:r>
              <a:rPr lang="tr-TR" dirty="0"/>
              <a:t>ya da yasaklamak mümkün olmayacaktır. Yasak yerine kullanımı sınırlandırarak ve onları takip ederek ve en önemlisi iç denetimi kazandırarak, doğru kullanabilme davranışının öğretilmesi önemlidir. Çocukların akıllı telefon, bilgisayar, tablet kullanımı için önerilen süre okul öncesi için günde 30 dakikayı geçmemelidir. Teselli etmek, susturmak için teknolojiyi araç olarak kullanmamalı,  evde teknolojinin olmadığı alanlar oluşturulmalıdır. </a:t>
            </a:r>
            <a:endParaRPr lang="tr-TR" dirty="0" smtClean="0"/>
          </a:p>
          <a:p>
            <a:pPr marL="0" indent="0">
              <a:buNone/>
            </a:pPr>
            <a:r>
              <a:rPr lang="tr-TR" dirty="0" smtClean="0"/>
              <a:t>Aileler </a:t>
            </a:r>
            <a:r>
              <a:rPr lang="tr-TR" dirty="0"/>
              <a:t>uygulamayacak kurallar yerine çocuğa rol model olmalıdır.  Bunun için teknoloji kullanılan saatler değiştirilebilir.</a:t>
            </a:r>
          </a:p>
        </p:txBody>
      </p:sp>
    </p:spTree>
    <p:extLst>
      <p:ext uri="{BB962C8B-B14F-4D97-AF65-F5344CB8AC3E}">
        <p14:creationId xmlns="" xmlns:p14="http://schemas.microsoft.com/office/powerpoint/2010/main" val="2447081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Teknolojiyi doğru kullanabilme davranışının kazandırılmasında okul-aile işbirliğinin yapılması çok önemlidir. Velinin model olması, çocukla birlikte bazı kararlar alması ve bu kararları uygulaması, birlikte bazı etkinlikler yapması, yine birlikte bir plan yapılıp bu planın uygulanması </a:t>
            </a:r>
            <a:r>
              <a:rPr lang="tr-TR" dirty="0" smtClean="0"/>
              <a:t>gerekmektedir. Biz okulumuzda konu ile ilgili öğrencilerimizi bilgilendireceğiz, sizin de tüm bu anlatılanlar doğrultusunda bizi destekleyeceğinize </a:t>
            </a:r>
            <a:r>
              <a:rPr lang="tr-TR" smtClean="0"/>
              <a:t>inanıyoruz.</a:t>
            </a:r>
            <a:endParaRPr lang="tr-TR" dirty="0"/>
          </a:p>
        </p:txBody>
      </p:sp>
    </p:spTree>
    <p:extLst>
      <p:ext uri="{BB962C8B-B14F-4D97-AF65-F5344CB8AC3E}">
        <p14:creationId xmlns="" xmlns:p14="http://schemas.microsoft.com/office/powerpoint/2010/main" val="2560411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a:t>
            </a:r>
            <a:r>
              <a:rPr lang="tr-TR" dirty="0" smtClean="0"/>
              <a:t>eknolojik </a:t>
            </a:r>
            <a:r>
              <a:rPr lang="tr-TR" dirty="0"/>
              <a:t>araçlarla oynanan oyunlar dışında birlikte oynanabilecek çok sayıda oyun vardır. Bu nedenle ailelerin yapacağı en önemli iş, çocuk ile bol oyun oynayarak teknolojiye olan bağımlılığı ve ihtiyacı ortadan kaldırmaktır.  Zira çocuğu ile oyun oynayan ailelerin çocuğu teknoloji bağımlısı olmaz. </a:t>
            </a:r>
            <a:endParaRPr lang="tr-TR" dirty="0" smtClean="0"/>
          </a:p>
          <a:p>
            <a:endParaRPr lang="tr-TR" dirty="0"/>
          </a:p>
          <a:p>
            <a:pPr marL="0" indent="0">
              <a:buNone/>
            </a:pPr>
            <a:r>
              <a:rPr lang="tr-TR" dirty="0" smtClean="0"/>
              <a:t>   </a:t>
            </a:r>
            <a:endParaRPr lang="tr-TR" dirty="0"/>
          </a:p>
        </p:txBody>
      </p:sp>
    </p:spTree>
    <p:extLst>
      <p:ext uri="{BB962C8B-B14F-4D97-AF65-F5344CB8AC3E}">
        <p14:creationId xmlns="" xmlns:p14="http://schemas.microsoft.com/office/powerpoint/2010/main" val="3895400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Ãocuk gÃ¶sterimi"/>
          <p:cNvPicPr>
            <a:picLocks noGrp="1"/>
          </p:cNvPicPr>
          <p:nvPr>
            <p:ph sz="quarter" idx="1"/>
          </p:nvPr>
        </p:nvPicPr>
        <p:blipFill>
          <a:blip r:embed="rId2" cstate="print"/>
          <a:srcRect/>
          <a:stretch>
            <a:fillRect/>
          </a:stretch>
        </p:blipFill>
        <p:spPr bwMode="auto">
          <a:xfrm>
            <a:off x="1403648" y="548680"/>
            <a:ext cx="5688631" cy="4032448"/>
          </a:xfrm>
          <a:prstGeom prst="rect">
            <a:avLst/>
          </a:prstGeom>
          <a:noFill/>
        </p:spPr>
      </p:pic>
      <p:sp>
        <p:nvSpPr>
          <p:cNvPr id="7" name="Dikdörtgen 6"/>
          <p:cNvSpPr/>
          <p:nvPr/>
        </p:nvSpPr>
        <p:spPr>
          <a:xfrm>
            <a:off x="1619672" y="3105835"/>
            <a:ext cx="5238328" cy="2031325"/>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r>
              <a:rPr lang="tr-TR" dirty="0" smtClean="0"/>
              <a:t>Bol </a:t>
            </a:r>
            <a:r>
              <a:rPr lang="tr-TR" dirty="0"/>
              <a:t>oyunlu günler ve mutlu çocuklar dileği ile…</a:t>
            </a:r>
          </a:p>
        </p:txBody>
      </p:sp>
    </p:spTree>
    <p:extLst>
      <p:ext uri="{BB962C8B-B14F-4D97-AF65-F5344CB8AC3E}">
        <p14:creationId xmlns="" xmlns:p14="http://schemas.microsoft.com/office/powerpoint/2010/main" val="2905368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dirty="0" smtClean="0"/>
              <a:t>Okul öncesi dönemdeki 3-6 yaş grubu çocuklar okuma yazma becerilerini edinmeden, teknolojik aletleri kullanma konusunda küçük uzmanlar haline dönüşüyor.</a:t>
            </a:r>
          </a:p>
          <a:p>
            <a:endParaRPr lang="tr-TR" dirty="0"/>
          </a:p>
        </p:txBody>
      </p:sp>
      <p:pic>
        <p:nvPicPr>
          <p:cNvPr id="4" name="Picture 2" descr="Classmates friends bag school education"/>
          <p:cNvPicPr/>
          <p:nvPr/>
        </p:nvPicPr>
        <p:blipFill>
          <a:blip r:embed="rId2" cstate="print"/>
          <a:srcRect/>
          <a:stretch>
            <a:fillRect/>
          </a:stretch>
        </p:blipFill>
        <p:spPr bwMode="auto">
          <a:xfrm>
            <a:off x="1403648" y="3356992"/>
            <a:ext cx="6048712" cy="2448272"/>
          </a:xfrm>
          <a:prstGeom prst="rect">
            <a:avLst/>
          </a:prstGeom>
          <a:noFill/>
          <a:effectLst>
            <a:softEdge rad="635000"/>
          </a:effectLst>
        </p:spPr>
      </p:pic>
    </p:spTree>
    <p:extLst>
      <p:ext uri="{BB962C8B-B14F-4D97-AF65-F5344CB8AC3E}">
        <p14:creationId xmlns="" xmlns:p14="http://schemas.microsoft.com/office/powerpoint/2010/main" val="2610381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dirty="0" smtClean="0"/>
              <a:t>Çocuklarımızın dört bir yanı teknoloji ile donatılmışken, onları tamamen teknolojiden uzak tutmaya çalışmak çok ulaşılabilir bir hedef değildir. Tamamen teknolojiden uzak tutmak için çaba sarf etmek yerine, güvenli, kontrollü ve doğru teknoloji kullanımını sağlayabiliriz.</a:t>
            </a:r>
          </a:p>
          <a:p>
            <a:endParaRPr lang="tr-TR" dirty="0"/>
          </a:p>
        </p:txBody>
      </p:sp>
      <p:pic>
        <p:nvPicPr>
          <p:cNvPr id="4" name="Picture 2" descr="Ebeveynleri kÄ±z kardeÅi ile tadÄ±nÄ± Ã§Ä±karÄ±rken katta oturan Ã¼zgÃ¼n Ã§ocuk"/>
          <p:cNvPicPr/>
          <p:nvPr/>
        </p:nvPicPr>
        <p:blipFill>
          <a:blip r:embed="rId2" cstate="print"/>
          <a:srcRect/>
          <a:stretch>
            <a:fillRect/>
          </a:stretch>
        </p:blipFill>
        <p:spPr bwMode="auto">
          <a:xfrm>
            <a:off x="1475656" y="4005064"/>
            <a:ext cx="5256584" cy="2232248"/>
          </a:xfrm>
          <a:prstGeom prst="rect">
            <a:avLst/>
          </a:prstGeom>
          <a:noFill/>
        </p:spPr>
      </p:pic>
    </p:spTree>
    <p:extLst>
      <p:ext uri="{BB962C8B-B14F-4D97-AF65-F5344CB8AC3E}">
        <p14:creationId xmlns="" xmlns:p14="http://schemas.microsoft.com/office/powerpoint/2010/main" val="3498777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pPr marL="0" indent="0">
              <a:buNone/>
            </a:pPr>
            <a:r>
              <a:rPr lang="tr-TR" dirty="0" smtClean="0"/>
              <a:t>Bu süreçte ebeveynlere düşen görev önce kendilerini daha sonra da çocuklarını uygun teknoloji kullanımı hakkında bilinçlendirmektir. İşlerimizi yapabilmek, rahat bir nefes alabilmek, çocuklarımızın ‘yaramazlık’ yapmasına engel olabilmek, istediğimiz bir davranışı gerçekleştirmesini sağlamak ve hatta yemek yemesini sağlayabilmek gibi birçok sebeple çocuklarımıza sunduğumuz teknolojik aletlerle, çocuklarımızın fiziksel, bilişsel ve psikolojik birçok zarar görmesine sebep oluyor olabiliriz. Hatta öyle ki bilinçsiz ve kontrolsüz kullanımların önüne geçmeyerek, çocuklarımızın teknoloji bağımlısı olmasının önünü açıyor bile olabiliriz.</a:t>
            </a:r>
            <a:endParaRPr lang="tr-TR" dirty="0"/>
          </a:p>
        </p:txBody>
      </p:sp>
    </p:spTree>
    <p:extLst>
      <p:ext uri="{BB962C8B-B14F-4D97-AF65-F5344CB8AC3E}">
        <p14:creationId xmlns="" xmlns:p14="http://schemas.microsoft.com/office/powerpoint/2010/main" val="1505378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565232"/>
          </a:xfrm>
        </p:spPr>
        <p:txBody>
          <a:bodyPr/>
          <a:lstStyle/>
          <a:p>
            <a:r>
              <a:rPr lang="tr-TR" dirty="0" smtClean="0"/>
              <a:t>EBEVEYNLERE ÖNERİLER</a:t>
            </a:r>
          </a:p>
          <a:p>
            <a:r>
              <a:rPr lang="tr-TR" dirty="0" smtClean="0"/>
              <a:t>Öncelikle kendi teknoloji kullanımınızı düzenlemelisiniz. Çocuklar model alarak öğrenirler ve okul çağına kadar en önemli rol modelleri sizlersiniz. Dolayısıyla çocuklarımızın bulunduğu ortamlarda teknolojik aletlerin kullanımını en aza indiremiyor, teknolojiyi sadece eğlence aracı olarak kullanıyor, bilgi alışverişi gibi faydalı olacak noktalarını vurgulayamıyorsanız, çocuklarımıza da kullanım konusunda sınırlar koymaya çalışmanız bir sonuç vermeyecektir. Bu nedenle en iyi başlangıç noktası iyi örnek olmaktır.</a:t>
            </a:r>
            <a:endParaRPr lang="tr-TR" dirty="0"/>
          </a:p>
        </p:txBody>
      </p:sp>
    </p:spTree>
    <p:extLst>
      <p:ext uri="{BB962C8B-B14F-4D97-AF65-F5344CB8AC3E}">
        <p14:creationId xmlns="" xmlns:p14="http://schemas.microsoft.com/office/powerpoint/2010/main" val="1638239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Teknolojik aletlerin kullanımı konusunda çocuğunuzla birlikte kararlar alın. Çocuğun teknolojik aletin başında geçireceği süreyi, izleyebileceği video türlerini ve erişim sağlayabileceği siteleri onun da isteklerini dikkate alarak ortak bir karara varın. Birlikte kullanımla ilgili günlük ya da haftalık çizelgeler oluşturmak, süreci daha keyifli hale getirdiği gibi, sizi sürekli uyarılarda bulunan ebeveyn olma durumundan da kurtarabilir.</a:t>
            </a:r>
            <a:endParaRPr lang="tr-TR" dirty="0"/>
          </a:p>
        </p:txBody>
      </p:sp>
    </p:spTree>
    <p:extLst>
      <p:ext uri="{BB962C8B-B14F-4D97-AF65-F5344CB8AC3E}">
        <p14:creationId xmlns="" xmlns:p14="http://schemas.microsoft.com/office/powerpoint/2010/main" val="2239167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r>
              <a:rPr lang="tr-TR" dirty="0" smtClean="0"/>
              <a:t>Çocuğunuzun oynamak istediği oyunları, izlemek istediği videoları ve erişmek istediği siteleri önceden incelemeyi ihmal etmeyin.</a:t>
            </a:r>
          </a:p>
          <a:p>
            <a:r>
              <a:rPr lang="tr-TR" dirty="0" smtClean="0"/>
              <a:t>Güvenli internet filtreleri hakkında bilgi edinin. Birçok çocuk filtresi, sadece çocuklara uygun içeriklere erişim olanağı tanıyarak çocuklarınızın uygunsuz içeriklere maruz kalmasını önlemektedir.</a:t>
            </a:r>
          </a:p>
          <a:p>
            <a:r>
              <a:rPr lang="tr-TR" dirty="0" smtClean="0"/>
              <a:t>Teknolojik hiçbir aleti istediğiniz davranışı elde etmek için araç olarak kullanmayın. Yemek yemeleri için önlerine tablet koymak, kişisel zamanınızı arttırmak için televizyon izletmek çocukların teknoloji bağımlısı haline gelmelerine ortam sağlar.</a:t>
            </a:r>
            <a:endParaRPr lang="tr-TR" dirty="0"/>
          </a:p>
        </p:txBody>
      </p:sp>
    </p:spTree>
    <p:extLst>
      <p:ext uri="{BB962C8B-B14F-4D97-AF65-F5344CB8AC3E}">
        <p14:creationId xmlns="" xmlns:p14="http://schemas.microsoft.com/office/powerpoint/2010/main" val="1760208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r>
              <a:rPr lang="tr-TR" dirty="0" smtClean="0"/>
              <a:t>İmkanınız varsa çocuğunuzun teknolojik alet kullanımı sırasında yanında olun. Özellikle içerik akışının çok hızlı olduğu video sitelerinde çocukların uygun olmayan içeriklere maruz kalabileceğini unutmadan, bir yandan kendi aktivitenizi gerçekleştirirken bir yandan da göz ucuyla fazla müdahaleci olmadan çocuğunuzu kontrol edebilirsiniz. Eğer çocuğunuzun yanında olma imkanınız yoksa ‘geçmiş’ bölümünü kontrol ederek, yargılamadan ve  suçlamadan çocuğunuzla bu konuda konuşabilirsiniz.</a:t>
            </a:r>
            <a:endParaRPr lang="tr-TR" dirty="0"/>
          </a:p>
        </p:txBody>
      </p:sp>
    </p:spTree>
    <p:extLst>
      <p:ext uri="{BB962C8B-B14F-4D97-AF65-F5344CB8AC3E}">
        <p14:creationId xmlns="" xmlns:p14="http://schemas.microsoft.com/office/powerpoint/2010/main" val="3487680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151</TotalTime>
  <Words>916</Words>
  <Application>Microsoft Office PowerPoint</Application>
  <PresentationFormat>Ekran Gösterisi (4:3)</PresentationFormat>
  <Paragraphs>36</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Cumba</vt:lpstr>
      <vt:lpstr>OKUL ÖNCESİ DÖNEMDE BİLİNÇLİ TEKNOLOJİ KULLANIMI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CAN SIKINTISI KÖTÜ BİR ŞEY DEĞİL</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DÖNEMDE BİLİNÇLİ TEKNOLOJİ KULLANIMI</dc:title>
  <dc:creator>Acer</dc:creator>
  <cp:lastModifiedBy>R1</cp:lastModifiedBy>
  <cp:revision>15</cp:revision>
  <dcterms:created xsi:type="dcterms:W3CDTF">2020-11-02T11:10:20Z</dcterms:created>
  <dcterms:modified xsi:type="dcterms:W3CDTF">2023-10-11T10:31:31Z</dcterms:modified>
</cp:coreProperties>
</file>