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sldIdLst>
    <p:sldId id="355" r:id="rId2"/>
    <p:sldId id="323" r:id="rId3"/>
    <p:sldId id="324" r:id="rId4"/>
    <p:sldId id="320" r:id="rId5"/>
    <p:sldId id="326" r:id="rId6"/>
    <p:sldId id="325" r:id="rId7"/>
    <p:sldId id="328" r:id="rId8"/>
    <p:sldId id="356" r:id="rId9"/>
    <p:sldId id="338" r:id="rId10"/>
    <p:sldId id="313" r:id="rId11"/>
    <p:sldId id="340" r:id="rId12"/>
    <p:sldId id="334" r:id="rId13"/>
    <p:sldId id="309" r:id="rId14"/>
    <p:sldId id="341" r:id="rId15"/>
    <p:sldId id="349" r:id="rId16"/>
    <p:sldId id="311" r:id="rId17"/>
    <p:sldId id="312" r:id="rId18"/>
    <p:sldId id="351" r:id="rId19"/>
    <p:sldId id="352" r:id="rId20"/>
    <p:sldId id="357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4" autoAdjust="0"/>
    <p:restoredTop sz="94669" autoAdjust="0"/>
  </p:normalViewPr>
  <p:slideViewPr>
    <p:cSldViewPr>
      <p:cViewPr varScale="1">
        <p:scale>
          <a:sx n="86" d="100"/>
          <a:sy n="86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6.12.2023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6.12.2023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6.12.2023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6.12.2023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6.12.2023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6.12.2023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6.12.2023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6.12.2023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6.12.2023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6.12.2023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6.12.2023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pPr/>
              <a:t>6.12.2023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chemeClr val="tx1"/>
                </a:solidFill>
              </a:rPr>
              <a:t>SINIRLAR SINIRLAR</a:t>
            </a:r>
            <a:endParaRPr lang="tr-TR" sz="4000" b="1" dirty="0">
              <a:solidFill>
                <a:schemeClr val="tx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SINIR KOYMA</a:t>
            </a:r>
            <a:endParaRPr lang="tr-TR" sz="1800" dirty="0">
              <a:solidFill>
                <a:schemeClr val="tx1"/>
              </a:solidFill>
            </a:endParaRPr>
          </a:p>
        </p:txBody>
      </p:sp>
      <p:pic>
        <p:nvPicPr>
          <p:cNvPr id="25604" name="Picture 4" descr="https://hayaticiniyiseyler.files.wordpress.com/2015/05/kisisel-sc4b1nc4b1rlar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7605" b="7605"/>
          <a:stretch>
            <a:fillRect/>
          </a:stretch>
        </p:blipFill>
        <p:spPr bwMode="auto">
          <a:xfrm>
            <a:off x="714348" y="1000108"/>
            <a:ext cx="7772400" cy="36433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30592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HAYIR DİYEBİLME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714356"/>
            <a:ext cx="8229600" cy="4572032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tr-T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Sürekli 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olarak başkalarının istek ve beklentilerine evet diyen insanlar kendi kişiliklerini yeterince geliştirememiş, özgüveni zayıf, kendisiyle barışık olmayan, bağımlı ve en önemlisi de mutsuz insanlardır. </a:t>
            </a:r>
            <a:endParaRPr lang="tr-TR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tr-T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Her 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zaman kendi ihtiyaç, istek ve beklentilerimizle diğer insanlarınkini dengeleyerek kuracağımız ilişkiler daha sağlıklı olacaktır</a:t>
            </a:r>
            <a:r>
              <a:rPr lang="tr-T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14300" indent="0" algn="just">
              <a:buNone/>
            </a:pPr>
            <a:r>
              <a:rPr lang="tr-T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Hayır 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diyebilmeyi bilen insan önüne çıkabilecek pek çok yaşamsal tehdit karşısında çok daha güçlü ve donanımlı olacak, kendisini pek çok tehlikeden koruyabilecektir. O zaman tehlikelerden korunabilmek için </a:t>
            </a:r>
            <a:r>
              <a:rPr lang="tr-TR" sz="2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“HAYIR’’ </a:t>
            </a:r>
            <a:r>
              <a:rPr lang="tr-T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demeliyiz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589841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500034" y="4786322"/>
            <a:ext cx="8183880" cy="105156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HAYIR DİYEBİLME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928662" y="857232"/>
            <a:ext cx="3312368" cy="3467992"/>
          </a:xfrm>
        </p:spPr>
        <p:txBody>
          <a:bodyPr>
            <a:noAutofit/>
          </a:bodyPr>
          <a:lstStyle/>
          <a:p>
            <a:pPr marL="0" indent="0" algn="just">
              <a:buFontTx/>
              <a:buNone/>
            </a:pPr>
            <a:r>
              <a:rPr lang="tr-TR" alt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Yerinde ve zamanında 'hayır' demeyi öğrenen çocuk ve gençler, akran baskısına daha az maruz kalmaktadır. </a:t>
            </a:r>
            <a:endParaRPr lang="tr-TR" altLang="tr-T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Tx/>
              <a:buNone/>
            </a:pPr>
            <a:endParaRPr lang="tr-TR" altLang="tr-T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Tx/>
              <a:buNone/>
            </a:pPr>
            <a:r>
              <a:rPr lang="tr-TR" alt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'Hayır' diyebilen çocuk ve gençler alkol, madde bağımlılığı, cinsel istismar gibi hem bedensel hem de psikolojik açıdan kendisine zarar verecek etkenlere karşı çok daha güçlü ve donanımlı olur.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429124" y="714356"/>
            <a:ext cx="4124944" cy="439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2" name="AutoShape 2" descr="C:\Users\nihal\Desktop\hayata-hayir-de (1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75924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HAYIR DİYEBİLME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642918"/>
            <a:ext cx="8424936" cy="457203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tr-T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Düşünce ve duygularımızı açıkça iletip veya iletmemek bizim seçimimizdir. Kendimizi ifade etmenin ya da etmemenin sonuçlarına bakmamız gerekir. </a:t>
            </a:r>
          </a:p>
          <a:p>
            <a:pPr marL="114300" indent="0" algn="just">
              <a:buNone/>
            </a:pPr>
            <a:endParaRPr lang="tr-TR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tr-T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Eğer karşımızdakine ne istediğimizi zamanında söylemezsek  daha sonra küçük bir şey yüzünden öfkelenip kırıcı olabiliriz. </a:t>
            </a:r>
          </a:p>
          <a:p>
            <a:pPr marL="114300" indent="0" algn="just">
              <a:buNone/>
            </a:pPr>
            <a:endParaRPr lang="tr-TR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Bunun yerine rahatsız olduğumuz davranışı ya da duyguları uygun bir dille </a:t>
            </a:r>
            <a:r>
              <a:rPr lang="tr-T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iletebiliriz. Böylelikle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, duygularımızı içimize atıp zaman içinde birikmesini ve ilişkimize zarar gelmesini önlemiş oluruz. </a:t>
            </a:r>
          </a:p>
          <a:p>
            <a:pPr marL="114300" indent="0" algn="just">
              <a:buNone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60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HAYIR DEMEK NEDEN ZORDUR? </a:t>
            </a:r>
            <a:r>
              <a:rPr lang="tr-TR" sz="3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Hayır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dersem karşımdaki kişiyle olan ilişkim zedelenir hatta ilişkim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bitebilir.</a:t>
            </a:r>
          </a:p>
          <a:p>
            <a:pPr>
              <a:buNone/>
            </a:pPr>
            <a:r>
              <a:rPr lang="tr-TR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İnsanlara olumsuz yanıt verirsem onları reddetmiş ve geri çevirmiş olurum.</a:t>
            </a:r>
          </a:p>
          <a:p>
            <a:pPr>
              <a:buNone/>
            </a:pPr>
            <a:r>
              <a:rPr lang="tr-TR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Bencil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ve kaba biri olarak algılanırım.</a:t>
            </a:r>
          </a:p>
          <a:p>
            <a:pPr>
              <a:buNone/>
            </a:pPr>
            <a:r>
              <a:rPr lang="tr-TR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Hayır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dersem beni sevmezler. Herkes beni sevmeli.</a:t>
            </a:r>
          </a:p>
          <a:p>
            <a:pPr>
              <a:buNone/>
            </a:pPr>
            <a:r>
              <a:rPr lang="tr-TR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Bana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hayır deseler üzülürdüm.</a:t>
            </a:r>
          </a:p>
          <a:p>
            <a:pPr>
              <a:buNone/>
            </a:pPr>
            <a:r>
              <a:rPr lang="tr-TR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Hayır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dediğim zaman, karşımdaki kişiden bir istekte bulunma hakkım kalmaz.</a:t>
            </a:r>
          </a:p>
          <a:p>
            <a:pPr>
              <a:buNone/>
            </a:pPr>
            <a:r>
              <a:rPr lang="tr-TR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Karşıma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çıkan fırsatları kaçırabilirim.</a:t>
            </a:r>
          </a:p>
          <a:p>
            <a:pPr>
              <a:buNone/>
            </a:pPr>
            <a:r>
              <a:rPr lang="tr-TR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zaman, nasıl söyleyeceğimi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bilmiyorum.</a:t>
            </a:r>
          </a:p>
          <a:p>
            <a:pPr>
              <a:buNone/>
            </a:pPr>
            <a:r>
              <a:rPr lang="tr-TR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Hayır demek saygısızlıktır.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902325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HAYIR DEMEK NEDEN ZORDUR? </a:t>
            </a:r>
            <a:r>
              <a:rPr lang="tr-TR" sz="3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tr-TR" altLang="tr-TR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HAYIR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kelimesini olumsuzluk anlamı taşımasından, sertliğinden ve keskinliğinden dolayı çoğu zaman kullanmaktan çekiniriz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14300" indent="0">
              <a:buNone/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Hayır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diyebilmek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öğrenilen ve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öğretilebilen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sosyal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bir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beceridir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'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Hayır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demeyi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öğrenmek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için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öncelikle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neden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nerede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ne zaman,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kime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ve nasıl ''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hayır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''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denileceğinin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bilinmesi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gerekir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'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Hayır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demek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için en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etkili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yöntem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kişinin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ne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istediğini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bilmesi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seçim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yapması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karar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vermesi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bunu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karşıdakine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net ve açık bir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dille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etkin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iletişimle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aktarabilmesidir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      </a:t>
            </a: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297219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588660"/>
          </a:xfrm>
        </p:spPr>
        <p:txBody>
          <a:bodyPr/>
          <a:lstStyle/>
          <a:p>
            <a:pPr algn="ctr"/>
            <a:r>
              <a:rPr lang="tr-TR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NASIL HAYIR </a:t>
            </a:r>
            <a:r>
              <a:rPr lang="tr-T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DEMELİYİZ?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indent="-342900" algn="just">
              <a:buFont typeface="Wingdings" panose="05000000000000000000" pitchFamily="2" charset="2"/>
              <a:buChar char="ü"/>
            </a:pP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Önce 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anlamak, sonra anlaşılmak!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Karşınızdaki kişiyi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saygıyla 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dinleyin.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Konuşmasını 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tamamlamasını bekleyin. Sözünü kesmeyin.</a:t>
            </a: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Anlaşılabilmek 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için dürüst, açık, net ve kararlı olun</a:t>
            </a: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Beden 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dilinizle de '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hayır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' deyin. Muhatabınızın gözlerinin içine bakarak kararlı bir ses tonuyla konuşun. Ne söylediğiniz kadar nasıl söylediğiniz de önemli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Yalana başvurmadan empatik ve sempatik bir şekilde de '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hayır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' deyin. Yalnız dikkat, bazen uzun açıklamalar sınırlarımızın test edilmesine imkan tanır.</a:t>
            </a: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Cevabınızı vermeden önce; o an kendinizi iyi ifade edemeyeceğinizi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da olumsuz bir cevap vermekte çok zorlanacağınızı düşünüyorsanız; durun ve konu hakkında düşünmek için zaman isteyin. Böylelikle reddetme kararınızın gerekçelerini tespit etmek için fırsatınız olur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Bir öneri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da alternatif sunabilirsiniz. Örneğin istenen şeyi gerçekten yapmak istiyorsanız ama zamanınız müsait değilse ileri bir tarihe erteleyebilirsiniz.</a:t>
            </a: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endParaRPr lang="tr-TR" altLang="tr-T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endParaRPr lang="tr-TR" altLang="tr-TR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endParaRPr lang="tr-TR" altLang="tr-T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endParaRPr lang="tr-TR" altLang="tr-T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endParaRPr lang="tr-TR" altLang="tr-T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083837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714356"/>
            <a:ext cx="8260672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NASIL HAYIR DEMELİYİZ?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2920" y="1357298"/>
            <a:ext cx="8183880" cy="414340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Kendi </a:t>
            </a:r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duygularımızı uygun bir şekilde iletirsek, cevabımız olumsuz bile olsa karşımızdaki kişiyi incitmeyecektir. Karşı tarafı suçlamadan, sadece kendi istek ve duygularımızı ifade ederek hayır </a:t>
            </a:r>
            <a:r>
              <a:rPr lang="tr-T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diyebiliriz.</a:t>
            </a:r>
            <a:endParaRPr lang="tr-T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Yapmak </a:t>
            </a:r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istemediğiniz davranışla ilgili kendi gerçeklerinizi ve duygularınızı anlatın. Bu davranışı yaparsanız kendinizi nasıl hissedeceğinizi, üzerinizdeki etkisini tanımlamaya çalışın. “</a:t>
            </a:r>
            <a:r>
              <a:rPr lang="tr-TR" sz="2000" b="1" dirty="0">
                <a:latin typeface="Calibri" panose="020F0502020204030204" pitchFamily="34" charset="0"/>
                <a:cs typeface="Calibri" panose="020F0502020204030204" pitchFamily="34" charset="0"/>
              </a:rPr>
              <a:t>................... yaparsam kendimi kötü hissedeceğim bu da işlerimi aksatacak.” </a:t>
            </a:r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gibi.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Hayır </a:t>
            </a:r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demenizin nedenlerini saydıktan sonra neden yapamayacağınızı söylemek daha kolay olacaktır. </a:t>
            </a:r>
            <a:r>
              <a:rPr lang="tr-TR" sz="2000" b="1" dirty="0">
                <a:latin typeface="Calibri" panose="020F0502020204030204" pitchFamily="34" charset="0"/>
                <a:cs typeface="Calibri" panose="020F0502020204030204" pitchFamily="34" charset="0"/>
              </a:rPr>
              <a:t>“Okul çıkışı seninle gelirsem, anneme yalan söyleyeceğim için kendimi kötü hissedeceğim” gibi duygu ve istekleri anlatan cümlelerle hayır diyebilir ve nedenlerini de karşı tarafı kırmadan anlatabiliriz.” </a:t>
            </a:r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gibi. </a:t>
            </a:r>
          </a:p>
        </p:txBody>
      </p:sp>
    </p:spTree>
    <p:extLst>
      <p:ext uri="{BB962C8B-B14F-4D97-AF65-F5344CB8AC3E}">
        <p14:creationId xmlns="" xmlns:p14="http://schemas.microsoft.com/office/powerpoint/2010/main" val="3993511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60672" cy="86038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"HAYIR" DERKEN DİKKAT EDİLMESİ GEREKENLER</a:t>
            </a:r>
            <a:r>
              <a:rPr lang="tr-TR" sz="3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214422"/>
            <a:ext cx="8229600" cy="461105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tr-T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tr-TR" sz="2000" b="1" dirty="0">
                <a:latin typeface="Calibri" panose="020F0502020204030204" pitchFamily="34" charset="0"/>
                <a:cs typeface="Calibri" panose="020F0502020204030204" pitchFamily="34" charset="0"/>
              </a:rPr>
              <a:t>Dürüst ve açık </a:t>
            </a:r>
            <a:r>
              <a:rPr lang="tr-T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olun.</a:t>
            </a:r>
            <a:endParaRPr lang="tr-T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tr-T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Seninle vakit geçirmek hoşuma gidiyor fakat gideceğimiz yerlere hep sen karar veriyorsun. Aslına bakarsan, oraya gitmek istemiyorum."</a:t>
            </a:r>
          </a:p>
          <a:p>
            <a:pPr marL="114300" indent="0">
              <a:buNone/>
            </a:pPr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tr-TR" sz="2000" b="1" dirty="0">
                <a:latin typeface="Calibri" panose="020F0502020204030204" pitchFamily="34" charset="0"/>
                <a:cs typeface="Calibri" panose="020F0502020204030204" pitchFamily="34" charset="0"/>
              </a:rPr>
              <a:t>Uygun durumlarda isteği başka bir zamana </a:t>
            </a:r>
            <a:r>
              <a:rPr lang="tr-T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erteleyin.</a:t>
            </a:r>
            <a:endParaRPr lang="tr-T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tr-T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Bugün müsait değilim fakat önümüzdeki hafta görüşebiliriz."</a:t>
            </a:r>
          </a:p>
          <a:p>
            <a:pPr marL="114300" indent="0">
              <a:buNone/>
            </a:pPr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tr-TR" sz="2000" b="1" dirty="0">
                <a:latin typeface="Calibri" panose="020F0502020204030204" pitchFamily="34" charset="0"/>
                <a:cs typeface="Calibri" panose="020F0502020204030204" pitchFamily="34" charset="0"/>
              </a:rPr>
              <a:t>Uygun durumlarda farklı bir şekilde yardımcı olabileceğinizi </a:t>
            </a:r>
            <a:r>
              <a:rPr lang="tr-T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belirtin.</a:t>
            </a:r>
            <a:endParaRPr lang="tr-T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tr-T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Bu işi senin yerine yapamam; fakat istersen nasıl yapabileceğin konusunda yardımcı olabilirim."</a:t>
            </a:r>
          </a:p>
          <a:p>
            <a:pPr marL="114300" indent="0">
              <a:buNone/>
            </a:pPr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tr-TR" sz="2000" b="1" dirty="0">
                <a:latin typeface="Calibri" panose="020F0502020204030204" pitchFamily="34" charset="0"/>
                <a:cs typeface="Calibri" panose="020F0502020204030204" pitchFamily="34" charset="0"/>
              </a:rPr>
              <a:t>Karşımızdakini incitmeden, sakin bir ses tonuyla, sebebini belirterek </a:t>
            </a:r>
            <a:r>
              <a:rPr lang="tr-T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söyleyin.</a:t>
            </a:r>
            <a:endParaRPr lang="tr-T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928794" y="4429132"/>
            <a:ext cx="6715172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78150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60672" cy="86038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1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HAYIR’ A ALTERNATİFLER</a:t>
            </a:r>
            <a:r>
              <a:rPr lang="tr-TR" sz="3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836640"/>
          </a:xfrm>
        </p:spPr>
        <p:txBody>
          <a:bodyPr>
            <a:normAutofit fontScale="92500"/>
          </a:bodyPr>
          <a:lstStyle/>
          <a:p>
            <a:pPr marL="0" indent="0">
              <a:buFontTx/>
              <a:buNone/>
            </a:pPr>
            <a:r>
              <a:rPr lang="tr-TR" alt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Hayır deme noktasında ‘hayır’ sözcüğünü nasıl kullandığımız çok önemli; yani söyleme şeklimiz, üslubumuz bazen fark yaratabiliyor. İşte, sıradan bir ‘hayır’ demek yerine kullanabileceğimiz birkaç örnek ifade tarzı:</a:t>
            </a:r>
          </a:p>
          <a:p>
            <a:pPr marL="0" indent="0">
              <a:buFontTx/>
              <a:buNone/>
            </a:pPr>
            <a:r>
              <a:rPr lang="tr-TR" alt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•“Sana yardım etmek, yapmak çok isterdim, ancak…”</a:t>
            </a:r>
          </a:p>
          <a:p>
            <a:pPr marL="0" indent="0">
              <a:buFontTx/>
              <a:buNone/>
            </a:pPr>
            <a:r>
              <a:rPr lang="tr-TR" alt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•“Bu konuda ben sana yardımcı olamayacağım, ama… müsait olabilir belki.”</a:t>
            </a:r>
          </a:p>
          <a:p>
            <a:pPr marL="0" indent="0">
              <a:buFontTx/>
              <a:buNone/>
            </a:pPr>
            <a:r>
              <a:rPr lang="tr-TR" alt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•“Biraz düşünmeme izin verir misin bu konuyu, sana yarın haber veririm.”</a:t>
            </a:r>
          </a:p>
          <a:p>
            <a:pPr marL="0" indent="0">
              <a:buFontTx/>
              <a:buNone/>
            </a:pPr>
            <a:r>
              <a:rPr lang="tr-TR" alt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•“Maalesef benim için hiç uygun değil, ama istersen birlikte başka bir alternatif düşünelim.”</a:t>
            </a:r>
          </a:p>
          <a:p>
            <a:pPr marL="0" indent="0">
              <a:buFontTx/>
              <a:buNone/>
            </a:pPr>
            <a:r>
              <a:rPr lang="tr-TR" alt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•“Bugünlerde çok yoğunum, çok zamanımı alıyor. … Gün sonra uygun olurum, senin için nasıl?”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621105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2920" y="4500570"/>
            <a:ext cx="818388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YERİ GELDİĞİNDE HAYIR DEMENİN BİZE KAZANDIRACAKLARI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2642" y="714356"/>
            <a:ext cx="4487986" cy="5072098"/>
          </a:xfrm>
        </p:spPr>
        <p:txBody>
          <a:bodyPr/>
          <a:lstStyle/>
          <a:p>
            <a:pPr>
              <a:buNone/>
              <a:defRPr/>
            </a:pPr>
            <a:r>
              <a:rPr lang="tr-TR" altLang="tr-TR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</a:t>
            </a:r>
            <a:r>
              <a:rPr lang="tr-TR" altLang="tr-T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Karşı </a:t>
            </a:r>
            <a:r>
              <a:rPr lang="tr-TR" alt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tarafa dürüst davranmış olur.</a:t>
            </a:r>
          </a:p>
          <a:p>
            <a:pPr>
              <a:buNone/>
              <a:defRPr/>
            </a:pPr>
            <a:r>
              <a:rPr lang="tr-TR" altLang="tr-TR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</a:t>
            </a:r>
            <a:r>
              <a:rPr lang="tr-TR" altLang="tr-T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İstemediğimiz </a:t>
            </a:r>
            <a:r>
              <a:rPr lang="tr-TR" alt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bir durumla yüz yüze </a:t>
            </a:r>
            <a:r>
              <a:rPr lang="tr-TR" altLang="tr-T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kalmayız.</a:t>
            </a:r>
          </a:p>
          <a:p>
            <a:pPr>
              <a:buNone/>
              <a:defRPr/>
            </a:pPr>
            <a:r>
              <a:rPr lang="tr-TR" altLang="tr-TR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</a:t>
            </a:r>
            <a:r>
              <a:rPr lang="tr-TR" altLang="tr-T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Duygu ve isteklerimizi söylediğimiz için öfkelenmeyiz.</a:t>
            </a:r>
          </a:p>
          <a:p>
            <a:endParaRPr lang="tr-TR" dirty="0"/>
          </a:p>
        </p:txBody>
      </p:sp>
      <p:pic>
        <p:nvPicPr>
          <p:cNvPr id="4" name="Picture 3" descr="C:\Users\RAM\Desktop\hayirdemek1gorsel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57224" y="2571744"/>
            <a:ext cx="7598078" cy="17145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2409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tr-TR" altLang="tr-TR" sz="6000" dirty="0">
                <a:solidFill>
                  <a:srgbClr val="FF0000"/>
                </a:solidFill>
              </a:rPr>
              <a:t>Sınırlar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708920"/>
            <a:ext cx="8229600" cy="24484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altLang="tr-TR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tr-TR" alt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Destekleyici</a:t>
            </a:r>
            <a:endParaRPr lang="tr-TR" alt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tr-TR" altLang="tr-TR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tr-TR" alt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Koruyucu</a:t>
            </a:r>
            <a:endParaRPr lang="tr-TR" alt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tr-TR" altLang="tr-TR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tr-TR" alt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Yaşama </a:t>
            </a:r>
            <a:r>
              <a:rPr lang="tr-TR" alt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hazırlayıcı </a:t>
            </a:r>
            <a:r>
              <a:rPr lang="tr-TR" alt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işleve sahiptir.</a:t>
            </a:r>
          </a:p>
        </p:txBody>
      </p:sp>
    </p:spTree>
    <p:extLst>
      <p:ext uri="{BB962C8B-B14F-4D97-AF65-F5344CB8AC3E}">
        <p14:creationId xmlns="" xmlns:p14="http://schemas.microsoft.com/office/powerpoint/2010/main" val="340936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5000660"/>
          </a:xfrm>
        </p:spPr>
        <p:txBody>
          <a:bodyPr>
            <a:normAutofit/>
          </a:bodyPr>
          <a:lstStyle/>
          <a:p>
            <a:r>
              <a:rPr lang="tr-TR" smtClean="0">
                <a:solidFill>
                  <a:srgbClr val="FF0000"/>
                </a:solidFill>
              </a:rPr>
              <a:t>HAYIRLARINIZIN </a:t>
            </a:r>
            <a:r>
              <a:rPr lang="tr-TR" dirty="0" smtClean="0">
                <a:solidFill>
                  <a:srgbClr val="FF0000"/>
                </a:solidFill>
              </a:rPr>
              <a:t>KARŞILIK BULDUĞU BİR ÇALIŞMA SÜRECİ DİLİYORUZ…!!!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tr-TR" altLang="tr-TR" sz="6000" dirty="0">
                <a:solidFill>
                  <a:srgbClr val="FF0000"/>
                </a:solidFill>
              </a:rPr>
              <a:t>Sınırlar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43051"/>
            <a:ext cx="8229600" cy="428627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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Toplumsal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yaşama uyumlu olabilmek, davranışların sorumluluğunu alabilmek için herkesin belirli sınırlara ihtiyacı vardır. </a:t>
            </a:r>
          </a:p>
          <a:p>
            <a:pPr algn="just"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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Sınırlar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sayesinde kişisel bütünlük korunur ve daha rahat bir iletişim ortamı sağlanmış olur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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Sınırlar,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kişilerarası iletişimde bireyin kendi varlığını diğerinden ayırt eden, nerede başlayıp nerede bittiğini gösteren her şeydir. Sözcükler, mimikler, davranışlar…Bu ve buna benzer birçok durum, en genel anlamıyla </a:t>
            </a: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SINIRLARI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belirler. </a:t>
            </a:r>
          </a:p>
          <a:p>
            <a:endParaRPr lang="tr-TR" alt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64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tr-TR" altLang="tr-TR" sz="6000" dirty="0">
                <a:solidFill>
                  <a:srgbClr val="FF0000"/>
                </a:solidFill>
              </a:rPr>
              <a:t>Sınırlar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85926"/>
            <a:ext cx="8280920" cy="4000528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Sınırlar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, bireylerin kendilerini ve dünyalarını anlamalarına yardımcı olur. Onlara önemli bir keşif ve öğrenme ortamı sağlar. Bireyler yaşadıkları dünyanın kurallarını anlamak isterler. </a:t>
            </a: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 algn="just">
              <a:buNone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Sınır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koymak; güvenlik ve bireyi yönlendirmek anlamına gelir; bireyin kişiliğinin oluşmasını ve sorumluluk sahibi olmasını sağlar. </a:t>
            </a:r>
          </a:p>
        </p:txBody>
      </p:sp>
    </p:spTree>
    <p:extLst>
      <p:ext uri="{BB962C8B-B14F-4D97-AF65-F5344CB8AC3E}">
        <p14:creationId xmlns="" xmlns:p14="http://schemas.microsoft.com/office/powerpoint/2010/main" val="2818454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02974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Kişisel Sınırlar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 algn="just">
              <a:buNone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Kişisel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sınırlar ya da mahremiyet kavramının insan vücudu için kullanıldığındaki anlamı; hakkında konuşulması, bakılması ve dokunulması uygun olmayan bölgeleriyle ilgili dokunulmazlık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hâlidir. Mahremiyet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kuralları iki cins için de geçerlidir.</a:t>
            </a:r>
          </a:p>
          <a:p>
            <a:pPr marL="114300" indent="0" algn="just">
              <a:buNone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3050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Kişisel Sınırlar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işinin kendisinin ve diğer insanların özel alanının farkına varması</a:t>
            </a:r>
          </a:p>
          <a:p>
            <a:pPr marL="114300" indent="0" algn="just">
              <a:buNone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osyal hayatın içinde kendi özel alanını koruması</a:t>
            </a:r>
          </a:p>
          <a:p>
            <a:pPr marL="114300" indent="0" algn="just">
              <a:buNone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iğer insanların özeline saygı duyması ve </a:t>
            </a:r>
          </a:p>
          <a:p>
            <a:pPr marL="114300" indent="0" algn="just">
              <a:buNone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evresi ile arasına sağlıklı sınırlar koyması hakkındaki bilgileri içerir.</a:t>
            </a:r>
          </a:p>
          <a:p>
            <a:pPr marL="114300" indent="0" algn="just">
              <a:buNone/>
            </a:pPr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Kişisel sınırlarını </a:t>
            </a: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bilmek, kendisinin ve başkalarının özel alanını bilmek ve korumaktır. </a:t>
            </a:r>
          </a:p>
          <a:p>
            <a:pPr marL="114300" indent="0" algn="just">
              <a:buNone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  <a:p>
            <a:pPr algn="just"/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151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660098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FF0000"/>
                </a:solidFill>
              </a:rPr>
              <a:t>Kişisel Sınırlar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42984"/>
            <a:ext cx="8229600" cy="400052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Kişisel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sınırlar bilinci kişinin kendisini değerli görmesini ve hissetmesini sağlar. </a:t>
            </a:r>
          </a:p>
          <a:p>
            <a:pPr marL="114300" indent="0" algn="just">
              <a:buNone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Olumlu benlik algısı oluşturur. </a:t>
            </a:r>
          </a:p>
          <a:p>
            <a:pPr marL="114300" indent="0" algn="just">
              <a:buNone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Karşılıklı saygı ve güven oluşumuna katkı sağlar. </a:t>
            </a:r>
          </a:p>
          <a:p>
            <a:pPr marL="114300" indent="0" algn="just">
              <a:buNone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Anormal düşünce, tutum ve davranışlardan kişiyi uzak tutar. </a:t>
            </a: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 algn="just"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Kendine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ve karşı cinse ait sosyal rolleri benimser.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741501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31536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HAYIRRRRRRRRRRRRRRRRR!!!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3 İçerik Yer Tutucusu" descr="210120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857232"/>
            <a:ext cx="7286675" cy="3714775"/>
          </a:xfr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2920" y="4429132"/>
            <a:ext cx="8183880" cy="1214446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HAYIR DİYEBİLME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1604392"/>
          </a:xfrm>
        </p:spPr>
        <p:txBody>
          <a:bodyPr>
            <a:normAutofit/>
          </a:bodyPr>
          <a:lstStyle/>
          <a:p>
            <a:pPr algn="just"/>
            <a:endParaRPr lang="tr-TR" dirty="0"/>
          </a:p>
          <a:p>
            <a:pPr marL="114300" indent="0" algn="just">
              <a:buNone/>
            </a:pPr>
            <a:r>
              <a:rPr lang="tr-TR" sz="2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Hayır </a:t>
            </a:r>
            <a:r>
              <a:rPr lang="tr-TR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diyebilmek 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istenmeyen ya da hoşa gitmeyen bir durum karşısında </a:t>
            </a:r>
            <a:r>
              <a:rPr lang="tr-TR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sınır koyabilmek</a:t>
            </a:r>
            <a:r>
              <a:rPr lang="tr-TR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anlamına gelmektedir</a:t>
            </a:r>
            <a:r>
              <a:rPr lang="tr-T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268046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775</TotalTime>
  <Words>1134</Words>
  <Application>Microsoft Office PowerPoint</Application>
  <PresentationFormat>Ekran Gösterisi (4:3)</PresentationFormat>
  <Paragraphs>100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Görünüş</vt:lpstr>
      <vt:lpstr>SINIRLAR SINIRLAR</vt:lpstr>
      <vt:lpstr>Sınırlar</vt:lpstr>
      <vt:lpstr>Sınırlar</vt:lpstr>
      <vt:lpstr>Sınırlar</vt:lpstr>
      <vt:lpstr>Kişisel Sınırlar</vt:lpstr>
      <vt:lpstr>Kişisel Sınırlar</vt:lpstr>
      <vt:lpstr>Kişisel Sınırlar</vt:lpstr>
      <vt:lpstr>HAYIRRRRRRRRRRRRRRRRR!!!</vt:lpstr>
      <vt:lpstr>HAYIR DİYEBİLME</vt:lpstr>
      <vt:lpstr>HAYIR DİYEBİLME</vt:lpstr>
      <vt:lpstr>HAYIR DİYEBİLME</vt:lpstr>
      <vt:lpstr>HAYIR DİYEBİLME</vt:lpstr>
      <vt:lpstr>HAYIR DEMEK NEDEN ZORDUR?  </vt:lpstr>
      <vt:lpstr>HAYIR DEMEK NEDEN ZORDUR?  </vt:lpstr>
      <vt:lpstr>NASIL HAYIR DEMELİYİZ?</vt:lpstr>
      <vt:lpstr>  NASIL HAYIR DEMELİYİZ? </vt:lpstr>
      <vt:lpstr>"HAYIR" DERKEN DİKKAT EDİLMESİ GEREKENLER </vt:lpstr>
      <vt:lpstr>HAYIR’ A ALTERNATİFLER </vt:lpstr>
      <vt:lpstr>YERİ GELDİĞİNDE HAYIR DEMENİN BİZE KAZANDIRACAKLARI</vt:lpstr>
      <vt:lpstr>HAYIRLARINIZIN KARŞILIK BULDUĞU BİR ÇALIŞMA SÜRECİ DİLİYORUZ…!!!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RAM</dc:creator>
  <cp:lastModifiedBy>R1</cp:lastModifiedBy>
  <cp:revision>73</cp:revision>
  <dcterms:created xsi:type="dcterms:W3CDTF">2023-07-21T05:43:59Z</dcterms:created>
  <dcterms:modified xsi:type="dcterms:W3CDTF">2023-12-06T07:35:42Z</dcterms:modified>
</cp:coreProperties>
</file>