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50"/>
  </p:notesMasterIdLst>
  <p:sldIdLst>
    <p:sldId id="256" r:id="rId2"/>
    <p:sldId id="318" r:id="rId3"/>
    <p:sldId id="259" r:id="rId4"/>
    <p:sldId id="266" r:id="rId5"/>
    <p:sldId id="257" r:id="rId6"/>
    <p:sldId id="264" r:id="rId7"/>
    <p:sldId id="262" r:id="rId8"/>
    <p:sldId id="269" r:id="rId9"/>
    <p:sldId id="271" r:id="rId10"/>
    <p:sldId id="272" r:id="rId11"/>
    <p:sldId id="268" r:id="rId12"/>
    <p:sldId id="274" r:id="rId13"/>
    <p:sldId id="276" r:id="rId14"/>
    <p:sldId id="258" r:id="rId15"/>
    <p:sldId id="277" r:id="rId16"/>
    <p:sldId id="278" r:id="rId17"/>
    <p:sldId id="279" r:id="rId18"/>
    <p:sldId id="281" r:id="rId19"/>
    <p:sldId id="283" r:id="rId20"/>
    <p:sldId id="285" r:id="rId21"/>
    <p:sldId id="287" r:id="rId22"/>
    <p:sldId id="289" r:id="rId23"/>
    <p:sldId id="290" r:id="rId24"/>
    <p:sldId id="292" r:id="rId25"/>
    <p:sldId id="294" r:id="rId26"/>
    <p:sldId id="295" r:id="rId27"/>
    <p:sldId id="293"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5CEBF-5016-49FD-866A-B9AF8CA3A70C}" type="doc">
      <dgm:prSet loTypeId="urn:microsoft.com/office/officeart/2005/8/layout/vList5" loCatId="list" qsTypeId="urn:microsoft.com/office/officeart/2005/8/quickstyle/simple1" qsCatId="simple" csTypeId="urn:microsoft.com/office/officeart/2005/8/colors/accent3_4" csCatId="accent3" phldr="1"/>
      <dgm:spPr/>
      <dgm:t>
        <a:bodyPr/>
        <a:lstStyle/>
        <a:p>
          <a:endParaRPr lang="tr-TR"/>
        </a:p>
      </dgm:t>
    </dgm:pt>
    <dgm:pt modelId="{F96E226B-AF34-42F1-AF91-D59789F6EE2B}">
      <dgm:prSet phldrT="[Text]"/>
      <dgm:spPr/>
      <dgm:t>
        <a:bodyPr/>
        <a:lstStyle/>
        <a:p>
          <a:r>
            <a:rPr lang="tr-TR" dirty="0" smtClean="0"/>
            <a:t>Cinsel İstismar</a:t>
          </a:r>
          <a:endParaRPr lang="tr-TR" dirty="0"/>
        </a:p>
      </dgm:t>
    </dgm:pt>
    <dgm:pt modelId="{6BB2D5E7-8632-4103-881D-E9C3EB3619E1}" type="parTrans" cxnId="{8DA80466-09ED-49C6-B7DD-7C710485EB93}">
      <dgm:prSet/>
      <dgm:spPr/>
      <dgm:t>
        <a:bodyPr/>
        <a:lstStyle/>
        <a:p>
          <a:endParaRPr lang="tr-TR"/>
        </a:p>
      </dgm:t>
    </dgm:pt>
    <dgm:pt modelId="{6E7C5DC2-A67A-42C6-BF4C-A4111A34DA18}" type="sibTrans" cxnId="{8DA80466-09ED-49C6-B7DD-7C710485EB93}">
      <dgm:prSet/>
      <dgm:spPr/>
      <dgm:t>
        <a:bodyPr/>
        <a:lstStyle/>
        <a:p>
          <a:endParaRPr lang="tr-TR"/>
        </a:p>
      </dgm:t>
    </dgm:pt>
    <dgm:pt modelId="{EC79C346-3B5B-4A35-A14B-A3B7350B907E}">
      <dgm:prSet phldrT="[Text]"/>
      <dgm:spPr/>
      <dgm:t>
        <a:bodyPr/>
        <a:lstStyle/>
        <a:p>
          <a:r>
            <a:rPr lang="tr-TR" dirty="0" smtClean="0"/>
            <a:t>Çocuğun tam olarak anlayamadığı,  onay vermesinin mümkün olamayacağı,  gelişimsel olarak hazır olmadığı ya da  toplumun yasalarına, sosyal normlarına aykırı olacak şekilde bir cinsel etkinliğe dahil edilmesidir. </a:t>
          </a:r>
          <a:endParaRPr lang="tr-TR" dirty="0"/>
        </a:p>
      </dgm:t>
    </dgm:pt>
    <dgm:pt modelId="{A1BFDDC5-5868-4B4B-9EF7-AC13B4DA4854}" type="parTrans" cxnId="{F495830E-2639-4BFA-93F1-E8E8C43FAE61}">
      <dgm:prSet/>
      <dgm:spPr/>
      <dgm:t>
        <a:bodyPr/>
        <a:lstStyle/>
        <a:p>
          <a:endParaRPr lang="tr-TR"/>
        </a:p>
      </dgm:t>
    </dgm:pt>
    <dgm:pt modelId="{CC85129E-F6B8-4329-906C-650F360AEA7E}" type="sibTrans" cxnId="{F495830E-2639-4BFA-93F1-E8E8C43FAE61}">
      <dgm:prSet/>
      <dgm:spPr/>
      <dgm:t>
        <a:bodyPr/>
        <a:lstStyle/>
        <a:p>
          <a:endParaRPr lang="tr-TR"/>
        </a:p>
      </dgm:t>
    </dgm:pt>
    <dgm:pt modelId="{258F1539-F0A2-4B64-BB27-1FBA00273AF2}" type="pres">
      <dgm:prSet presAssocID="{7555CEBF-5016-49FD-866A-B9AF8CA3A70C}" presName="Name0" presStyleCnt="0">
        <dgm:presLayoutVars>
          <dgm:dir/>
          <dgm:animLvl val="lvl"/>
          <dgm:resizeHandles val="exact"/>
        </dgm:presLayoutVars>
      </dgm:prSet>
      <dgm:spPr/>
      <dgm:t>
        <a:bodyPr/>
        <a:lstStyle/>
        <a:p>
          <a:endParaRPr lang="tr-TR"/>
        </a:p>
      </dgm:t>
    </dgm:pt>
    <dgm:pt modelId="{9B3BAB7C-6014-4587-B162-086922473765}" type="pres">
      <dgm:prSet presAssocID="{F96E226B-AF34-42F1-AF91-D59789F6EE2B}" presName="linNode" presStyleCnt="0"/>
      <dgm:spPr/>
      <dgm:t>
        <a:bodyPr/>
        <a:lstStyle/>
        <a:p>
          <a:endParaRPr lang="tr-TR"/>
        </a:p>
      </dgm:t>
    </dgm:pt>
    <dgm:pt modelId="{7EB13FB9-25CC-4285-BB6E-ABB138ED5EA3}" type="pres">
      <dgm:prSet presAssocID="{F96E226B-AF34-42F1-AF91-D59789F6EE2B}" presName="parentText" presStyleLbl="node1" presStyleIdx="0" presStyleCnt="1" custScaleX="100000" custLinFactNeighborY="-13002">
        <dgm:presLayoutVars>
          <dgm:chMax val="1"/>
          <dgm:bulletEnabled val="1"/>
        </dgm:presLayoutVars>
      </dgm:prSet>
      <dgm:spPr/>
      <dgm:t>
        <a:bodyPr/>
        <a:lstStyle/>
        <a:p>
          <a:endParaRPr lang="tr-TR"/>
        </a:p>
      </dgm:t>
    </dgm:pt>
    <dgm:pt modelId="{9E3EEC56-4206-4CEC-BD72-A7482BFCDAF6}" type="pres">
      <dgm:prSet presAssocID="{F96E226B-AF34-42F1-AF91-D59789F6EE2B}" presName="descendantText" presStyleLbl="alignAccFollowNode1" presStyleIdx="0" presStyleCnt="1">
        <dgm:presLayoutVars>
          <dgm:bulletEnabled val="1"/>
        </dgm:presLayoutVars>
      </dgm:prSet>
      <dgm:spPr/>
      <dgm:t>
        <a:bodyPr/>
        <a:lstStyle/>
        <a:p>
          <a:endParaRPr lang="tr-TR"/>
        </a:p>
      </dgm:t>
    </dgm:pt>
  </dgm:ptLst>
  <dgm:cxnLst>
    <dgm:cxn modelId="{8DA80466-09ED-49C6-B7DD-7C710485EB93}" srcId="{7555CEBF-5016-49FD-866A-B9AF8CA3A70C}" destId="{F96E226B-AF34-42F1-AF91-D59789F6EE2B}" srcOrd="0" destOrd="0" parTransId="{6BB2D5E7-8632-4103-881D-E9C3EB3619E1}" sibTransId="{6E7C5DC2-A67A-42C6-BF4C-A4111A34DA18}"/>
    <dgm:cxn modelId="{F495830E-2639-4BFA-93F1-E8E8C43FAE61}" srcId="{F96E226B-AF34-42F1-AF91-D59789F6EE2B}" destId="{EC79C346-3B5B-4A35-A14B-A3B7350B907E}" srcOrd="0" destOrd="0" parTransId="{A1BFDDC5-5868-4B4B-9EF7-AC13B4DA4854}" sibTransId="{CC85129E-F6B8-4329-906C-650F360AEA7E}"/>
    <dgm:cxn modelId="{074FCFE3-A0B9-4500-BC5D-50A02089F27D}" type="presOf" srcId="{7555CEBF-5016-49FD-866A-B9AF8CA3A70C}" destId="{258F1539-F0A2-4B64-BB27-1FBA00273AF2}" srcOrd="0" destOrd="0" presId="urn:microsoft.com/office/officeart/2005/8/layout/vList5"/>
    <dgm:cxn modelId="{746BA36A-2E9D-41AD-B004-F77123D60A7B}" type="presOf" srcId="{F96E226B-AF34-42F1-AF91-D59789F6EE2B}" destId="{7EB13FB9-25CC-4285-BB6E-ABB138ED5EA3}" srcOrd="0" destOrd="0" presId="urn:microsoft.com/office/officeart/2005/8/layout/vList5"/>
    <dgm:cxn modelId="{B4F55A36-0EDC-488F-9F41-C53C361427F5}" type="presOf" srcId="{EC79C346-3B5B-4A35-A14B-A3B7350B907E}" destId="{9E3EEC56-4206-4CEC-BD72-A7482BFCDAF6}" srcOrd="0" destOrd="0" presId="urn:microsoft.com/office/officeart/2005/8/layout/vList5"/>
    <dgm:cxn modelId="{D2466989-9A03-4E86-9081-4CB82E86848C}" type="presParOf" srcId="{258F1539-F0A2-4B64-BB27-1FBA00273AF2}" destId="{9B3BAB7C-6014-4587-B162-086922473765}" srcOrd="0" destOrd="0" presId="urn:microsoft.com/office/officeart/2005/8/layout/vList5"/>
    <dgm:cxn modelId="{27947B25-B331-447C-9B61-9CF7C6C39A8D}" type="presParOf" srcId="{9B3BAB7C-6014-4587-B162-086922473765}" destId="{7EB13FB9-25CC-4285-BB6E-ABB138ED5EA3}" srcOrd="0" destOrd="0" presId="urn:microsoft.com/office/officeart/2005/8/layout/vList5"/>
    <dgm:cxn modelId="{79D83644-1AF7-49A5-AB56-972DC6DBE559}" type="presParOf" srcId="{9B3BAB7C-6014-4587-B162-086922473765}" destId="{9E3EEC56-4206-4CEC-BD72-A7482BFCDA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E865F-739C-486F-B428-14C21DDB82B1}" type="doc">
      <dgm:prSet loTypeId="urn:microsoft.com/office/officeart/2005/8/layout/cycle6" loCatId="cycle" qsTypeId="urn:microsoft.com/office/officeart/2005/8/quickstyle/3d3" qsCatId="3D" csTypeId="urn:microsoft.com/office/officeart/2005/8/colors/colorful2" csCatId="colorful" phldr="1"/>
      <dgm:spPr/>
      <dgm:t>
        <a:bodyPr/>
        <a:lstStyle/>
        <a:p>
          <a:endParaRPr lang="tr-TR"/>
        </a:p>
      </dgm:t>
    </dgm:pt>
    <dgm:pt modelId="{9D342F42-D647-4F33-A4DD-A47AF23CE9DD}">
      <dgm:prSet phldrT="[Metin]"/>
      <dgm:spPr>
        <a:solidFill>
          <a:schemeClr val="accent5">
            <a:lumMod val="75000"/>
          </a:schemeClr>
        </a:solidFill>
      </dgm:spPr>
      <dgm:t>
        <a:bodyPr/>
        <a:lstStyle/>
        <a:p>
          <a:r>
            <a:rPr lang="tr-TR" b="1" dirty="0" smtClean="0">
              <a:latin typeface="Verdana" pitchFamily="34" charset="0"/>
              <a:ea typeface="MS Gothic" pitchFamily="49" charset="-128"/>
            </a:rPr>
            <a:t>Bildirimde bulunun</a:t>
          </a:r>
          <a:endParaRPr lang="tr-TR" dirty="0"/>
        </a:p>
      </dgm:t>
    </dgm:pt>
    <dgm:pt modelId="{28344BB2-EBB5-4D62-9F26-4589BFDFEEDF}" type="parTrans" cxnId="{D1BA87BC-0953-4F16-83C9-53C98BE6741B}">
      <dgm:prSet/>
      <dgm:spPr/>
      <dgm:t>
        <a:bodyPr/>
        <a:lstStyle/>
        <a:p>
          <a:endParaRPr lang="tr-TR"/>
        </a:p>
      </dgm:t>
    </dgm:pt>
    <dgm:pt modelId="{02994E82-B8E6-4371-81BB-03A9714949E5}" type="sibTrans" cxnId="{D1BA87BC-0953-4F16-83C9-53C98BE6741B}">
      <dgm:prSet/>
      <dgm:spPr>
        <a:ln w="25400"/>
      </dgm:spPr>
      <dgm:t>
        <a:bodyPr/>
        <a:lstStyle/>
        <a:p>
          <a:endParaRPr lang="tr-TR"/>
        </a:p>
      </dgm:t>
    </dgm:pt>
    <dgm:pt modelId="{AE3E98C7-5FB6-457B-9082-7ECFB4AC49BD}">
      <dgm:prSet phldrT="[Metin]"/>
      <dgm:spPr/>
      <dgm:t>
        <a:bodyPr/>
        <a:lstStyle/>
        <a:p>
          <a:r>
            <a:rPr lang="tr-TR" b="1" dirty="0" smtClean="0">
              <a:latin typeface="Verdana" pitchFamily="34" charset="0"/>
              <a:ea typeface="MS Gothic" pitchFamily="49" charset="-128"/>
            </a:rPr>
            <a:t>Çocuğa yardım edin</a:t>
          </a:r>
          <a:endParaRPr lang="tr-TR" dirty="0"/>
        </a:p>
      </dgm:t>
    </dgm:pt>
    <dgm:pt modelId="{2C38E288-E191-4245-9A39-7186D808B5EE}" type="parTrans" cxnId="{FFF2D717-CA0E-41D0-B5D8-093A7C8A91A1}">
      <dgm:prSet/>
      <dgm:spPr/>
      <dgm:t>
        <a:bodyPr/>
        <a:lstStyle/>
        <a:p>
          <a:endParaRPr lang="tr-TR"/>
        </a:p>
      </dgm:t>
    </dgm:pt>
    <dgm:pt modelId="{62C5780E-D78D-4A78-B4C2-47ADD4018BF6}" type="sibTrans" cxnId="{FFF2D717-CA0E-41D0-B5D8-093A7C8A91A1}">
      <dgm:prSet/>
      <dgm:spPr>
        <a:ln w="25400"/>
      </dgm:spPr>
      <dgm:t>
        <a:bodyPr/>
        <a:lstStyle/>
        <a:p>
          <a:endParaRPr lang="tr-TR"/>
        </a:p>
      </dgm:t>
    </dgm:pt>
    <dgm:pt modelId="{8B9D4261-3293-4CDA-8448-EF7F315FFE37}">
      <dgm:prSet phldrT="[Metin]" custT="1"/>
      <dgm:spPr/>
      <dgm:t>
        <a:bodyPr/>
        <a:lstStyle/>
        <a:p>
          <a:r>
            <a:rPr lang="tr-TR" sz="2400" b="1" dirty="0" smtClean="0">
              <a:latin typeface="Verdana" pitchFamily="34" charset="0"/>
              <a:ea typeface="MS Gothic" pitchFamily="49" charset="-128"/>
            </a:rPr>
            <a:t>Çocuğu istismar ortamından en kısa sürede uzaklaştırın</a:t>
          </a:r>
          <a:endParaRPr lang="tr-TR" sz="2400" dirty="0"/>
        </a:p>
      </dgm:t>
    </dgm:pt>
    <dgm:pt modelId="{261ED561-30B6-420D-9FB9-B393F9F87E83}" type="sibTrans" cxnId="{04A385DE-A4EC-40A0-9B0B-335957222034}">
      <dgm:prSet/>
      <dgm:spPr>
        <a:ln w="25400"/>
      </dgm:spPr>
      <dgm:t>
        <a:bodyPr/>
        <a:lstStyle/>
        <a:p>
          <a:endParaRPr lang="tr-TR"/>
        </a:p>
      </dgm:t>
    </dgm:pt>
    <dgm:pt modelId="{333E6497-4ACF-48B9-972A-A8E3AABC064A}" type="parTrans" cxnId="{04A385DE-A4EC-40A0-9B0B-335957222034}">
      <dgm:prSet/>
      <dgm:spPr/>
      <dgm:t>
        <a:bodyPr/>
        <a:lstStyle/>
        <a:p>
          <a:endParaRPr lang="tr-TR"/>
        </a:p>
      </dgm:t>
    </dgm:pt>
    <dgm:pt modelId="{55F81CF6-BBB3-4211-A70F-33A05F9CC2A5}" type="pres">
      <dgm:prSet presAssocID="{B6EE865F-739C-486F-B428-14C21DDB82B1}" presName="cycle" presStyleCnt="0">
        <dgm:presLayoutVars>
          <dgm:dir/>
          <dgm:resizeHandles val="exact"/>
        </dgm:presLayoutVars>
      </dgm:prSet>
      <dgm:spPr/>
      <dgm:t>
        <a:bodyPr/>
        <a:lstStyle/>
        <a:p>
          <a:endParaRPr lang="tr-TR"/>
        </a:p>
      </dgm:t>
    </dgm:pt>
    <dgm:pt modelId="{C105AF42-80BE-497E-B69E-EC41536708F9}" type="pres">
      <dgm:prSet presAssocID="{8B9D4261-3293-4CDA-8448-EF7F315FFE37}" presName="node" presStyleLbl="node1" presStyleIdx="0" presStyleCnt="3" custScaleX="150773" custScaleY="95716">
        <dgm:presLayoutVars>
          <dgm:bulletEnabled val="1"/>
        </dgm:presLayoutVars>
      </dgm:prSet>
      <dgm:spPr/>
      <dgm:t>
        <a:bodyPr/>
        <a:lstStyle/>
        <a:p>
          <a:endParaRPr lang="tr-TR"/>
        </a:p>
      </dgm:t>
    </dgm:pt>
    <dgm:pt modelId="{8546FAC3-B975-4F24-B038-FBD85D8D6B92}" type="pres">
      <dgm:prSet presAssocID="{8B9D4261-3293-4CDA-8448-EF7F315FFE37}" presName="spNode" presStyleCnt="0"/>
      <dgm:spPr/>
    </dgm:pt>
    <dgm:pt modelId="{D3DE421C-29C4-42C7-BF8D-E05302643A1F}" type="pres">
      <dgm:prSet presAssocID="{261ED561-30B6-420D-9FB9-B393F9F87E83}" presName="sibTrans" presStyleLbl="sibTrans1D1" presStyleIdx="0" presStyleCnt="3"/>
      <dgm:spPr/>
      <dgm:t>
        <a:bodyPr/>
        <a:lstStyle/>
        <a:p>
          <a:endParaRPr lang="tr-TR"/>
        </a:p>
      </dgm:t>
    </dgm:pt>
    <dgm:pt modelId="{F25C9740-731A-4EC1-9E72-BB022ED09B83}" type="pres">
      <dgm:prSet presAssocID="{9D342F42-D647-4F33-A4DD-A47AF23CE9DD}" presName="node" presStyleLbl="node1" presStyleIdx="1" presStyleCnt="3" custRadScaleRad="98864" custRadScaleInc="-2844">
        <dgm:presLayoutVars>
          <dgm:bulletEnabled val="1"/>
        </dgm:presLayoutVars>
      </dgm:prSet>
      <dgm:spPr/>
      <dgm:t>
        <a:bodyPr/>
        <a:lstStyle/>
        <a:p>
          <a:endParaRPr lang="tr-TR"/>
        </a:p>
      </dgm:t>
    </dgm:pt>
    <dgm:pt modelId="{01BF8F20-9410-43EE-AEC8-0B62399A764F}" type="pres">
      <dgm:prSet presAssocID="{9D342F42-D647-4F33-A4DD-A47AF23CE9DD}" presName="spNode" presStyleCnt="0"/>
      <dgm:spPr/>
    </dgm:pt>
    <dgm:pt modelId="{BFBA1957-9D86-4DE0-8F28-D467CF866564}" type="pres">
      <dgm:prSet presAssocID="{02994E82-B8E6-4371-81BB-03A9714949E5}" presName="sibTrans" presStyleLbl="sibTrans1D1" presStyleIdx="1" presStyleCnt="3"/>
      <dgm:spPr/>
      <dgm:t>
        <a:bodyPr/>
        <a:lstStyle/>
        <a:p>
          <a:endParaRPr lang="tr-TR"/>
        </a:p>
      </dgm:t>
    </dgm:pt>
    <dgm:pt modelId="{617C222B-6430-4683-B187-D09ADD3395D3}" type="pres">
      <dgm:prSet presAssocID="{AE3E98C7-5FB6-457B-9082-7ECFB4AC49BD}" presName="node" presStyleLbl="node1" presStyleIdx="2" presStyleCnt="3">
        <dgm:presLayoutVars>
          <dgm:bulletEnabled val="1"/>
        </dgm:presLayoutVars>
      </dgm:prSet>
      <dgm:spPr/>
      <dgm:t>
        <a:bodyPr/>
        <a:lstStyle/>
        <a:p>
          <a:endParaRPr lang="tr-TR"/>
        </a:p>
      </dgm:t>
    </dgm:pt>
    <dgm:pt modelId="{6CE030A7-7BBD-4AEA-930B-842C903F357E}" type="pres">
      <dgm:prSet presAssocID="{AE3E98C7-5FB6-457B-9082-7ECFB4AC49BD}" presName="spNode" presStyleCnt="0"/>
      <dgm:spPr/>
    </dgm:pt>
    <dgm:pt modelId="{1DB34AFF-D252-4DF5-A956-831D9AACBC08}" type="pres">
      <dgm:prSet presAssocID="{62C5780E-D78D-4A78-B4C2-47ADD4018BF6}" presName="sibTrans" presStyleLbl="sibTrans1D1" presStyleIdx="2" presStyleCnt="3"/>
      <dgm:spPr/>
      <dgm:t>
        <a:bodyPr/>
        <a:lstStyle/>
        <a:p>
          <a:endParaRPr lang="tr-TR"/>
        </a:p>
      </dgm:t>
    </dgm:pt>
  </dgm:ptLst>
  <dgm:cxnLst>
    <dgm:cxn modelId="{1E066EB7-8ACF-41EE-919F-257594E99142}" type="presOf" srcId="{02994E82-B8E6-4371-81BB-03A9714949E5}" destId="{BFBA1957-9D86-4DE0-8F28-D467CF866564}" srcOrd="0" destOrd="0" presId="urn:microsoft.com/office/officeart/2005/8/layout/cycle6"/>
    <dgm:cxn modelId="{890F77F9-91CA-4CE0-B0B1-6EDBE9E31359}" type="presOf" srcId="{9D342F42-D647-4F33-A4DD-A47AF23CE9DD}" destId="{F25C9740-731A-4EC1-9E72-BB022ED09B83}" srcOrd="0" destOrd="0" presId="urn:microsoft.com/office/officeart/2005/8/layout/cycle6"/>
    <dgm:cxn modelId="{21FD4151-FA0F-48AA-9630-295452F1830D}" type="presOf" srcId="{62C5780E-D78D-4A78-B4C2-47ADD4018BF6}" destId="{1DB34AFF-D252-4DF5-A956-831D9AACBC08}" srcOrd="0" destOrd="0" presId="urn:microsoft.com/office/officeart/2005/8/layout/cycle6"/>
    <dgm:cxn modelId="{B9324C9C-A256-43B5-975E-5F00B67EA6EB}" type="presOf" srcId="{8B9D4261-3293-4CDA-8448-EF7F315FFE37}" destId="{C105AF42-80BE-497E-B69E-EC41536708F9}" srcOrd="0" destOrd="0" presId="urn:microsoft.com/office/officeart/2005/8/layout/cycle6"/>
    <dgm:cxn modelId="{04A385DE-A4EC-40A0-9B0B-335957222034}" srcId="{B6EE865F-739C-486F-B428-14C21DDB82B1}" destId="{8B9D4261-3293-4CDA-8448-EF7F315FFE37}" srcOrd="0" destOrd="0" parTransId="{333E6497-4ACF-48B9-972A-A8E3AABC064A}" sibTransId="{261ED561-30B6-420D-9FB9-B393F9F87E83}"/>
    <dgm:cxn modelId="{D1BA87BC-0953-4F16-83C9-53C98BE6741B}" srcId="{B6EE865F-739C-486F-B428-14C21DDB82B1}" destId="{9D342F42-D647-4F33-A4DD-A47AF23CE9DD}" srcOrd="1" destOrd="0" parTransId="{28344BB2-EBB5-4D62-9F26-4589BFDFEEDF}" sibTransId="{02994E82-B8E6-4371-81BB-03A9714949E5}"/>
    <dgm:cxn modelId="{FFF2D717-CA0E-41D0-B5D8-093A7C8A91A1}" srcId="{B6EE865F-739C-486F-B428-14C21DDB82B1}" destId="{AE3E98C7-5FB6-457B-9082-7ECFB4AC49BD}" srcOrd="2" destOrd="0" parTransId="{2C38E288-E191-4245-9A39-7186D808B5EE}" sibTransId="{62C5780E-D78D-4A78-B4C2-47ADD4018BF6}"/>
    <dgm:cxn modelId="{2CD551D0-7C3E-4F99-9818-A1B72A84C407}" type="presOf" srcId="{AE3E98C7-5FB6-457B-9082-7ECFB4AC49BD}" destId="{617C222B-6430-4683-B187-D09ADD3395D3}" srcOrd="0" destOrd="0" presId="urn:microsoft.com/office/officeart/2005/8/layout/cycle6"/>
    <dgm:cxn modelId="{BA962B3F-9A67-4951-8F65-75863C5126B7}" type="presOf" srcId="{261ED561-30B6-420D-9FB9-B393F9F87E83}" destId="{D3DE421C-29C4-42C7-BF8D-E05302643A1F}" srcOrd="0" destOrd="0" presId="urn:microsoft.com/office/officeart/2005/8/layout/cycle6"/>
    <dgm:cxn modelId="{CA06A4F2-9F57-4FEB-BBB5-25826C8F19E6}" type="presOf" srcId="{B6EE865F-739C-486F-B428-14C21DDB82B1}" destId="{55F81CF6-BBB3-4211-A70F-33A05F9CC2A5}" srcOrd="0" destOrd="0" presId="urn:microsoft.com/office/officeart/2005/8/layout/cycle6"/>
    <dgm:cxn modelId="{99F92558-C239-44CB-BD47-AF5F970A5328}" type="presParOf" srcId="{55F81CF6-BBB3-4211-A70F-33A05F9CC2A5}" destId="{C105AF42-80BE-497E-B69E-EC41536708F9}" srcOrd="0" destOrd="0" presId="urn:microsoft.com/office/officeart/2005/8/layout/cycle6"/>
    <dgm:cxn modelId="{760D37CD-E689-48B1-BCC8-38F383E261DD}" type="presParOf" srcId="{55F81CF6-BBB3-4211-A70F-33A05F9CC2A5}" destId="{8546FAC3-B975-4F24-B038-FBD85D8D6B92}" srcOrd="1" destOrd="0" presId="urn:microsoft.com/office/officeart/2005/8/layout/cycle6"/>
    <dgm:cxn modelId="{F7C4D9E1-6A75-4E5E-BEBF-28F68A0159EB}" type="presParOf" srcId="{55F81CF6-BBB3-4211-A70F-33A05F9CC2A5}" destId="{D3DE421C-29C4-42C7-BF8D-E05302643A1F}" srcOrd="2" destOrd="0" presId="urn:microsoft.com/office/officeart/2005/8/layout/cycle6"/>
    <dgm:cxn modelId="{ABA42062-CA8D-451F-B4A3-4B259E3C8326}" type="presParOf" srcId="{55F81CF6-BBB3-4211-A70F-33A05F9CC2A5}" destId="{F25C9740-731A-4EC1-9E72-BB022ED09B83}" srcOrd="3" destOrd="0" presId="urn:microsoft.com/office/officeart/2005/8/layout/cycle6"/>
    <dgm:cxn modelId="{710FD267-505F-453A-9FE1-068A60253457}" type="presParOf" srcId="{55F81CF6-BBB3-4211-A70F-33A05F9CC2A5}" destId="{01BF8F20-9410-43EE-AEC8-0B62399A764F}" srcOrd="4" destOrd="0" presId="urn:microsoft.com/office/officeart/2005/8/layout/cycle6"/>
    <dgm:cxn modelId="{4DE12C1A-DC20-4BF0-B61F-7A04F0DE6BB5}" type="presParOf" srcId="{55F81CF6-BBB3-4211-A70F-33A05F9CC2A5}" destId="{BFBA1957-9D86-4DE0-8F28-D467CF866564}" srcOrd="5" destOrd="0" presId="urn:microsoft.com/office/officeart/2005/8/layout/cycle6"/>
    <dgm:cxn modelId="{18AA20C5-6774-4954-B5B1-DC79C362C0AC}" type="presParOf" srcId="{55F81CF6-BBB3-4211-A70F-33A05F9CC2A5}" destId="{617C222B-6430-4683-B187-D09ADD3395D3}" srcOrd="6" destOrd="0" presId="urn:microsoft.com/office/officeart/2005/8/layout/cycle6"/>
    <dgm:cxn modelId="{3CE529CC-D063-4697-AF7A-89181DE1B0E6}" type="presParOf" srcId="{55F81CF6-BBB3-4211-A70F-33A05F9CC2A5}" destId="{6CE030A7-7BBD-4AEA-930B-842C903F357E}" srcOrd="7" destOrd="0" presId="urn:microsoft.com/office/officeart/2005/8/layout/cycle6"/>
    <dgm:cxn modelId="{7049ACF0-F4E7-4AC3-97FE-8C668CA18F5A}" type="presParOf" srcId="{55F81CF6-BBB3-4211-A70F-33A05F9CC2A5}" destId="{1DB34AFF-D252-4DF5-A956-831D9AACBC08}"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9BFD29-8772-47E1-B101-FF537490EC89}" type="doc">
      <dgm:prSet loTypeId="urn:microsoft.com/office/officeart/2005/8/layout/pyramid1" loCatId="pyramid" qsTypeId="urn:microsoft.com/office/officeart/2005/8/quickstyle/3d7" qsCatId="3D" csTypeId="urn:microsoft.com/office/officeart/2005/8/colors/colorful2" csCatId="colorful" phldr="1"/>
      <dgm:spPr/>
    </dgm:pt>
    <dgm:pt modelId="{E9DDDACD-D337-4A09-8194-929D112A5746}">
      <dgm:prSet phldrT="[Metin]"/>
      <dgm:spPr/>
      <dgm:t>
        <a:bodyPr/>
        <a:lstStyle/>
        <a:p>
          <a:r>
            <a:rPr lang="tr-TR" dirty="0" smtClean="0"/>
            <a:t>ÖLÜM</a:t>
          </a:r>
          <a:endParaRPr lang="tr-TR" dirty="0"/>
        </a:p>
      </dgm:t>
    </dgm:pt>
    <dgm:pt modelId="{9940E583-25A9-48B4-A463-601DEDF46D4F}" type="parTrans" cxnId="{35A3BBFB-2766-4317-B391-CF83A3A41DB9}">
      <dgm:prSet/>
      <dgm:spPr/>
      <dgm:t>
        <a:bodyPr/>
        <a:lstStyle/>
        <a:p>
          <a:endParaRPr lang="tr-TR"/>
        </a:p>
      </dgm:t>
    </dgm:pt>
    <dgm:pt modelId="{6C4EF6D5-55AE-4371-B9A8-920E105AD8E5}" type="sibTrans" cxnId="{35A3BBFB-2766-4317-B391-CF83A3A41DB9}">
      <dgm:prSet/>
      <dgm:spPr/>
      <dgm:t>
        <a:bodyPr/>
        <a:lstStyle/>
        <a:p>
          <a:endParaRPr lang="tr-TR"/>
        </a:p>
      </dgm:t>
    </dgm:pt>
    <dgm:pt modelId="{1EDA5B71-08F0-418F-8367-520953A7C13B}">
      <dgm:prSet phldrT="[Metin]"/>
      <dgm:spPr/>
      <dgm:t>
        <a:bodyPr/>
        <a:lstStyle/>
        <a:p>
          <a:r>
            <a:rPr lang="tr-TR" dirty="0" smtClean="0"/>
            <a:t>Sosyal, duygusal ve bilişsel bozulma</a:t>
          </a:r>
          <a:endParaRPr lang="tr-TR" dirty="0"/>
        </a:p>
      </dgm:t>
    </dgm:pt>
    <dgm:pt modelId="{09E625CE-1589-4885-9880-E8275A691D40}" type="parTrans" cxnId="{AC57D430-060A-4B0D-A366-A7371238A9F8}">
      <dgm:prSet/>
      <dgm:spPr/>
      <dgm:t>
        <a:bodyPr/>
        <a:lstStyle/>
        <a:p>
          <a:endParaRPr lang="tr-TR"/>
        </a:p>
      </dgm:t>
    </dgm:pt>
    <dgm:pt modelId="{2CDAE03A-2648-4120-80EB-801367255C61}" type="sibTrans" cxnId="{AC57D430-060A-4B0D-A366-A7371238A9F8}">
      <dgm:prSet/>
      <dgm:spPr/>
      <dgm:t>
        <a:bodyPr/>
        <a:lstStyle/>
        <a:p>
          <a:endParaRPr lang="tr-TR"/>
        </a:p>
      </dgm:t>
    </dgm:pt>
    <dgm:pt modelId="{31C6F620-1AFD-411B-9DC4-042CC16EE2EF}">
      <dgm:prSet phldrT="[Metin]"/>
      <dgm:spPr/>
      <dgm:t>
        <a:bodyPr/>
        <a:lstStyle/>
        <a:p>
          <a:r>
            <a:rPr lang="tr-TR" dirty="0" smtClean="0"/>
            <a:t>Çocukluk çağındaki olumsuz deneyimler</a:t>
          </a:r>
          <a:endParaRPr lang="tr-TR" dirty="0"/>
        </a:p>
      </dgm:t>
    </dgm:pt>
    <dgm:pt modelId="{FE320354-7A88-4851-9404-5AF8E77280DE}" type="parTrans" cxnId="{6FDDF7B2-24C2-44D5-ABA3-01FFBA70C2FD}">
      <dgm:prSet/>
      <dgm:spPr/>
      <dgm:t>
        <a:bodyPr/>
        <a:lstStyle/>
        <a:p>
          <a:endParaRPr lang="tr-TR"/>
        </a:p>
      </dgm:t>
    </dgm:pt>
    <dgm:pt modelId="{9874A373-25B7-4E17-91E6-AEE994E4A829}" type="sibTrans" cxnId="{6FDDF7B2-24C2-44D5-ABA3-01FFBA70C2FD}">
      <dgm:prSet/>
      <dgm:spPr/>
      <dgm:t>
        <a:bodyPr/>
        <a:lstStyle/>
        <a:p>
          <a:endParaRPr lang="tr-TR"/>
        </a:p>
      </dgm:t>
    </dgm:pt>
    <dgm:pt modelId="{9B564973-F202-4292-A39B-A66BB403F48C}">
      <dgm:prSet phldrT="[Metin]"/>
      <dgm:spPr/>
      <dgm:t>
        <a:bodyPr/>
        <a:lstStyle/>
        <a:p>
          <a:r>
            <a:rPr lang="tr-TR" dirty="0" smtClean="0"/>
            <a:t>Sağlıkla ilişkili risk taşıyan davranışları benimseme</a:t>
          </a:r>
          <a:endParaRPr lang="tr-TR" dirty="0"/>
        </a:p>
      </dgm:t>
    </dgm:pt>
    <dgm:pt modelId="{59C5AF04-54C9-4A40-9D18-D585343420BC}" type="parTrans" cxnId="{9D415FE9-A1F4-40F5-9E2D-BBD7D4FE9E37}">
      <dgm:prSet/>
      <dgm:spPr/>
      <dgm:t>
        <a:bodyPr/>
        <a:lstStyle/>
        <a:p>
          <a:endParaRPr lang="tr-TR"/>
        </a:p>
      </dgm:t>
    </dgm:pt>
    <dgm:pt modelId="{DD01D9B8-839D-4226-9E19-1592DEC4A535}" type="sibTrans" cxnId="{9D415FE9-A1F4-40F5-9E2D-BBD7D4FE9E37}">
      <dgm:prSet/>
      <dgm:spPr/>
      <dgm:t>
        <a:bodyPr/>
        <a:lstStyle/>
        <a:p>
          <a:endParaRPr lang="tr-TR"/>
        </a:p>
      </dgm:t>
    </dgm:pt>
    <dgm:pt modelId="{DBD73C7F-B115-4787-869E-292700D3C83A}">
      <dgm:prSet phldrT="[Metin]"/>
      <dgm:spPr/>
      <dgm:t>
        <a:bodyPr/>
        <a:lstStyle/>
        <a:p>
          <a:r>
            <a:rPr lang="tr-TR" dirty="0" smtClean="0"/>
            <a:t>Hastalık, sakatlık ve sosyal sorunlar</a:t>
          </a:r>
          <a:endParaRPr lang="tr-TR" dirty="0"/>
        </a:p>
      </dgm:t>
    </dgm:pt>
    <dgm:pt modelId="{229F4759-572F-451F-8471-DA664BDFD40A}" type="parTrans" cxnId="{9FC81C14-8F2D-4FC7-8777-7E7B7F65BB68}">
      <dgm:prSet/>
      <dgm:spPr/>
      <dgm:t>
        <a:bodyPr/>
        <a:lstStyle/>
        <a:p>
          <a:endParaRPr lang="tr-TR"/>
        </a:p>
      </dgm:t>
    </dgm:pt>
    <dgm:pt modelId="{7F154728-28BC-4B3F-B8FE-9F97332E6BCF}" type="sibTrans" cxnId="{9FC81C14-8F2D-4FC7-8777-7E7B7F65BB68}">
      <dgm:prSet/>
      <dgm:spPr/>
      <dgm:t>
        <a:bodyPr/>
        <a:lstStyle/>
        <a:p>
          <a:endParaRPr lang="tr-TR"/>
        </a:p>
      </dgm:t>
    </dgm:pt>
    <dgm:pt modelId="{9D3AE24B-67BD-4720-96FC-1E663A37AA76}" type="pres">
      <dgm:prSet presAssocID="{949BFD29-8772-47E1-B101-FF537490EC89}" presName="Name0" presStyleCnt="0">
        <dgm:presLayoutVars>
          <dgm:dir/>
          <dgm:animLvl val="lvl"/>
          <dgm:resizeHandles val="exact"/>
        </dgm:presLayoutVars>
      </dgm:prSet>
      <dgm:spPr/>
    </dgm:pt>
    <dgm:pt modelId="{DFA4C69F-C6FB-4079-BA24-697B4D9ACF2D}" type="pres">
      <dgm:prSet presAssocID="{E9DDDACD-D337-4A09-8194-929D112A5746}" presName="Name8" presStyleCnt="0"/>
      <dgm:spPr/>
    </dgm:pt>
    <dgm:pt modelId="{269EE693-77F9-47A3-8547-4C8F2B723677}" type="pres">
      <dgm:prSet presAssocID="{E9DDDACD-D337-4A09-8194-929D112A5746}" presName="level" presStyleLbl="node1" presStyleIdx="0" presStyleCnt="5">
        <dgm:presLayoutVars>
          <dgm:chMax val="1"/>
          <dgm:bulletEnabled val="1"/>
        </dgm:presLayoutVars>
      </dgm:prSet>
      <dgm:spPr/>
      <dgm:t>
        <a:bodyPr/>
        <a:lstStyle/>
        <a:p>
          <a:endParaRPr lang="tr-TR"/>
        </a:p>
      </dgm:t>
    </dgm:pt>
    <dgm:pt modelId="{7EB82563-AF95-4EE5-B368-EA8D0EB7C3D0}" type="pres">
      <dgm:prSet presAssocID="{E9DDDACD-D337-4A09-8194-929D112A5746}" presName="levelTx" presStyleLbl="revTx" presStyleIdx="0" presStyleCnt="0">
        <dgm:presLayoutVars>
          <dgm:chMax val="1"/>
          <dgm:bulletEnabled val="1"/>
        </dgm:presLayoutVars>
      </dgm:prSet>
      <dgm:spPr/>
      <dgm:t>
        <a:bodyPr/>
        <a:lstStyle/>
        <a:p>
          <a:endParaRPr lang="tr-TR"/>
        </a:p>
      </dgm:t>
    </dgm:pt>
    <dgm:pt modelId="{FE28DA4E-EC99-4D95-86BF-D5D456078239}" type="pres">
      <dgm:prSet presAssocID="{DBD73C7F-B115-4787-869E-292700D3C83A}" presName="Name8" presStyleCnt="0"/>
      <dgm:spPr/>
    </dgm:pt>
    <dgm:pt modelId="{D1A41310-3A49-4070-A66C-2EB1DBE2F2A6}" type="pres">
      <dgm:prSet presAssocID="{DBD73C7F-B115-4787-869E-292700D3C83A}" presName="level" presStyleLbl="node1" presStyleIdx="1" presStyleCnt="5">
        <dgm:presLayoutVars>
          <dgm:chMax val="1"/>
          <dgm:bulletEnabled val="1"/>
        </dgm:presLayoutVars>
      </dgm:prSet>
      <dgm:spPr/>
      <dgm:t>
        <a:bodyPr/>
        <a:lstStyle/>
        <a:p>
          <a:endParaRPr lang="tr-TR"/>
        </a:p>
      </dgm:t>
    </dgm:pt>
    <dgm:pt modelId="{0E660F2B-9D71-40F5-B05F-7B6EFE4017C3}" type="pres">
      <dgm:prSet presAssocID="{DBD73C7F-B115-4787-869E-292700D3C83A}" presName="levelTx" presStyleLbl="revTx" presStyleIdx="0" presStyleCnt="0">
        <dgm:presLayoutVars>
          <dgm:chMax val="1"/>
          <dgm:bulletEnabled val="1"/>
        </dgm:presLayoutVars>
      </dgm:prSet>
      <dgm:spPr/>
      <dgm:t>
        <a:bodyPr/>
        <a:lstStyle/>
        <a:p>
          <a:endParaRPr lang="tr-TR"/>
        </a:p>
      </dgm:t>
    </dgm:pt>
    <dgm:pt modelId="{AFFC0D8F-902F-4857-B64B-78586AB28ED7}" type="pres">
      <dgm:prSet presAssocID="{9B564973-F202-4292-A39B-A66BB403F48C}" presName="Name8" presStyleCnt="0"/>
      <dgm:spPr/>
    </dgm:pt>
    <dgm:pt modelId="{3F9D3FD6-DE0F-420C-9008-9AE15CBD6CA3}" type="pres">
      <dgm:prSet presAssocID="{9B564973-F202-4292-A39B-A66BB403F48C}" presName="level" presStyleLbl="node1" presStyleIdx="2" presStyleCnt="5">
        <dgm:presLayoutVars>
          <dgm:chMax val="1"/>
          <dgm:bulletEnabled val="1"/>
        </dgm:presLayoutVars>
      </dgm:prSet>
      <dgm:spPr/>
      <dgm:t>
        <a:bodyPr/>
        <a:lstStyle/>
        <a:p>
          <a:endParaRPr lang="tr-TR"/>
        </a:p>
      </dgm:t>
    </dgm:pt>
    <dgm:pt modelId="{93E2659F-C831-4E27-A5D3-D569E4C17BC6}" type="pres">
      <dgm:prSet presAssocID="{9B564973-F202-4292-A39B-A66BB403F48C}" presName="levelTx" presStyleLbl="revTx" presStyleIdx="0" presStyleCnt="0">
        <dgm:presLayoutVars>
          <dgm:chMax val="1"/>
          <dgm:bulletEnabled val="1"/>
        </dgm:presLayoutVars>
      </dgm:prSet>
      <dgm:spPr/>
      <dgm:t>
        <a:bodyPr/>
        <a:lstStyle/>
        <a:p>
          <a:endParaRPr lang="tr-TR"/>
        </a:p>
      </dgm:t>
    </dgm:pt>
    <dgm:pt modelId="{04A04C34-C300-4DF3-A148-06A27B9236E1}" type="pres">
      <dgm:prSet presAssocID="{1EDA5B71-08F0-418F-8367-520953A7C13B}" presName="Name8" presStyleCnt="0"/>
      <dgm:spPr/>
    </dgm:pt>
    <dgm:pt modelId="{F70DE4B6-6358-48BC-A4E8-EAEB8134376B}" type="pres">
      <dgm:prSet presAssocID="{1EDA5B71-08F0-418F-8367-520953A7C13B}" presName="level" presStyleLbl="node1" presStyleIdx="3" presStyleCnt="5">
        <dgm:presLayoutVars>
          <dgm:chMax val="1"/>
          <dgm:bulletEnabled val="1"/>
        </dgm:presLayoutVars>
      </dgm:prSet>
      <dgm:spPr/>
      <dgm:t>
        <a:bodyPr/>
        <a:lstStyle/>
        <a:p>
          <a:endParaRPr lang="tr-TR"/>
        </a:p>
      </dgm:t>
    </dgm:pt>
    <dgm:pt modelId="{ECF73B43-3497-47BC-A270-D4CD26B72C89}" type="pres">
      <dgm:prSet presAssocID="{1EDA5B71-08F0-418F-8367-520953A7C13B}" presName="levelTx" presStyleLbl="revTx" presStyleIdx="0" presStyleCnt="0">
        <dgm:presLayoutVars>
          <dgm:chMax val="1"/>
          <dgm:bulletEnabled val="1"/>
        </dgm:presLayoutVars>
      </dgm:prSet>
      <dgm:spPr/>
      <dgm:t>
        <a:bodyPr/>
        <a:lstStyle/>
        <a:p>
          <a:endParaRPr lang="tr-TR"/>
        </a:p>
      </dgm:t>
    </dgm:pt>
    <dgm:pt modelId="{EE4082B0-8149-4285-816E-87EFA508EEC9}" type="pres">
      <dgm:prSet presAssocID="{31C6F620-1AFD-411B-9DC4-042CC16EE2EF}" presName="Name8" presStyleCnt="0"/>
      <dgm:spPr/>
    </dgm:pt>
    <dgm:pt modelId="{57716BCD-3860-43D2-9506-3B510DE91CD3}" type="pres">
      <dgm:prSet presAssocID="{31C6F620-1AFD-411B-9DC4-042CC16EE2EF}" presName="level" presStyleLbl="node1" presStyleIdx="4" presStyleCnt="5">
        <dgm:presLayoutVars>
          <dgm:chMax val="1"/>
          <dgm:bulletEnabled val="1"/>
        </dgm:presLayoutVars>
      </dgm:prSet>
      <dgm:spPr/>
      <dgm:t>
        <a:bodyPr/>
        <a:lstStyle/>
        <a:p>
          <a:endParaRPr lang="tr-TR"/>
        </a:p>
      </dgm:t>
    </dgm:pt>
    <dgm:pt modelId="{698A6FCD-B3FE-47E8-8EDD-03FC6587C6FA}" type="pres">
      <dgm:prSet presAssocID="{31C6F620-1AFD-411B-9DC4-042CC16EE2EF}" presName="levelTx" presStyleLbl="revTx" presStyleIdx="0" presStyleCnt="0">
        <dgm:presLayoutVars>
          <dgm:chMax val="1"/>
          <dgm:bulletEnabled val="1"/>
        </dgm:presLayoutVars>
      </dgm:prSet>
      <dgm:spPr/>
      <dgm:t>
        <a:bodyPr/>
        <a:lstStyle/>
        <a:p>
          <a:endParaRPr lang="tr-TR"/>
        </a:p>
      </dgm:t>
    </dgm:pt>
  </dgm:ptLst>
  <dgm:cxnLst>
    <dgm:cxn modelId="{AC57D430-060A-4B0D-A366-A7371238A9F8}" srcId="{949BFD29-8772-47E1-B101-FF537490EC89}" destId="{1EDA5B71-08F0-418F-8367-520953A7C13B}" srcOrd="3" destOrd="0" parTransId="{09E625CE-1589-4885-9880-E8275A691D40}" sibTransId="{2CDAE03A-2648-4120-80EB-801367255C61}"/>
    <dgm:cxn modelId="{35A3BBFB-2766-4317-B391-CF83A3A41DB9}" srcId="{949BFD29-8772-47E1-B101-FF537490EC89}" destId="{E9DDDACD-D337-4A09-8194-929D112A5746}" srcOrd="0" destOrd="0" parTransId="{9940E583-25A9-48B4-A463-601DEDF46D4F}" sibTransId="{6C4EF6D5-55AE-4371-B9A8-920E105AD8E5}"/>
    <dgm:cxn modelId="{9D415FE9-A1F4-40F5-9E2D-BBD7D4FE9E37}" srcId="{949BFD29-8772-47E1-B101-FF537490EC89}" destId="{9B564973-F202-4292-A39B-A66BB403F48C}" srcOrd="2" destOrd="0" parTransId="{59C5AF04-54C9-4A40-9D18-D585343420BC}" sibTransId="{DD01D9B8-839D-4226-9E19-1592DEC4A535}"/>
    <dgm:cxn modelId="{309087AA-7659-44FB-A9A3-E91B3CC852C4}" type="presOf" srcId="{1EDA5B71-08F0-418F-8367-520953A7C13B}" destId="{ECF73B43-3497-47BC-A270-D4CD26B72C89}" srcOrd="1" destOrd="0" presId="urn:microsoft.com/office/officeart/2005/8/layout/pyramid1"/>
    <dgm:cxn modelId="{59A3B889-9D6B-4C25-8D28-9D29F2A6AF6B}" type="presOf" srcId="{31C6F620-1AFD-411B-9DC4-042CC16EE2EF}" destId="{57716BCD-3860-43D2-9506-3B510DE91CD3}" srcOrd="0" destOrd="0" presId="urn:microsoft.com/office/officeart/2005/8/layout/pyramid1"/>
    <dgm:cxn modelId="{9FC81C14-8F2D-4FC7-8777-7E7B7F65BB68}" srcId="{949BFD29-8772-47E1-B101-FF537490EC89}" destId="{DBD73C7F-B115-4787-869E-292700D3C83A}" srcOrd="1" destOrd="0" parTransId="{229F4759-572F-451F-8471-DA664BDFD40A}" sibTransId="{7F154728-28BC-4B3F-B8FE-9F97332E6BCF}"/>
    <dgm:cxn modelId="{05AC7EF4-2A6B-43D9-97FC-F78CF6030DAB}" type="presOf" srcId="{9B564973-F202-4292-A39B-A66BB403F48C}" destId="{93E2659F-C831-4E27-A5D3-D569E4C17BC6}" srcOrd="1" destOrd="0" presId="urn:microsoft.com/office/officeart/2005/8/layout/pyramid1"/>
    <dgm:cxn modelId="{BF206064-2B70-4145-B2C7-CA166360692A}" type="presOf" srcId="{9B564973-F202-4292-A39B-A66BB403F48C}" destId="{3F9D3FD6-DE0F-420C-9008-9AE15CBD6CA3}" srcOrd="0" destOrd="0" presId="urn:microsoft.com/office/officeart/2005/8/layout/pyramid1"/>
    <dgm:cxn modelId="{6FDDF7B2-24C2-44D5-ABA3-01FFBA70C2FD}" srcId="{949BFD29-8772-47E1-B101-FF537490EC89}" destId="{31C6F620-1AFD-411B-9DC4-042CC16EE2EF}" srcOrd="4" destOrd="0" parTransId="{FE320354-7A88-4851-9404-5AF8E77280DE}" sibTransId="{9874A373-25B7-4E17-91E6-AEE994E4A829}"/>
    <dgm:cxn modelId="{F6DB7F02-9E4B-43BD-8BF5-4C52F36126D2}" type="presOf" srcId="{949BFD29-8772-47E1-B101-FF537490EC89}" destId="{9D3AE24B-67BD-4720-96FC-1E663A37AA76}" srcOrd="0" destOrd="0" presId="urn:microsoft.com/office/officeart/2005/8/layout/pyramid1"/>
    <dgm:cxn modelId="{475457BB-4B99-424A-8935-8882DA7783D0}" type="presOf" srcId="{E9DDDACD-D337-4A09-8194-929D112A5746}" destId="{7EB82563-AF95-4EE5-B368-EA8D0EB7C3D0}" srcOrd="1" destOrd="0" presId="urn:microsoft.com/office/officeart/2005/8/layout/pyramid1"/>
    <dgm:cxn modelId="{317D4014-D4E2-4038-BD38-141336FC20AA}" type="presOf" srcId="{31C6F620-1AFD-411B-9DC4-042CC16EE2EF}" destId="{698A6FCD-B3FE-47E8-8EDD-03FC6587C6FA}" srcOrd="1" destOrd="0" presId="urn:microsoft.com/office/officeart/2005/8/layout/pyramid1"/>
    <dgm:cxn modelId="{B3CC0453-7CA5-4B14-89F2-D08AAF019965}" type="presOf" srcId="{DBD73C7F-B115-4787-869E-292700D3C83A}" destId="{D1A41310-3A49-4070-A66C-2EB1DBE2F2A6}" srcOrd="0" destOrd="0" presId="urn:microsoft.com/office/officeart/2005/8/layout/pyramid1"/>
    <dgm:cxn modelId="{7226C609-066B-43DB-AB81-DED8C0A9103B}" type="presOf" srcId="{1EDA5B71-08F0-418F-8367-520953A7C13B}" destId="{F70DE4B6-6358-48BC-A4E8-EAEB8134376B}" srcOrd="0" destOrd="0" presId="urn:microsoft.com/office/officeart/2005/8/layout/pyramid1"/>
    <dgm:cxn modelId="{D8FAF784-59B4-4547-8996-048635654C9E}" type="presOf" srcId="{DBD73C7F-B115-4787-869E-292700D3C83A}" destId="{0E660F2B-9D71-40F5-B05F-7B6EFE4017C3}" srcOrd="1" destOrd="0" presId="urn:microsoft.com/office/officeart/2005/8/layout/pyramid1"/>
    <dgm:cxn modelId="{F3CA5AF4-5624-46F8-9CAF-0E554D379343}" type="presOf" srcId="{E9DDDACD-D337-4A09-8194-929D112A5746}" destId="{269EE693-77F9-47A3-8547-4C8F2B723677}" srcOrd="0" destOrd="0" presId="urn:microsoft.com/office/officeart/2005/8/layout/pyramid1"/>
    <dgm:cxn modelId="{41F155D6-DD28-4A86-9065-1E4CC37692CF}" type="presParOf" srcId="{9D3AE24B-67BD-4720-96FC-1E663A37AA76}" destId="{DFA4C69F-C6FB-4079-BA24-697B4D9ACF2D}" srcOrd="0" destOrd="0" presId="urn:microsoft.com/office/officeart/2005/8/layout/pyramid1"/>
    <dgm:cxn modelId="{4793FEB2-2D83-4EE8-82B6-D7DBD020C997}" type="presParOf" srcId="{DFA4C69F-C6FB-4079-BA24-697B4D9ACF2D}" destId="{269EE693-77F9-47A3-8547-4C8F2B723677}" srcOrd="0" destOrd="0" presId="urn:microsoft.com/office/officeart/2005/8/layout/pyramid1"/>
    <dgm:cxn modelId="{4702EB6C-1A20-44A5-BBE6-E6ABED6299A1}" type="presParOf" srcId="{DFA4C69F-C6FB-4079-BA24-697B4D9ACF2D}" destId="{7EB82563-AF95-4EE5-B368-EA8D0EB7C3D0}" srcOrd="1" destOrd="0" presId="urn:microsoft.com/office/officeart/2005/8/layout/pyramid1"/>
    <dgm:cxn modelId="{09E287EE-1F11-469C-B04C-7959B51C0CEE}" type="presParOf" srcId="{9D3AE24B-67BD-4720-96FC-1E663A37AA76}" destId="{FE28DA4E-EC99-4D95-86BF-D5D456078239}" srcOrd="1" destOrd="0" presId="urn:microsoft.com/office/officeart/2005/8/layout/pyramid1"/>
    <dgm:cxn modelId="{E31383D9-A422-4685-8F7B-5EBF5DC2B98F}" type="presParOf" srcId="{FE28DA4E-EC99-4D95-86BF-D5D456078239}" destId="{D1A41310-3A49-4070-A66C-2EB1DBE2F2A6}" srcOrd="0" destOrd="0" presId="urn:microsoft.com/office/officeart/2005/8/layout/pyramid1"/>
    <dgm:cxn modelId="{3E240473-EBE2-42A2-9B3D-71E0AB6A78C3}" type="presParOf" srcId="{FE28DA4E-EC99-4D95-86BF-D5D456078239}" destId="{0E660F2B-9D71-40F5-B05F-7B6EFE4017C3}" srcOrd="1" destOrd="0" presId="urn:microsoft.com/office/officeart/2005/8/layout/pyramid1"/>
    <dgm:cxn modelId="{C65CC52C-2FEA-4082-9344-EDF55CD082C8}" type="presParOf" srcId="{9D3AE24B-67BD-4720-96FC-1E663A37AA76}" destId="{AFFC0D8F-902F-4857-B64B-78586AB28ED7}" srcOrd="2" destOrd="0" presId="urn:microsoft.com/office/officeart/2005/8/layout/pyramid1"/>
    <dgm:cxn modelId="{1AAF9959-8DF1-45A8-8097-0514FDD03E50}" type="presParOf" srcId="{AFFC0D8F-902F-4857-B64B-78586AB28ED7}" destId="{3F9D3FD6-DE0F-420C-9008-9AE15CBD6CA3}" srcOrd="0" destOrd="0" presId="urn:microsoft.com/office/officeart/2005/8/layout/pyramid1"/>
    <dgm:cxn modelId="{1BFA7D98-6D50-4186-90D1-73366B1D3BD3}" type="presParOf" srcId="{AFFC0D8F-902F-4857-B64B-78586AB28ED7}" destId="{93E2659F-C831-4E27-A5D3-D569E4C17BC6}" srcOrd="1" destOrd="0" presId="urn:microsoft.com/office/officeart/2005/8/layout/pyramid1"/>
    <dgm:cxn modelId="{923C5680-4D20-44D7-A243-E78E5518C8A9}" type="presParOf" srcId="{9D3AE24B-67BD-4720-96FC-1E663A37AA76}" destId="{04A04C34-C300-4DF3-A148-06A27B9236E1}" srcOrd="3" destOrd="0" presId="urn:microsoft.com/office/officeart/2005/8/layout/pyramid1"/>
    <dgm:cxn modelId="{1E33D52C-DEF2-454E-B783-2B43A786DEDB}" type="presParOf" srcId="{04A04C34-C300-4DF3-A148-06A27B9236E1}" destId="{F70DE4B6-6358-48BC-A4E8-EAEB8134376B}" srcOrd="0" destOrd="0" presId="urn:microsoft.com/office/officeart/2005/8/layout/pyramid1"/>
    <dgm:cxn modelId="{57B356AC-8BFB-4E86-9489-69352D717AC0}" type="presParOf" srcId="{04A04C34-C300-4DF3-A148-06A27B9236E1}" destId="{ECF73B43-3497-47BC-A270-D4CD26B72C89}" srcOrd="1" destOrd="0" presId="urn:microsoft.com/office/officeart/2005/8/layout/pyramid1"/>
    <dgm:cxn modelId="{AD98A9E3-A3C2-40B2-B752-B40E89DC6BCA}" type="presParOf" srcId="{9D3AE24B-67BD-4720-96FC-1E663A37AA76}" destId="{EE4082B0-8149-4285-816E-87EFA508EEC9}" srcOrd="4" destOrd="0" presId="urn:microsoft.com/office/officeart/2005/8/layout/pyramid1"/>
    <dgm:cxn modelId="{B7BAE488-8B0B-49F0-97EC-C9463927B924}" type="presParOf" srcId="{EE4082B0-8149-4285-816E-87EFA508EEC9}" destId="{57716BCD-3860-43D2-9506-3B510DE91CD3}" srcOrd="0" destOrd="0" presId="urn:microsoft.com/office/officeart/2005/8/layout/pyramid1"/>
    <dgm:cxn modelId="{869BD6ED-EC51-4D88-A5B2-74C6C9F09A78}" type="presParOf" srcId="{EE4082B0-8149-4285-816E-87EFA508EEC9}" destId="{698A6FCD-B3FE-47E8-8EDD-03FC6587C6F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E838FF-0785-42F5-ADCD-06A47D10648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4E39EF8B-1257-42C6-BB5B-F1155D5183D0}">
      <dgm:prSet phldrT="[Metin]" custT="1"/>
      <dgm:spPr>
        <a:solidFill>
          <a:schemeClr val="accent5">
            <a:lumMod val="60000"/>
            <a:lumOff val="40000"/>
          </a:schemeClr>
        </a:solidFill>
        <a:ln>
          <a:solidFill>
            <a:schemeClr val="tx2">
              <a:lumMod val="60000"/>
              <a:lumOff val="40000"/>
            </a:schemeClr>
          </a:solidFill>
        </a:ln>
      </dgm:spPr>
      <dgm:t>
        <a:bodyPr/>
        <a:lstStyle/>
        <a:p>
          <a:r>
            <a:rPr lang="tr-TR" sz="2800" b="1" dirty="0">
              <a:solidFill>
                <a:schemeClr val="tx2"/>
              </a:solidFill>
            </a:rPr>
            <a:t>BİLDİRİM YÜKÜMLÜLÜĞÜ</a:t>
          </a:r>
        </a:p>
      </dgm:t>
    </dgm:pt>
    <dgm:pt modelId="{257E4051-DC56-444B-B486-4D6CE83CDA9C}" type="parTrans" cxnId="{93602895-D99E-4B3F-A4A9-067BB188B4F9}">
      <dgm:prSet/>
      <dgm:spPr/>
      <dgm:t>
        <a:bodyPr/>
        <a:lstStyle/>
        <a:p>
          <a:endParaRPr lang="tr-TR"/>
        </a:p>
      </dgm:t>
    </dgm:pt>
    <dgm:pt modelId="{316C0122-74A0-4AA4-BA32-64F9E7AD79FE}" type="sibTrans" cxnId="{93602895-D99E-4B3F-A4A9-067BB188B4F9}">
      <dgm:prSet/>
      <dgm:spPr/>
      <dgm:t>
        <a:bodyPr/>
        <a:lstStyle/>
        <a:p>
          <a:endParaRPr lang="tr-TR"/>
        </a:p>
      </dgm:t>
    </dgm:pt>
    <dgm:pt modelId="{88FC8249-E62B-4FD2-9FFC-BFB27030109E}">
      <dgm:prSet phldrT="[Metin]" custT="1"/>
      <dgm:spPr>
        <a:solidFill>
          <a:schemeClr val="accent5">
            <a:lumMod val="20000"/>
            <a:lumOff val="80000"/>
            <a:alpha val="90000"/>
          </a:schemeClr>
        </a:solidFill>
      </dgm:spPr>
      <dgm:t>
        <a:bodyPr/>
        <a:lstStyle/>
        <a:p>
          <a:r>
            <a:rPr lang="tr-TR" sz="2400" b="1" dirty="0">
              <a:solidFill>
                <a:schemeClr val="tx2"/>
              </a:solidFill>
            </a:rPr>
            <a:t>Suçu bildirme</a:t>
          </a:r>
        </a:p>
        <a:p>
          <a:r>
            <a:rPr lang="tr-TR" sz="2400" b="0" dirty="0">
              <a:solidFill>
                <a:schemeClr val="tx2"/>
              </a:solidFill>
            </a:rPr>
            <a:t>TCK 278., 279., 280. maddeler   </a:t>
          </a:r>
        </a:p>
      </dgm:t>
    </dgm:pt>
    <dgm:pt modelId="{08503231-1524-4B4C-99B2-A4302DD82AB5}" type="parTrans" cxnId="{423D6A58-515F-440B-894D-5B1DBEA0F7C5}">
      <dgm:prSet/>
      <dgm:spPr/>
      <dgm:t>
        <a:bodyPr/>
        <a:lstStyle/>
        <a:p>
          <a:endParaRPr lang="tr-TR" dirty="0"/>
        </a:p>
      </dgm:t>
    </dgm:pt>
    <dgm:pt modelId="{7853323F-4D6C-44C3-85FA-8EEDA38638FA}" type="sibTrans" cxnId="{423D6A58-515F-440B-894D-5B1DBEA0F7C5}">
      <dgm:prSet/>
      <dgm:spPr/>
      <dgm:t>
        <a:bodyPr/>
        <a:lstStyle/>
        <a:p>
          <a:endParaRPr lang="tr-TR"/>
        </a:p>
      </dgm:t>
    </dgm:pt>
    <dgm:pt modelId="{8FA1B4CF-C55A-453F-B396-C96548CB60C4}">
      <dgm:prSet phldrT="[Metin]" custT="1"/>
      <dgm:spPr>
        <a:solidFill>
          <a:schemeClr val="accent5">
            <a:lumMod val="20000"/>
            <a:lumOff val="80000"/>
            <a:alpha val="90000"/>
          </a:schemeClr>
        </a:solidFill>
      </dgm:spPr>
      <dgm:t>
        <a:bodyPr/>
        <a:lstStyle/>
        <a:p>
          <a:pPr algn="ctr"/>
          <a:r>
            <a:rPr lang="tr-TR" sz="2400" b="1" dirty="0">
              <a:solidFill>
                <a:schemeClr val="tx2"/>
              </a:solidFill>
            </a:rPr>
            <a:t>Korunma gereksinimini bildirme</a:t>
          </a:r>
        </a:p>
        <a:p>
          <a:pPr algn="ctr"/>
          <a:r>
            <a:rPr lang="tr-TR" sz="2400" b="0" dirty="0">
              <a:solidFill>
                <a:schemeClr val="accent1">
                  <a:lumMod val="50000"/>
                </a:schemeClr>
              </a:solidFill>
            </a:rPr>
            <a:t>TCK  98. madde </a:t>
          </a:r>
        </a:p>
        <a:p>
          <a:pPr algn="ctr"/>
          <a:r>
            <a:rPr lang="tr-TR" sz="2400" b="0" dirty="0">
              <a:solidFill>
                <a:schemeClr val="accent1">
                  <a:lumMod val="50000"/>
                </a:schemeClr>
              </a:solidFill>
            </a:rPr>
            <a:t>SHÇEK  Kanunu 21. madde</a:t>
          </a:r>
        </a:p>
        <a:p>
          <a:pPr algn="ctr"/>
          <a:r>
            <a:rPr lang="tr-TR" sz="2400" b="0" dirty="0">
              <a:solidFill>
                <a:schemeClr val="accent1">
                  <a:lumMod val="50000"/>
                </a:schemeClr>
              </a:solidFill>
            </a:rPr>
            <a:t>Çocuk Koruma Kanunu 6. madde</a:t>
          </a:r>
        </a:p>
      </dgm:t>
    </dgm:pt>
    <dgm:pt modelId="{70241B76-C638-46EF-B338-DD16EFD64CD7}" type="parTrans" cxnId="{AE8E9129-5B79-49CC-A963-83F621A1130C}">
      <dgm:prSet/>
      <dgm:spPr/>
      <dgm:t>
        <a:bodyPr/>
        <a:lstStyle/>
        <a:p>
          <a:endParaRPr lang="tr-TR" dirty="0"/>
        </a:p>
      </dgm:t>
    </dgm:pt>
    <dgm:pt modelId="{5C5EEF9E-A97B-4781-A601-E8F8AD048429}" type="sibTrans" cxnId="{AE8E9129-5B79-49CC-A963-83F621A1130C}">
      <dgm:prSet/>
      <dgm:spPr/>
      <dgm:t>
        <a:bodyPr/>
        <a:lstStyle/>
        <a:p>
          <a:endParaRPr lang="tr-TR"/>
        </a:p>
      </dgm:t>
    </dgm:pt>
    <dgm:pt modelId="{B7427077-0FC5-486E-96AB-AC89927D124E}" type="pres">
      <dgm:prSet presAssocID="{C6E838FF-0785-42F5-ADCD-06A47D10648E}" presName="diagram" presStyleCnt="0">
        <dgm:presLayoutVars>
          <dgm:chPref val="1"/>
          <dgm:dir/>
          <dgm:animOne val="branch"/>
          <dgm:animLvl val="lvl"/>
          <dgm:resizeHandles/>
        </dgm:presLayoutVars>
      </dgm:prSet>
      <dgm:spPr/>
      <dgm:t>
        <a:bodyPr/>
        <a:lstStyle/>
        <a:p>
          <a:endParaRPr lang="tr-TR"/>
        </a:p>
      </dgm:t>
    </dgm:pt>
    <dgm:pt modelId="{1BFC7F33-596C-41D2-96C4-491A92425554}" type="pres">
      <dgm:prSet presAssocID="{4E39EF8B-1257-42C6-BB5B-F1155D5183D0}" presName="root" presStyleCnt="0"/>
      <dgm:spPr/>
    </dgm:pt>
    <dgm:pt modelId="{C80BB602-E246-4B5B-9082-2874C6B2F269}" type="pres">
      <dgm:prSet presAssocID="{4E39EF8B-1257-42C6-BB5B-F1155D5183D0}" presName="rootComposite" presStyleCnt="0"/>
      <dgm:spPr/>
    </dgm:pt>
    <dgm:pt modelId="{D1FF99B4-9769-4AD9-B366-A55F3A86B647}" type="pres">
      <dgm:prSet presAssocID="{4E39EF8B-1257-42C6-BB5B-F1155D5183D0}" presName="rootText" presStyleLbl="node1" presStyleIdx="0" presStyleCnt="1" custScaleX="244360"/>
      <dgm:spPr/>
      <dgm:t>
        <a:bodyPr/>
        <a:lstStyle/>
        <a:p>
          <a:endParaRPr lang="tr-TR"/>
        </a:p>
      </dgm:t>
    </dgm:pt>
    <dgm:pt modelId="{D94B1ADF-0E29-4463-ABFF-9FB8B4EE2DF5}" type="pres">
      <dgm:prSet presAssocID="{4E39EF8B-1257-42C6-BB5B-F1155D5183D0}" presName="rootConnector" presStyleLbl="node1" presStyleIdx="0" presStyleCnt="1"/>
      <dgm:spPr/>
      <dgm:t>
        <a:bodyPr/>
        <a:lstStyle/>
        <a:p>
          <a:endParaRPr lang="tr-TR"/>
        </a:p>
      </dgm:t>
    </dgm:pt>
    <dgm:pt modelId="{D0F97CCF-70D6-4C42-95BA-041602AEF72E}" type="pres">
      <dgm:prSet presAssocID="{4E39EF8B-1257-42C6-BB5B-F1155D5183D0}" presName="childShape" presStyleCnt="0"/>
      <dgm:spPr/>
    </dgm:pt>
    <dgm:pt modelId="{B3D65655-183A-47C6-B1E4-1C7B75E1647D}" type="pres">
      <dgm:prSet presAssocID="{08503231-1524-4B4C-99B2-A4302DD82AB5}" presName="Name13" presStyleLbl="parChTrans1D2" presStyleIdx="0" presStyleCnt="2"/>
      <dgm:spPr/>
      <dgm:t>
        <a:bodyPr/>
        <a:lstStyle/>
        <a:p>
          <a:endParaRPr lang="tr-TR"/>
        </a:p>
      </dgm:t>
    </dgm:pt>
    <dgm:pt modelId="{BE875694-A60A-49F3-BCFD-2CA0987E6FC8}" type="pres">
      <dgm:prSet presAssocID="{88FC8249-E62B-4FD2-9FFC-BFB27030109E}" presName="childText" presStyleLbl="bgAcc1" presStyleIdx="0" presStyleCnt="2" custScaleX="205451" custLinFactNeighborX="1131" custLinFactNeighborY="80">
        <dgm:presLayoutVars>
          <dgm:bulletEnabled val="1"/>
        </dgm:presLayoutVars>
      </dgm:prSet>
      <dgm:spPr/>
      <dgm:t>
        <a:bodyPr/>
        <a:lstStyle/>
        <a:p>
          <a:endParaRPr lang="tr-TR"/>
        </a:p>
      </dgm:t>
    </dgm:pt>
    <dgm:pt modelId="{A997C40A-1BAB-4766-8D10-D4E8FFBEF3E3}" type="pres">
      <dgm:prSet presAssocID="{70241B76-C638-46EF-B338-DD16EFD64CD7}" presName="Name13" presStyleLbl="parChTrans1D2" presStyleIdx="1" presStyleCnt="2"/>
      <dgm:spPr/>
      <dgm:t>
        <a:bodyPr/>
        <a:lstStyle/>
        <a:p>
          <a:endParaRPr lang="tr-TR"/>
        </a:p>
      </dgm:t>
    </dgm:pt>
    <dgm:pt modelId="{A1132795-E7B1-4334-AECA-8EA6587515ED}" type="pres">
      <dgm:prSet presAssocID="{8FA1B4CF-C55A-453F-B396-C96548CB60C4}" presName="childText" presStyleLbl="bgAcc1" presStyleIdx="1" presStyleCnt="2" custScaleX="205879" custScaleY="125450">
        <dgm:presLayoutVars>
          <dgm:bulletEnabled val="1"/>
        </dgm:presLayoutVars>
      </dgm:prSet>
      <dgm:spPr/>
      <dgm:t>
        <a:bodyPr/>
        <a:lstStyle/>
        <a:p>
          <a:endParaRPr lang="tr-TR"/>
        </a:p>
      </dgm:t>
    </dgm:pt>
  </dgm:ptLst>
  <dgm:cxnLst>
    <dgm:cxn modelId="{AE8E9129-5B79-49CC-A963-83F621A1130C}" srcId="{4E39EF8B-1257-42C6-BB5B-F1155D5183D0}" destId="{8FA1B4CF-C55A-453F-B396-C96548CB60C4}" srcOrd="1" destOrd="0" parTransId="{70241B76-C638-46EF-B338-DD16EFD64CD7}" sibTransId="{5C5EEF9E-A97B-4781-A601-E8F8AD048429}"/>
    <dgm:cxn modelId="{93602895-D99E-4B3F-A4A9-067BB188B4F9}" srcId="{C6E838FF-0785-42F5-ADCD-06A47D10648E}" destId="{4E39EF8B-1257-42C6-BB5B-F1155D5183D0}" srcOrd="0" destOrd="0" parTransId="{257E4051-DC56-444B-B486-4D6CE83CDA9C}" sibTransId="{316C0122-74A0-4AA4-BA32-64F9E7AD79FE}"/>
    <dgm:cxn modelId="{60CE0435-90B2-4F97-A251-322E6D20655E}" type="presOf" srcId="{88FC8249-E62B-4FD2-9FFC-BFB27030109E}" destId="{BE875694-A60A-49F3-BCFD-2CA0987E6FC8}" srcOrd="0" destOrd="0" presId="urn:microsoft.com/office/officeart/2005/8/layout/hierarchy3"/>
    <dgm:cxn modelId="{9CF1F3B9-382C-423A-8E95-EAC16D449F49}" type="presOf" srcId="{C6E838FF-0785-42F5-ADCD-06A47D10648E}" destId="{B7427077-0FC5-486E-96AB-AC89927D124E}" srcOrd="0" destOrd="0" presId="urn:microsoft.com/office/officeart/2005/8/layout/hierarchy3"/>
    <dgm:cxn modelId="{2028B9E3-FAE7-48C8-A075-B022F3E2BBAB}" type="presOf" srcId="{70241B76-C638-46EF-B338-DD16EFD64CD7}" destId="{A997C40A-1BAB-4766-8D10-D4E8FFBEF3E3}" srcOrd="0" destOrd="0" presId="urn:microsoft.com/office/officeart/2005/8/layout/hierarchy3"/>
    <dgm:cxn modelId="{6C4323AA-2398-4152-9192-4FB236D9A648}" type="presOf" srcId="{4E39EF8B-1257-42C6-BB5B-F1155D5183D0}" destId="{D1FF99B4-9769-4AD9-B366-A55F3A86B647}" srcOrd="0" destOrd="0" presId="urn:microsoft.com/office/officeart/2005/8/layout/hierarchy3"/>
    <dgm:cxn modelId="{4F7D5643-4200-437A-BCCC-D2AE49096269}" type="presOf" srcId="{8FA1B4CF-C55A-453F-B396-C96548CB60C4}" destId="{A1132795-E7B1-4334-AECA-8EA6587515ED}" srcOrd="0" destOrd="0" presId="urn:microsoft.com/office/officeart/2005/8/layout/hierarchy3"/>
    <dgm:cxn modelId="{423D6A58-515F-440B-894D-5B1DBEA0F7C5}" srcId="{4E39EF8B-1257-42C6-BB5B-F1155D5183D0}" destId="{88FC8249-E62B-4FD2-9FFC-BFB27030109E}" srcOrd="0" destOrd="0" parTransId="{08503231-1524-4B4C-99B2-A4302DD82AB5}" sibTransId="{7853323F-4D6C-44C3-85FA-8EEDA38638FA}"/>
    <dgm:cxn modelId="{97D526FE-B113-460C-A45B-2AC231317140}" type="presOf" srcId="{08503231-1524-4B4C-99B2-A4302DD82AB5}" destId="{B3D65655-183A-47C6-B1E4-1C7B75E1647D}" srcOrd="0" destOrd="0" presId="urn:microsoft.com/office/officeart/2005/8/layout/hierarchy3"/>
    <dgm:cxn modelId="{F8FE6181-937B-4AD9-BBB4-58A9D68B8D59}" type="presOf" srcId="{4E39EF8B-1257-42C6-BB5B-F1155D5183D0}" destId="{D94B1ADF-0E29-4463-ABFF-9FB8B4EE2DF5}" srcOrd="1" destOrd="0" presId="urn:microsoft.com/office/officeart/2005/8/layout/hierarchy3"/>
    <dgm:cxn modelId="{CF41E1DC-93B5-416F-97F0-4541E72F756D}" type="presParOf" srcId="{B7427077-0FC5-486E-96AB-AC89927D124E}" destId="{1BFC7F33-596C-41D2-96C4-491A92425554}" srcOrd="0" destOrd="0" presId="urn:microsoft.com/office/officeart/2005/8/layout/hierarchy3"/>
    <dgm:cxn modelId="{0EDF4960-52BC-48A7-B6D8-D279372BFFCB}" type="presParOf" srcId="{1BFC7F33-596C-41D2-96C4-491A92425554}" destId="{C80BB602-E246-4B5B-9082-2874C6B2F269}" srcOrd="0" destOrd="0" presId="urn:microsoft.com/office/officeart/2005/8/layout/hierarchy3"/>
    <dgm:cxn modelId="{BC367A6E-7CBB-4242-B806-384F1242CC5F}" type="presParOf" srcId="{C80BB602-E246-4B5B-9082-2874C6B2F269}" destId="{D1FF99B4-9769-4AD9-B366-A55F3A86B647}" srcOrd="0" destOrd="0" presId="urn:microsoft.com/office/officeart/2005/8/layout/hierarchy3"/>
    <dgm:cxn modelId="{3362EBF7-94C2-4EDA-A874-6FB5F88D7D2D}" type="presParOf" srcId="{C80BB602-E246-4B5B-9082-2874C6B2F269}" destId="{D94B1ADF-0E29-4463-ABFF-9FB8B4EE2DF5}" srcOrd="1" destOrd="0" presId="urn:microsoft.com/office/officeart/2005/8/layout/hierarchy3"/>
    <dgm:cxn modelId="{4D955B75-9D2D-4966-927A-6CD35F561605}" type="presParOf" srcId="{1BFC7F33-596C-41D2-96C4-491A92425554}" destId="{D0F97CCF-70D6-4C42-95BA-041602AEF72E}" srcOrd="1" destOrd="0" presId="urn:microsoft.com/office/officeart/2005/8/layout/hierarchy3"/>
    <dgm:cxn modelId="{2A1EBC3E-7567-4794-8371-C354044A0514}" type="presParOf" srcId="{D0F97CCF-70D6-4C42-95BA-041602AEF72E}" destId="{B3D65655-183A-47C6-B1E4-1C7B75E1647D}" srcOrd="0" destOrd="0" presId="urn:microsoft.com/office/officeart/2005/8/layout/hierarchy3"/>
    <dgm:cxn modelId="{627AD19B-C08C-4CB6-997F-B73411D4F986}" type="presParOf" srcId="{D0F97CCF-70D6-4C42-95BA-041602AEF72E}" destId="{BE875694-A60A-49F3-BCFD-2CA0987E6FC8}" srcOrd="1" destOrd="0" presId="urn:microsoft.com/office/officeart/2005/8/layout/hierarchy3"/>
    <dgm:cxn modelId="{B3943CD6-FCF4-4D62-B46E-C501C6735BAE}" type="presParOf" srcId="{D0F97CCF-70D6-4C42-95BA-041602AEF72E}" destId="{A997C40A-1BAB-4766-8D10-D4E8FFBEF3E3}" srcOrd="2" destOrd="0" presId="urn:microsoft.com/office/officeart/2005/8/layout/hierarchy3"/>
    <dgm:cxn modelId="{2353E65E-F1FA-4561-81C2-E3A2A03CDB33}" type="presParOf" srcId="{D0F97CCF-70D6-4C42-95BA-041602AEF72E}" destId="{A1132795-E7B1-4334-AECA-8EA6587515E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EEC56-4206-4CEC-BD72-A7482BFCDAF6}">
      <dsp:nvSpPr>
        <dsp:cNvPr id="0" name=""/>
        <dsp:cNvSpPr/>
      </dsp:nvSpPr>
      <dsp:spPr>
        <a:xfrm rot="5400000">
          <a:off x="3588328" y="-134687"/>
          <a:ext cx="3987462" cy="5253703"/>
        </a:xfrm>
        <a:prstGeom prst="round2SameRect">
          <a:avLst/>
        </a:prstGeom>
        <a:solidFill>
          <a:schemeClr val="accent3">
            <a:alpha val="90000"/>
            <a:tint val="55000"/>
            <a:hueOff val="0"/>
            <a:satOff val="0"/>
            <a:lumOff val="0"/>
            <a:alphaOff val="0"/>
          </a:schemeClr>
        </a:solidFill>
        <a:ln w="127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t>Çocuğun tam olarak anlayamadığı,  onay vermesinin mümkün olamayacağı,  gelişimsel olarak hazır olmadığı ya da  toplumun yasalarına, sosyal normlarına aykırı olacak şekilde bir cinsel etkinliğe dahil edilmesidir. </a:t>
          </a:r>
          <a:endParaRPr lang="tr-TR" sz="2800" kern="1200" dirty="0"/>
        </a:p>
      </dsp:txBody>
      <dsp:txXfrm rot="-5400000">
        <a:off x="2955208" y="693085"/>
        <a:ext cx="5059051" cy="3598158"/>
      </dsp:txXfrm>
    </dsp:sp>
    <dsp:sp modelId="{7EB13FB9-25CC-4285-BB6E-ABB138ED5EA3}">
      <dsp:nvSpPr>
        <dsp:cNvPr id="0" name=""/>
        <dsp:cNvSpPr/>
      </dsp:nvSpPr>
      <dsp:spPr>
        <a:xfrm>
          <a:off x="0" y="0"/>
          <a:ext cx="2955208" cy="4984328"/>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tr-TR" sz="4900" kern="1200" dirty="0" smtClean="0"/>
            <a:t>Cinsel İstismar</a:t>
          </a:r>
          <a:endParaRPr lang="tr-TR" sz="4900" kern="1200" dirty="0"/>
        </a:p>
      </dsp:txBody>
      <dsp:txXfrm>
        <a:off x="144261" y="144261"/>
        <a:ext cx="2666686" cy="469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5AF42-80BE-497E-B69E-EC41536708F9}">
      <dsp:nvSpPr>
        <dsp:cNvPr id="0" name=""/>
        <dsp:cNvSpPr/>
      </dsp:nvSpPr>
      <dsp:spPr>
        <a:xfrm>
          <a:off x="1872208" y="16786"/>
          <a:ext cx="3456383" cy="1426252"/>
        </a:xfrm>
        <a:prstGeom prst="roundRect">
          <a:avLst/>
        </a:prstGeom>
        <a:solidFill>
          <a:schemeClr val="accent2">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Verdana" pitchFamily="34" charset="0"/>
              <a:ea typeface="MS Gothic" pitchFamily="49" charset="-128"/>
            </a:rPr>
            <a:t>Çocuğu istismar ortamından en kısa sürede uzaklaştırın</a:t>
          </a:r>
          <a:endParaRPr lang="tr-TR" sz="2400" kern="1200" dirty="0"/>
        </a:p>
      </dsp:txBody>
      <dsp:txXfrm>
        <a:off x="1941832" y="86410"/>
        <a:ext cx="3317135" cy="1287004"/>
      </dsp:txXfrm>
    </dsp:sp>
    <dsp:sp modelId="{D3DE421C-29C4-42C7-BF8D-E05302643A1F}">
      <dsp:nvSpPr>
        <dsp:cNvPr id="0" name=""/>
        <dsp:cNvSpPr/>
      </dsp:nvSpPr>
      <dsp:spPr>
        <a:xfrm>
          <a:off x="914731" y="1101502"/>
          <a:ext cx="3978311" cy="3978311"/>
        </a:xfrm>
        <a:custGeom>
          <a:avLst/>
          <a:gdLst/>
          <a:ahLst/>
          <a:cxnLst/>
          <a:rect l="0" t="0" r="0" b="0"/>
          <a:pathLst>
            <a:path>
              <a:moveTo>
                <a:pt x="3117817" y="351210"/>
              </a:moveTo>
              <a:arcTo wR="1989155" hR="1989155" stAng="18274177" swAng="3006588"/>
            </a:path>
          </a:pathLst>
        </a:custGeom>
        <a:noFill/>
        <a:ln w="25400" cap="flat" cmpd="sng" algn="ctr">
          <a:solidFill>
            <a:scrgbClr r="0" g="0" b="0"/>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25C9740-731A-4EC1-9E72-BB022ED09B83}">
      <dsp:nvSpPr>
        <dsp:cNvPr id="0" name=""/>
        <dsp:cNvSpPr/>
      </dsp:nvSpPr>
      <dsp:spPr>
        <a:xfrm>
          <a:off x="4176455" y="2923298"/>
          <a:ext cx="2292442" cy="1490087"/>
        </a:xfrm>
        <a:prstGeom prst="roundRect">
          <a:avLst/>
        </a:prstGeom>
        <a:solidFill>
          <a:schemeClr val="accent5">
            <a:lumMod val="7500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latin typeface="Verdana" pitchFamily="34" charset="0"/>
              <a:ea typeface="MS Gothic" pitchFamily="49" charset="-128"/>
            </a:rPr>
            <a:t>Bildirimde bulunun</a:t>
          </a:r>
          <a:endParaRPr lang="tr-TR" sz="2600" kern="1200" dirty="0"/>
        </a:p>
      </dsp:txBody>
      <dsp:txXfrm>
        <a:off x="4249195" y="2996038"/>
        <a:ext cx="2146962" cy="1344607"/>
      </dsp:txXfrm>
    </dsp:sp>
    <dsp:sp modelId="{BFBA1957-9D86-4DE0-8F28-D467CF866564}">
      <dsp:nvSpPr>
        <dsp:cNvPr id="0" name=""/>
        <dsp:cNvSpPr/>
      </dsp:nvSpPr>
      <dsp:spPr>
        <a:xfrm>
          <a:off x="1588184" y="717324"/>
          <a:ext cx="3978311" cy="3978311"/>
        </a:xfrm>
        <a:custGeom>
          <a:avLst/>
          <a:gdLst/>
          <a:ahLst/>
          <a:cxnLst/>
          <a:rect l="0" t="0" r="0" b="0"/>
          <a:pathLst>
            <a:path>
              <a:moveTo>
                <a:pt x="2993638" y="3706059"/>
              </a:moveTo>
              <a:arcTo wR="1989155" hR="1989155" stAng="3580202" swAng="3480936"/>
            </a:path>
          </a:pathLst>
        </a:custGeom>
        <a:noFill/>
        <a:ln w="25400" cap="flat" cmpd="sng" algn="ctr">
          <a:solidFill>
            <a:scrgbClr r="0" g="0" b="0"/>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17C222B-6430-4683-B187-D09ADD3395D3}">
      <dsp:nvSpPr>
        <dsp:cNvPr id="0" name=""/>
        <dsp:cNvSpPr/>
      </dsp:nvSpPr>
      <dsp:spPr>
        <a:xfrm>
          <a:off x="731519" y="2968602"/>
          <a:ext cx="2292442" cy="1490087"/>
        </a:xfrm>
        <a:prstGeom prst="roundRect">
          <a:avLst/>
        </a:prstGeom>
        <a:solidFill>
          <a:schemeClr val="accent2">
            <a:hueOff val="1907789"/>
            <a:satOff val="-43528"/>
            <a:lumOff val="16079"/>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b="1" kern="1200" dirty="0" smtClean="0">
              <a:latin typeface="Verdana" pitchFamily="34" charset="0"/>
              <a:ea typeface="MS Gothic" pitchFamily="49" charset="-128"/>
            </a:rPr>
            <a:t>Çocuğa yardım edin</a:t>
          </a:r>
          <a:endParaRPr lang="tr-TR" sz="2600" kern="1200" dirty="0"/>
        </a:p>
      </dsp:txBody>
      <dsp:txXfrm>
        <a:off x="804259" y="3041342"/>
        <a:ext cx="2146962" cy="1344607"/>
      </dsp:txXfrm>
    </dsp:sp>
    <dsp:sp modelId="{1DB34AFF-D252-4DF5-A956-831D9AACBC08}">
      <dsp:nvSpPr>
        <dsp:cNvPr id="0" name=""/>
        <dsp:cNvSpPr/>
      </dsp:nvSpPr>
      <dsp:spPr>
        <a:xfrm>
          <a:off x="2303705" y="1108426"/>
          <a:ext cx="3978311" cy="3978311"/>
        </a:xfrm>
        <a:custGeom>
          <a:avLst/>
          <a:gdLst/>
          <a:ahLst/>
          <a:cxnLst/>
          <a:rect l="0" t="0" r="0" b="0"/>
          <a:pathLst>
            <a:path>
              <a:moveTo>
                <a:pt x="5406" y="1842602"/>
              </a:moveTo>
              <a:arcTo wR="1989155" hR="1989155" stAng="11053510" swAng="3092980"/>
            </a:path>
          </a:pathLst>
        </a:custGeom>
        <a:noFill/>
        <a:ln w="25400" cap="flat" cmpd="sng" algn="ctr">
          <a:solidFill>
            <a:scrgbClr r="0" g="0" b="0"/>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EE693-77F9-47A3-8547-4C8F2B723677}">
      <dsp:nvSpPr>
        <dsp:cNvPr id="0" name=""/>
        <dsp:cNvSpPr/>
      </dsp:nvSpPr>
      <dsp:spPr>
        <a:xfrm>
          <a:off x="2630556" y="0"/>
          <a:ext cx="1315278" cy="939259"/>
        </a:xfrm>
        <a:prstGeom prst="trapezoid">
          <a:avLst>
            <a:gd name="adj" fmla="val 70017"/>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ÖLÜM</a:t>
          </a:r>
          <a:endParaRPr lang="tr-TR" sz="1800" kern="1200" dirty="0"/>
        </a:p>
      </dsp:txBody>
      <dsp:txXfrm>
        <a:off x="2630556" y="0"/>
        <a:ext cx="1315278" cy="939259"/>
      </dsp:txXfrm>
    </dsp:sp>
    <dsp:sp modelId="{D1A41310-3A49-4070-A66C-2EB1DBE2F2A6}">
      <dsp:nvSpPr>
        <dsp:cNvPr id="0" name=""/>
        <dsp:cNvSpPr/>
      </dsp:nvSpPr>
      <dsp:spPr>
        <a:xfrm>
          <a:off x="1972917" y="939259"/>
          <a:ext cx="2630556" cy="939259"/>
        </a:xfrm>
        <a:prstGeom prst="trapezoid">
          <a:avLst>
            <a:gd name="adj" fmla="val 70017"/>
          </a:avLst>
        </a:prstGeom>
        <a:solidFill>
          <a:schemeClr val="accent2">
            <a:hueOff val="476947"/>
            <a:satOff val="-10882"/>
            <a:lumOff val="402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Hastalık, sakatlık ve sosyal sorunlar</a:t>
          </a:r>
          <a:endParaRPr lang="tr-TR" sz="1800" kern="1200" dirty="0"/>
        </a:p>
      </dsp:txBody>
      <dsp:txXfrm>
        <a:off x="2433265" y="939259"/>
        <a:ext cx="1709861" cy="939259"/>
      </dsp:txXfrm>
    </dsp:sp>
    <dsp:sp modelId="{3F9D3FD6-DE0F-420C-9008-9AE15CBD6CA3}">
      <dsp:nvSpPr>
        <dsp:cNvPr id="0" name=""/>
        <dsp:cNvSpPr/>
      </dsp:nvSpPr>
      <dsp:spPr>
        <a:xfrm>
          <a:off x="1315278" y="1878518"/>
          <a:ext cx="3945835" cy="939259"/>
        </a:xfrm>
        <a:prstGeom prst="trapezoid">
          <a:avLst>
            <a:gd name="adj" fmla="val 70017"/>
          </a:avLst>
        </a:prstGeom>
        <a:solidFill>
          <a:schemeClr val="accent2">
            <a:hueOff val="953895"/>
            <a:satOff val="-21764"/>
            <a:lumOff val="803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Sağlıkla ilişkili risk taşıyan davranışları benimseme</a:t>
          </a:r>
          <a:endParaRPr lang="tr-TR" sz="1800" kern="1200" dirty="0"/>
        </a:p>
      </dsp:txBody>
      <dsp:txXfrm>
        <a:off x="2005799" y="1878518"/>
        <a:ext cx="2564792" cy="939259"/>
      </dsp:txXfrm>
    </dsp:sp>
    <dsp:sp modelId="{F70DE4B6-6358-48BC-A4E8-EAEB8134376B}">
      <dsp:nvSpPr>
        <dsp:cNvPr id="0" name=""/>
        <dsp:cNvSpPr/>
      </dsp:nvSpPr>
      <dsp:spPr>
        <a:xfrm>
          <a:off x="657639" y="2817777"/>
          <a:ext cx="5261113" cy="939259"/>
        </a:xfrm>
        <a:prstGeom prst="trapezoid">
          <a:avLst>
            <a:gd name="adj" fmla="val 70017"/>
          </a:avLst>
        </a:prstGeom>
        <a:solidFill>
          <a:schemeClr val="accent2">
            <a:hueOff val="1430842"/>
            <a:satOff val="-32646"/>
            <a:lumOff val="1205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Sosyal, duygusal ve bilişsel bozulma</a:t>
          </a:r>
          <a:endParaRPr lang="tr-TR" sz="1800" kern="1200" dirty="0"/>
        </a:p>
      </dsp:txBody>
      <dsp:txXfrm>
        <a:off x="1578334" y="2817777"/>
        <a:ext cx="3419723" cy="939259"/>
      </dsp:txXfrm>
    </dsp:sp>
    <dsp:sp modelId="{57716BCD-3860-43D2-9506-3B510DE91CD3}">
      <dsp:nvSpPr>
        <dsp:cNvPr id="0" name=""/>
        <dsp:cNvSpPr/>
      </dsp:nvSpPr>
      <dsp:spPr>
        <a:xfrm>
          <a:off x="0" y="3757036"/>
          <a:ext cx="6576392" cy="939259"/>
        </a:xfrm>
        <a:prstGeom prst="trapezoid">
          <a:avLst>
            <a:gd name="adj" fmla="val 70017"/>
          </a:avLst>
        </a:prstGeom>
        <a:solidFill>
          <a:schemeClr val="accent2">
            <a:hueOff val="1907789"/>
            <a:satOff val="-43528"/>
            <a:lumOff val="1607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Çocukluk çağındaki olumsuz deneyimler</a:t>
          </a:r>
          <a:endParaRPr lang="tr-TR" sz="1800" kern="1200" dirty="0"/>
        </a:p>
      </dsp:txBody>
      <dsp:txXfrm>
        <a:off x="1150868" y="3757036"/>
        <a:ext cx="4274654" cy="939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F99B4-9769-4AD9-B366-A55F3A86B647}">
      <dsp:nvSpPr>
        <dsp:cNvPr id="0" name=""/>
        <dsp:cNvSpPr/>
      </dsp:nvSpPr>
      <dsp:spPr>
        <a:xfrm>
          <a:off x="297449" y="468"/>
          <a:ext cx="7840380" cy="1604268"/>
        </a:xfrm>
        <a:prstGeom prst="roundRect">
          <a:avLst>
            <a:gd name="adj" fmla="val 10000"/>
          </a:avLst>
        </a:prstGeom>
        <a:solidFill>
          <a:schemeClr val="accent5">
            <a:lumMod val="60000"/>
            <a:lumOff val="40000"/>
          </a:schemeClr>
        </a:solidFill>
        <a:ln w="127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b="1" kern="1200" dirty="0">
              <a:solidFill>
                <a:schemeClr val="tx2"/>
              </a:solidFill>
            </a:rPr>
            <a:t>BİLDİRİM YÜKÜMLÜLÜĞÜ</a:t>
          </a:r>
        </a:p>
      </dsp:txBody>
      <dsp:txXfrm>
        <a:off x="344436" y="47455"/>
        <a:ext cx="7746406" cy="1510294"/>
      </dsp:txXfrm>
    </dsp:sp>
    <dsp:sp modelId="{B3D65655-183A-47C6-B1E4-1C7B75E1647D}">
      <dsp:nvSpPr>
        <dsp:cNvPr id="0" name=""/>
        <dsp:cNvSpPr/>
      </dsp:nvSpPr>
      <dsp:spPr>
        <a:xfrm>
          <a:off x="1081487" y="1604736"/>
          <a:ext cx="813068" cy="1204484"/>
        </a:xfrm>
        <a:custGeom>
          <a:avLst/>
          <a:gdLst/>
          <a:ahLst/>
          <a:cxnLst/>
          <a:rect l="0" t="0" r="0" b="0"/>
          <a:pathLst>
            <a:path>
              <a:moveTo>
                <a:pt x="0" y="0"/>
              </a:moveTo>
              <a:lnTo>
                <a:pt x="0" y="1204484"/>
              </a:lnTo>
              <a:lnTo>
                <a:pt x="813068" y="120448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75694-A60A-49F3-BCFD-2CA0987E6FC8}">
      <dsp:nvSpPr>
        <dsp:cNvPr id="0" name=""/>
        <dsp:cNvSpPr/>
      </dsp:nvSpPr>
      <dsp:spPr>
        <a:xfrm>
          <a:off x="1894556" y="2007087"/>
          <a:ext cx="5273576" cy="1604268"/>
        </a:xfrm>
        <a:prstGeom prst="roundRect">
          <a:avLst>
            <a:gd name="adj" fmla="val 10000"/>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a:solidFill>
                <a:schemeClr val="tx2"/>
              </a:solidFill>
            </a:rPr>
            <a:t>Suçu bildirme</a:t>
          </a:r>
        </a:p>
        <a:p>
          <a:pPr lvl="0" algn="ctr" defTabSz="1066800">
            <a:lnSpc>
              <a:spcPct val="90000"/>
            </a:lnSpc>
            <a:spcBef>
              <a:spcPct val="0"/>
            </a:spcBef>
            <a:spcAft>
              <a:spcPct val="35000"/>
            </a:spcAft>
          </a:pPr>
          <a:r>
            <a:rPr lang="tr-TR" sz="2400" b="0" kern="1200" dirty="0">
              <a:solidFill>
                <a:schemeClr val="tx2"/>
              </a:solidFill>
            </a:rPr>
            <a:t>TCK 278., 279., 280. maddeler   </a:t>
          </a:r>
        </a:p>
      </dsp:txBody>
      <dsp:txXfrm>
        <a:off x="1941543" y="2054074"/>
        <a:ext cx="5179602" cy="1510294"/>
      </dsp:txXfrm>
    </dsp:sp>
    <dsp:sp modelId="{A997C40A-1BAB-4766-8D10-D4E8FFBEF3E3}">
      <dsp:nvSpPr>
        <dsp:cNvPr id="0" name=""/>
        <dsp:cNvSpPr/>
      </dsp:nvSpPr>
      <dsp:spPr>
        <a:xfrm>
          <a:off x="1081487" y="1604736"/>
          <a:ext cx="784038" cy="3412679"/>
        </a:xfrm>
        <a:custGeom>
          <a:avLst/>
          <a:gdLst/>
          <a:ahLst/>
          <a:cxnLst/>
          <a:rect l="0" t="0" r="0" b="0"/>
          <a:pathLst>
            <a:path>
              <a:moveTo>
                <a:pt x="0" y="0"/>
              </a:moveTo>
              <a:lnTo>
                <a:pt x="0" y="3412679"/>
              </a:lnTo>
              <a:lnTo>
                <a:pt x="784038" y="341267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32795-E7B1-4334-AECA-8EA6587515ED}">
      <dsp:nvSpPr>
        <dsp:cNvPr id="0" name=""/>
        <dsp:cNvSpPr/>
      </dsp:nvSpPr>
      <dsp:spPr>
        <a:xfrm>
          <a:off x="1865525" y="4011139"/>
          <a:ext cx="5284562" cy="2012554"/>
        </a:xfrm>
        <a:prstGeom prst="roundRect">
          <a:avLst>
            <a:gd name="adj" fmla="val 10000"/>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a:solidFill>
                <a:schemeClr val="tx2"/>
              </a:solidFill>
            </a:rPr>
            <a:t>Korunma gereksinimini bildirme</a:t>
          </a:r>
        </a:p>
        <a:p>
          <a:pPr lvl="0" algn="ctr" defTabSz="1066800">
            <a:lnSpc>
              <a:spcPct val="90000"/>
            </a:lnSpc>
            <a:spcBef>
              <a:spcPct val="0"/>
            </a:spcBef>
            <a:spcAft>
              <a:spcPct val="35000"/>
            </a:spcAft>
          </a:pPr>
          <a:r>
            <a:rPr lang="tr-TR" sz="2400" b="0" kern="1200" dirty="0">
              <a:solidFill>
                <a:schemeClr val="accent1">
                  <a:lumMod val="50000"/>
                </a:schemeClr>
              </a:solidFill>
            </a:rPr>
            <a:t>TCK  98. madde </a:t>
          </a:r>
        </a:p>
        <a:p>
          <a:pPr lvl="0" algn="ctr" defTabSz="1066800">
            <a:lnSpc>
              <a:spcPct val="90000"/>
            </a:lnSpc>
            <a:spcBef>
              <a:spcPct val="0"/>
            </a:spcBef>
            <a:spcAft>
              <a:spcPct val="35000"/>
            </a:spcAft>
          </a:pPr>
          <a:r>
            <a:rPr lang="tr-TR" sz="2400" b="0" kern="1200" dirty="0">
              <a:solidFill>
                <a:schemeClr val="accent1">
                  <a:lumMod val="50000"/>
                </a:schemeClr>
              </a:solidFill>
            </a:rPr>
            <a:t>SHÇEK  Kanunu 21. madde</a:t>
          </a:r>
        </a:p>
        <a:p>
          <a:pPr lvl="0" algn="ctr" defTabSz="1066800">
            <a:lnSpc>
              <a:spcPct val="90000"/>
            </a:lnSpc>
            <a:spcBef>
              <a:spcPct val="0"/>
            </a:spcBef>
            <a:spcAft>
              <a:spcPct val="35000"/>
            </a:spcAft>
          </a:pPr>
          <a:r>
            <a:rPr lang="tr-TR" sz="2400" b="0" kern="1200" dirty="0">
              <a:solidFill>
                <a:schemeClr val="accent1">
                  <a:lumMod val="50000"/>
                </a:schemeClr>
              </a:solidFill>
            </a:rPr>
            <a:t>Çocuk Koruma Kanunu 6. madde</a:t>
          </a:r>
        </a:p>
      </dsp:txBody>
      <dsp:txXfrm>
        <a:off x="1924471" y="4070085"/>
        <a:ext cx="5166670" cy="18946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A715B-FAEE-4446-AE57-FC409EDAB505}" type="datetimeFigureOut">
              <a:rPr lang="tr-TR" smtClean="0"/>
              <a:t>2.09.2024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3A441-FF0C-44E3-8832-3960C6177ACB}" type="slidenum">
              <a:rPr lang="tr-TR" smtClean="0"/>
              <a:t>‹#›</a:t>
            </a:fld>
            <a:endParaRPr lang="tr-TR"/>
          </a:p>
        </p:txBody>
      </p:sp>
    </p:spTree>
    <p:extLst>
      <p:ext uri="{BB962C8B-B14F-4D97-AF65-F5344CB8AC3E}">
        <p14:creationId xmlns:p14="http://schemas.microsoft.com/office/powerpoint/2010/main" val="3876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Özellikle vurgulanması gereken noktalar;</a:t>
            </a:r>
          </a:p>
          <a:p>
            <a:pPr>
              <a:buFontTx/>
              <a:buChar char="•"/>
            </a:pPr>
            <a:r>
              <a:rPr lang="tr-TR" altLang="tr-TR"/>
              <a:t>ÇİM’ cinsel istismara uğradığı bilinen, cinsel istismar kuşkusu olan ya da bu amaçla danışılması düşünülen çocuklara hizmet etmektedir.</a:t>
            </a:r>
          </a:p>
          <a:p>
            <a:pPr>
              <a:buFontTx/>
              <a:buChar char="•"/>
            </a:pPr>
            <a:r>
              <a:rPr lang="tr-TR" altLang="tr-TR"/>
              <a:t>Bu merkezde çocukla ve ailesi ile görüşülmekte ve olayla ilgili bilgiler alınmaktadır.</a:t>
            </a:r>
          </a:p>
          <a:p>
            <a:pPr>
              <a:buFontTx/>
              <a:buChar char="•"/>
            </a:pPr>
            <a:r>
              <a:rPr lang="tr-TR" altLang="tr-TR"/>
              <a:t>Çocuğun fizik muayenesi, ilk ruhsal değerlendirmesi ve adli tıp değerlendirmesi de burada uzman hekimler tarafından yapılmaktadır.</a:t>
            </a:r>
          </a:p>
          <a:p>
            <a:pPr>
              <a:buFontTx/>
              <a:buChar char="•"/>
            </a:pPr>
            <a:r>
              <a:rPr lang="tr-TR" altLang="tr-TR"/>
              <a:t>Çocuktan ve aileden alınan bilgilerle muayeneler sonucunda elde edilen bilgileri içeren bir rapor hazırlanmaktadır.  </a:t>
            </a:r>
          </a:p>
          <a:p>
            <a:pPr>
              <a:buFontTx/>
              <a:buChar char="•"/>
            </a:pPr>
            <a:r>
              <a:rPr lang="tr-TR" altLang="tr-TR"/>
              <a:t>Tüm bu süreç çocuk dostu bir ortamda gerçekleşmektedir.</a:t>
            </a:r>
          </a:p>
          <a:p>
            <a:endParaRPr lang="tr-TR" altLang="tr-T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4D56A5-AD2A-4861-931F-5BB3A3A6F695}" type="slidenum">
              <a:rPr lang="tr-TR" altLang="tr-TR">
                <a:latin typeface="Calibri" panose="020F0502020204030204" pitchFamily="34" charset="0"/>
              </a:rPr>
              <a:pPr eaLnBrk="1" hangingPunct="1"/>
              <a:t>3</a:t>
            </a:fld>
            <a:endParaRPr lang="tr-TR" altLang="tr-TR">
              <a:latin typeface="Calibri" panose="020F0502020204030204" pitchFamily="34" charset="0"/>
            </a:endParaRPr>
          </a:p>
        </p:txBody>
      </p:sp>
    </p:spTree>
    <p:extLst>
      <p:ext uri="{BB962C8B-B14F-4D97-AF65-F5344CB8AC3E}">
        <p14:creationId xmlns:p14="http://schemas.microsoft.com/office/powerpoint/2010/main" val="230446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Zaman zaman eşler arasındaki sorunlar nedeni ile özellikle boşanma ve velayet alma sürecinde çocuklar kullanılmaktadır. Eşlerden birinin diğerini çocuğuna cinsel istismar uyguladığı gerekçesi ile suçladığı durumlarda çocuğa istismar öyküsü öğretilebilmekte ve çocuğun beyanı alındığı sırada bu öyküyü kullanması istenebilmektedir. Ancak bu durumda çocuktan doğru bilgiyi almak konusunda ifade alan kişinin deneyimi çok büyük önem taşır. </a:t>
            </a:r>
          </a:p>
          <a:p>
            <a:pPr eaLnBrk="1" hangingPunct="1">
              <a:spcBef>
                <a:spcPct val="0"/>
              </a:spcBef>
            </a:pPr>
            <a:endParaRPr lang="tr-TR" altLang="tr-TR" smtClean="0"/>
          </a:p>
          <a:p>
            <a:pPr eaLnBrk="1" hangingPunct="1">
              <a:spcBef>
                <a:spcPct val="0"/>
              </a:spcBef>
            </a:pPr>
            <a:r>
              <a:rPr lang="tr-TR" altLang="tr-TR" smtClean="0"/>
              <a:t>Bu nedenle cinsel istismar edildiğine dair bilgi veren çocukla, konusunda deneyimli kişilerin görüşmesi büyük önem taşır. </a:t>
            </a: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C15BC3-C9B4-4E5B-8FAC-56E1D0893CD5}" type="slidenum">
              <a:rPr lang="tr-TR" altLang="tr-TR">
                <a:latin typeface="Calibri" panose="020F0502020204030204" pitchFamily="34" charset="0"/>
              </a:rPr>
              <a:pPr eaLnBrk="1" hangingPunct="1"/>
              <a:t>13</a:t>
            </a:fld>
            <a:endParaRPr lang="tr-TR" altLang="tr-TR">
              <a:latin typeface="Calibri" panose="020F0502020204030204" pitchFamily="34" charset="0"/>
            </a:endParaRPr>
          </a:p>
        </p:txBody>
      </p:sp>
    </p:spTree>
    <p:extLst>
      <p:ext uri="{BB962C8B-B14F-4D97-AF65-F5344CB8AC3E}">
        <p14:creationId xmlns:p14="http://schemas.microsoft.com/office/powerpoint/2010/main" val="10403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a typeface="MS Gothic" panose="020B0609070205080204" pitchFamily="49" charset="-128"/>
            </a:endParaRPr>
          </a:p>
        </p:txBody>
      </p:sp>
      <p:sp>
        <p:nvSpPr>
          <p:cNvPr id="47107" name="Rectangle 2"/>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217625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latin typeface="Calibri" panose="020F0502020204030204" pitchFamily="34" charset="0"/>
            </a:endParaRPr>
          </a:p>
        </p:txBody>
      </p:sp>
      <p:sp>
        <p:nvSpPr>
          <p:cNvPr id="52227" name="Rectangle 2"/>
          <p:cNvSpPr>
            <a:spLocks noGrp="1" noChangeArrowheads="1"/>
          </p:cNvSpPr>
          <p:nvPr>
            <p:ph type="body"/>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105596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6CB368-30D1-4929-8AEF-9E58D41D01DE}" type="slidenum">
              <a:rPr lang="tr-TR" altLang="tr-TR"/>
              <a:pPr eaLnBrk="1" hangingPunct="1"/>
              <a:t>22</a:t>
            </a:fld>
            <a:endParaRPr lang="tr-TR" altLang="tr-TR"/>
          </a:p>
        </p:txBody>
      </p:sp>
    </p:spTree>
    <p:extLst>
      <p:ext uri="{BB962C8B-B14F-4D97-AF65-F5344CB8AC3E}">
        <p14:creationId xmlns:p14="http://schemas.microsoft.com/office/powerpoint/2010/main" val="371197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673488-ABC1-4DA0-867B-605688F558AC}" type="slidenum">
              <a:rPr lang="tr-TR" altLang="tr-TR">
                <a:latin typeface="Calibri" panose="020F0502020204030204" pitchFamily="34" charset="0"/>
              </a:rPr>
              <a:pPr eaLnBrk="1" hangingPunct="1"/>
              <a:t>24</a:t>
            </a:fld>
            <a:endParaRPr lang="tr-TR" altLang="tr-TR">
              <a:latin typeface="Calibri" panose="020F0502020204030204" pitchFamily="34" charset="0"/>
            </a:endParaRPr>
          </a:p>
        </p:txBody>
      </p:sp>
    </p:spTree>
    <p:extLst>
      <p:ext uri="{BB962C8B-B14F-4D97-AF65-F5344CB8AC3E}">
        <p14:creationId xmlns:p14="http://schemas.microsoft.com/office/powerpoint/2010/main" val="171252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a:p>
            <a:pPr eaLnBrk="1" hangingPunct="1">
              <a:spcBef>
                <a:spcPct val="0"/>
              </a:spcBef>
            </a:pPr>
            <a:r>
              <a:rPr lang="tr-TR" altLang="tr-TR"/>
              <a:t>Mağdur çocuk bildirimi alan kolluk kuvvetleri öncelikle C. Savcısını bilgilendirir.  Savcının talimatı doğrultusunda çocuğun ÇİM’e naklini sağlar. </a:t>
            </a:r>
          </a:p>
          <a:p>
            <a:pPr eaLnBrk="1" hangingPunct="1">
              <a:spcBef>
                <a:spcPct val="0"/>
              </a:spcBef>
            </a:pPr>
            <a:r>
              <a:rPr lang="tr-TR" altLang="tr-TR"/>
              <a:t>Bu arada Baro’dan çocuk için avukat talebinde bulunur. </a:t>
            </a:r>
          </a:p>
          <a:p>
            <a:pPr eaLnBrk="1" hangingPunct="1">
              <a:spcBef>
                <a:spcPct val="0"/>
              </a:spcBef>
            </a:pPr>
            <a:endParaRPr lang="tr-TR" altLang="tr-TR"/>
          </a:p>
          <a:p>
            <a:pPr eaLnBrk="1" hangingPunct="1">
              <a:spcBef>
                <a:spcPct val="0"/>
              </a:spcBef>
            </a:pPr>
            <a:r>
              <a:rPr lang="tr-TR" altLang="tr-TR"/>
              <a:t>Çocuk ÇİM’e nakledilirken Savcı ve avukat da ÇİM’e gelir. </a:t>
            </a:r>
          </a:p>
          <a:p>
            <a:pPr eaLnBrk="1" hangingPunct="1">
              <a:spcBef>
                <a:spcPct val="0"/>
              </a:spcBef>
            </a:pPr>
            <a:endParaRPr lang="tr-TR" altLang="tr-TR"/>
          </a:p>
        </p:txBody>
      </p:sp>
      <p:sp>
        <p:nvSpPr>
          <p:cNvPr id="5120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A78F37-16E6-4213-B360-C1A6B24CDAC1}" type="slidenum">
              <a:rPr lang="tr-TR" altLang="tr-TR">
                <a:latin typeface="Calibri" panose="020F0502020204030204" pitchFamily="34" charset="0"/>
              </a:rPr>
              <a:pPr eaLnBrk="1" hangingPunct="1"/>
              <a:t>25</a:t>
            </a:fld>
            <a:endParaRPr lang="tr-TR" altLang="tr-TR">
              <a:latin typeface="Calibri" panose="020F0502020204030204" pitchFamily="34" charset="0"/>
            </a:endParaRPr>
          </a:p>
        </p:txBody>
      </p:sp>
    </p:spTree>
    <p:extLst>
      <p:ext uri="{BB962C8B-B14F-4D97-AF65-F5344CB8AC3E}">
        <p14:creationId xmlns:p14="http://schemas.microsoft.com/office/powerpoint/2010/main" val="58009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Not Yer Tutucusu"/>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tr-TR" dirty="0"/>
          </a:p>
          <a:p>
            <a:pPr eaLnBrk="1" hangingPunct="1">
              <a:spcBef>
                <a:spcPct val="0"/>
              </a:spcBef>
              <a:defRPr/>
            </a:pPr>
            <a:r>
              <a:rPr lang="tr-TR" dirty="0"/>
              <a:t>Mağdur çocuk bildirimi alan kolluk kuvvetleri Savcının talimatı doğrultusunda çocuğun ÇİM’e naklini sağlar. </a:t>
            </a:r>
          </a:p>
          <a:p>
            <a:pPr fontAlgn="auto">
              <a:spcBef>
                <a:spcPts val="0"/>
              </a:spcBef>
              <a:spcAft>
                <a:spcPts val="0"/>
              </a:spcAft>
              <a:defRPr/>
            </a:pPr>
            <a:r>
              <a:rPr lang="tr-TR" spc="50" dirty="0">
                <a:ln w="11430"/>
                <a:gradFill>
                  <a:gsLst>
                    <a:gs pos="25000">
                      <a:schemeClr val="accent2">
                        <a:satMod val="155000"/>
                      </a:schemeClr>
                    </a:gs>
                    <a:gs pos="100000">
                      <a:schemeClr val="accent2">
                        <a:shade val="45000"/>
                        <a:satMod val="165000"/>
                      </a:schemeClr>
                    </a:gs>
                  </a:gsLst>
                  <a:lin ang="5400000"/>
                </a:gradFill>
              </a:rPr>
              <a:t>Çocuk sivil ekiple ve sivil araçla,  olay hakkında herhangi bir  görüşme yapmadan nakledilir. </a:t>
            </a:r>
          </a:p>
          <a:p>
            <a:pPr eaLnBrk="1" hangingPunct="1">
              <a:spcBef>
                <a:spcPct val="0"/>
              </a:spcBef>
              <a:defRPr/>
            </a:pPr>
            <a:endParaRPr lang="tr-TR" dirty="0"/>
          </a:p>
          <a:p>
            <a:pPr eaLnBrk="1" hangingPunct="1">
              <a:spcBef>
                <a:spcPct val="0"/>
              </a:spcBef>
              <a:defRPr/>
            </a:pPr>
            <a:r>
              <a:rPr lang="tr-TR" dirty="0"/>
              <a:t>Bu arada Baro’dan çocuk için avukat talebinde bulunur. </a:t>
            </a:r>
          </a:p>
          <a:p>
            <a:pPr eaLnBrk="1" hangingPunct="1">
              <a:spcBef>
                <a:spcPct val="0"/>
              </a:spcBef>
              <a:defRPr/>
            </a:pPr>
            <a:endParaRPr lang="tr-TR" dirty="0"/>
          </a:p>
          <a:p>
            <a:pPr eaLnBrk="1" hangingPunct="1">
              <a:spcBef>
                <a:spcPct val="0"/>
              </a:spcBef>
              <a:defRPr/>
            </a:pPr>
            <a:r>
              <a:rPr lang="tr-TR" dirty="0"/>
              <a:t>Çocuk ÇİM’e nakledilirken Savcı ve avukat da ÇİM’e gelir. </a:t>
            </a:r>
          </a:p>
          <a:p>
            <a:pPr eaLnBrk="1" hangingPunct="1">
              <a:spcBef>
                <a:spcPct val="0"/>
              </a:spcBef>
              <a:defRPr/>
            </a:pPr>
            <a:endParaRPr lang="tr-TR" dirty="0"/>
          </a:p>
        </p:txBody>
      </p:sp>
      <p:sp>
        <p:nvSpPr>
          <p:cNvPr id="5325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B86369-FB84-440D-A87D-CECEB744CBCD}" type="slidenum">
              <a:rPr lang="tr-TR" altLang="tr-TR">
                <a:latin typeface="Calibri" panose="020F0502020204030204" pitchFamily="34" charset="0"/>
              </a:rPr>
              <a:pPr eaLnBrk="1" hangingPunct="1"/>
              <a:t>26</a:t>
            </a:fld>
            <a:endParaRPr lang="tr-TR" altLang="tr-TR">
              <a:latin typeface="Calibri" panose="020F0502020204030204" pitchFamily="34" charset="0"/>
            </a:endParaRPr>
          </a:p>
        </p:txBody>
      </p:sp>
    </p:spTree>
    <p:extLst>
      <p:ext uri="{BB962C8B-B14F-4D97-AF65-F5344CB8AC3E}">
        <p14:creationId xmlns:p14="http://schemas.microsoft.com/office/powerpoint/2010/main" val="272794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5837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363821-C12E-4231-A6A1-A611C45BCE37}" type="slidenum">
              <a:rPr lang="tr-TR" altLang="tr-TR">
                <a:latin typeface="Calibri" panose="020F0502020204030204" pitchFamily="34" charset="0"/>
              </a:rPr>
              <a:pPr eaLnBrk="1" hangingPunct="1"/>
              <a:t>28</a:t>
            </a:fld>
            <a:endParaRPr lang="tr-TR" altLang="tr-TR">
              <a:latin typeface="Calibri" panose="020F0502020204030204" pitchFamily="34" charset="0"/>
            </a:endParaRPr>
          </a:p>
        </p:txBody>
      </p:sp>
    </p:spTree>
    <p:extLst>
      <p:ext uri="{BB962C8B-B14F-4D97-AF65-F5344CB8AC3E}">
        <p14:creationId xmlns:p14="http://schemas.microsoft.com/office/powerpoint/2010/main" val="144808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Görüşme odası son derece sade döşenmiştir, tüm görüşmelerin ses ve görüntü kaydı yapılmaktadır. </a:t>
            </a:r>
          </a:p>
          <a:p>
            <a:r>
              <a:rPr lang="tr-TR" altLang="tr-TR"/>
              <a:t>Bu odada içerdeki görüntünün izlenebildiği bir de geniş ayna bulunmaktadır. Görüşme kaydının alınmasının yanı sıra bu aynanın arkasındaki odada bulunan personel görüşmeyi canlı olarak izlemektedir.  </a:t>
            </a:r>
          </a:p>
          <a:p>
            <a:endParaRPr lang="tr-TR" altLang="tr-TR"/>
          </a:p>
          <a:p>
            <a:r>
              <a:rPr lang="tr-TR" altLang="tr-TR"/>
              <a:t>ÇİM’de bu sisteme sahip 2 ayrı oda bulunmaktadır.</a:t>
            </a:r>
          </a:p>
          <a:p>
            <a:endParaRPr lang="tr-TR" altLang="tr-T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8C9A22-BCB1-42E1-A153-7FA364F40728}" type="slidenum">
              <a:rPr lang="tr-TR" altLang="tr-TR">
                <a:latin typeface="Calibri" panose="020F0502020204030204" pitchFamily="34" charset="0"/>
              </a:rPr>
              <a:pPr eaLnBrk="1" hangingPunct="1"/>
              <a:t>29</a:t>
            </a:fld>
            <a:endParaRPr lang="tr-TR" altLang="tr-TR">
              <a:latin typeface="Calibri" panose="020F0502020204030204" pitchFamily="34" charset="0"/>
            </a:endParaRPr>
          </a:p>
        </p:txBody>
      </p:sp>
    </p:spTree>
    <p:extLst>
      <p:ext uri="{BB962C8B-B14F-4D97-AF65-F5344CB8AC3E}">
        <p14:creationId xmlns:p14="http://schemas.microsoft.com/office/powerpoint/2010/main" val="134472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59396"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4AA675-833A-41A0-80B4-2450EE60D57C}" type="slidenum">
              <a:rPr lang="tr-TR" altLang="tr-TR">
                <a:latin typeface="Calibri" panose="020F0502020204030204" pitchFamily="34" charset="0"/>
              </a:rPr>
              <a:pPr eaLnBrk="1" hangingPunct="1"/>
              <a:t>30</a:t>
            </a:fld>
            <a:endParaRPr lang="tr-TR" altLang="tr-TR">
              <a:latin typeface="Calibri" panose="020F0502020204030204" pitchFamily="34" charset="0"/>
            </a:endParaRPr>
          </a:p>
        </p:txBody>
      </p:sp>
    </p:spTree>
    <p:extLst>
      <p:ext uri="{BB962C8B-B14F-4D97-AF65-F5344CB8AC3E}">
        <p14:creationId xmlns:p14="http://schemas.microsoft.com/office/powerpoint/2010/main" val="304331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err="1"/>
              <a:t>ÇİM’de</a:t>
            </a:r>
            <a:r>
              <a:rPr lang="tr-TR" altLang="tr-TR" dirty="0"/>
              <a:t> 24 saat hizmet verilmektedir.</a:t>
            </a:r>
          </a:p>
          <a:p>
            <a:endParaRPr lang="tr-TR" altLang="tr-TR" dirty="0"/>
          </a:p>
          <a:p>
            <a:pPr eaLnBrk="1">
              <a:lnSpc>
                <a:spcPct val="150000"/>
              </a:lnSpc>
              <a:buClr>
                <a:srgbClr val="000000"/>
              </a:buClr>
              <a:buSzPct val="45000"/>
              <a:buFont typeface="Wingdings" panose="05000000000000000000" pitchFamily="2" charset="2"/>
              <a:buNone/>
            </a:pPr>
            <a:r>
              <a:rPr lang="tr-TR" altLang="tr-TR" dirty="0"/>
              <a:t>Adli Tıp Uzmanı, Psikolog, Sosyal Hizmet Uzmanı, Çocuk Gelişimcisi ve hemşire 24 saat nöbet sistemi ile çalışmaktadır.</a:t>
            </a:r>
          </a:p>
          <a:p>
            <a:pPr eaLnBrk="1">
              <a:lnSpc>
                <a:spcPct val="150000"/>
              </a:lnSpc>
              <a:buClr>
                <a:srgbClr val="000000"/>
              </a:buClr>
              <a:buSzPct val="45000"/>
              <a:buFont typeface="Wingdings" panose="05000000000000000000" pitchFamily="2" charset="2"/>
              <a:buNone/>
            </a:pPr>
            <a:r>
              <a:rPr lang="tr-TR" altLang="tr-TR" dirty="0"/>
              <a:t>Çocuk </a:t>
            </a:r>
            <a:r>
              <a:rPr lang="tr-TR" altLang="tr-TR" dirty="0" err="1"/>
              <a:t>psikyatrisi</a:t>
            </a:r>
            <a:r>
              <a:rPr lang="tr-TR" altLang="tr-TR" dirty="0"/>
              <a:t> uzmanı ve çocuk hekimi konsültasyonla çalışmaktadır.</a:t>
            </a:r>
          </a:p>
          <a:p>
            <a:endParaRPr lang="tr-TR" altLang="tr-TR"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FFE3B2-20C4-4155-BC04-C3AF79A79ACE}" type="slidenum">
              <a:rPr lang="tr-TR" altLang="tr-TR">
                <a:latin typeface="Calibri" panose="020F0502020204030204" pitchFamily="34" charset="0"/>
              </a:rPr>
              <a:pPr eaLnBrk="1" hangingPunct="1"/>
              <a:t>4</a:t>
            </a:fld>
            <a:endParaRPr lang="tr-TR" altLang="tr-TR">
              <a:latin typeface="Calibri" panose="020F0502020204030204" pitchFamily="34" charset="0"/>
            </a:endParaRPr>
          </a:p>
        </p:txBody>
      </p:sp>
    </p:spTree>
    <p:extLst>
      <p:ext uri="{BB962C8B-B14F-4D97-AF65-F5344CB8AC3E}">
        <p14:creationId xmlns:p14="http://schemas.microsoft.com/office/powerpoint/2010/main" val="1306987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ts val="2875"/>
              </a:lnSpc>
              <a:spcBef>
                <a:spcPct val="0"/>
              </a:spcBef>
            </a:pPr>
            <a:r>
              <a:rPr lang="tr-TR" altLang="tr-TR" dirty="0"/>
              <a:t>Görüşme yapıldığı sırada görüşmeyi aynalı odanın arkasından izleyen ekibin (</a:t>
            </a:r>
            <a:r>
              <a:rPr lang="tr-TR" altLang="tr-TR" sz="2000" dirty="0"/>
              <a:t>Cumhuriyet Savcısı, Kolluk kuvveti ASHB personeli, Çocuğun Avukatı , Adli Tıp Uzmanı / Çocuk Psikiyatristi) </a:t>
            </a:r>
            <a:r>
              <a:rPr lang="tr-TR" altLang="tr-TR" dirty="0"/>
              <a:t>bulunduğu  oda.</a:t>
            </a:r>
          </a:p>
          <a:p>
            <a:pPr lvl="1">
              <a:lnSpc>
                <a:spcPts val="2875"/>
              </a:lnSpc>
              <a:spcBef>
                <a:spcPct val="0"/>
              </a:spcBef>
            </a:pPr>
            <a:endParaRPr lang="tr-TR" altLang="tr-TR" sz="2000" dirty="0"/>
          </a:p>
          <a:p>
            <a:endParaRPr lang="tr-TR" altLang="tr-TR"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7D5981-83F7-4AA9-AF1B-5DF2667305B1}" type="slidenum">
              <a:rPr lang="tr-TR" altLang="tr-TR">
                <a:latin typeface="Calibri" panose="020F0502020204030204" pitchFamily="34" charset="0"/>
              </a:rPr>
              <a:pPr eaLnBrk="1" hangingPunct="1"/>
              <a:t>31</a:t>
            </a:fld>
            <a:endParaRPr lang="tr-TR" altLang="tr-TR">
              <a:latin typeface="Calibri" panose="020F0502020204030204" pitchFamily="34" charset="0"/>
            </a:endParaRPr>
          </a:p>
        </p:txBody>
      </p:sp>
    </p:spTree>
    <p:extLst>
      <p:ext uri="{BB962C8B-B14F-4D97-AF65-F5344CB8AC3E}">
        <p14:creationId xmlns:p14="http://schemas.microsoft.com/office/powerpoint/2010/main" val="1707649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635FB7-9F26-46E7-9ED3-3CCA62C2FD7C}" type="slidenum">
              <a:rPr lang="tr-TR" altLang="tr-TR">
                <a:latin typeface="Calibri" panose="020F0502020204030204" pitchFamily="34" charset="0"/>
              </a:rPr>
              <a:pPr eaLnBrk="1" hangingPunct="1"/>
              <a:t>32</a:t>
            </a:fld>
            <a:endParaRPr lang="tr-TR" altLang="tr-TR">
              <a:latin typeface="Calibri" panose="020F0502020204030204" pitchFamily="34" charset="0"/>
            </a:endParaRPr>
          </a:p>
        </p:txBody>
      </p:sp>
    </p:spTree>
    <p:extLst>
      <p:ext uri="{BB962C8B-B14F-4D97-AF65-F5344CB8AC3E}">
        <p14:creationId xmlns:p14="http://schemas.microsoft.com/office/powerpoint/2010/main" val="1241068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t>Fizik muayenenin ve adli muayenenin yapıldığı oda.</a:t>
            </a:r>
          </a:p>
          <a:p>
            <a:pPr eaLnBrk="1" hangingPunct="1">
              <a:spcBef>
                <a:spcPct val="0"/>
              </a:spcBef>
            </a:pPr>
            <a:endParaRPr lang="tr-TR" altLang="tr-TR"/>
          </a:p>
        </p:txBody>
      </p:sp>
      <p:sp>
        <p:nvSpPr>
          <p:cNvPr id="6144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98F205-C9B9-40D7-8094-E05ABDA6DE54}" type="slidenum">
              <a:rPr lang="tr-TR" altLang="tr-TR">
                <a:latin typeface="Calibri" panose="020F0502020204030204" pitchFamily="34" charset="0"/>
              </a:rPr>
              <a:pPr eaLnBrk="1" hangingPunct="1"/>
              <a:t>33</a:t>
            </a:fld>
            <a:endParaRPr lang="tr-TR" altLang="tr-TR">
              <a:latin typeface="Calibri" panose="020F0502020204030204" pitchFamily="34" charset="0"/>
            </a:endParaRPr>
          </a:p>
        </p:txBody>
      </p:sp>
    </p:spTree>
    <p:extLst>
      <p:ext uri="{BB962C8B-B14F-4D97-AF65-F5344CB8AC3E}">
        <p14:creationId xmlns:p14="http://schemas.microsoft.com/office/powerpoint/2010/main" val="78665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6246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DAC08D-1AC3-46AB-966D-A60B9A68F743}" type="slidenum">
              <a:rPr lang="tr-TR" altLang="tr-TR">
                <a:latin typeface="Calibri" panose="020F0502020204030204" pitchFamily="34" charset="0"/>
              </a:rPr>
              <a:pPr eaLnBrk="1" hangingPunct="1"/>
              <a:t>34</a:t>
            </a:fld>
            <a:endParaRPr lang="tr-TR" altLang="tr-TR">
              <a:latin typeface="Calibri" panose="020F0502020204030204" pitchFamily="34" charset="0"/>
            </a:endParaRPr>
          </a:p>
        </p:txBody>
      </p:sp>
    </p:spTree>
    <p:extLst>
      <p:ext uri="{BB962C8B-B14F-4D97-AF65-F5344CB8AC3E}">
        <p14:creationId xmlns:p14="http://schemas.microsoft.com/office/powerpoint/2010/main" val="3161208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Çocukların beklemesi için 2 farklı oda hazırlanmıştır. Odalardan biri küçük çocuklar için döşenmiş, diğeri ergenlerin gereksinimine uygun olarak hazırlanmıştır.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634923-729B-4DE3-8B1D-DDFF72469986}" type="slidenum">
              <a:rPr lang="tr-TR" altLang="tr-TR">
                <a:latin typeface="Calibri" panose="020F0502020204030204" pitchFamily="34" charset="0"/>
              </a:rPr>
              <a:pPr eaLnBrk="1" hangingPunct="1"/>
              <a:t>35</a:t>
            </a:fld>
            <a:endParaRPr lang="tr-TR" altLang="tr-TR">
              <a:latin typeface="Calibri" panose="020F0502020204030204" pitchFamily="34" charset="0"/>
            </a:endParaRPr>
          </a:p>
        </p:txBody>
      </p:sp>
    </p:spTree>
    <p:extLst>
      <p:ext uri="{BB962C8B-B14F-4D97-AF65-F5344CB8AC3E}">
        <p14:creationId xmlns:p14="http://schemas.microsoft.com/office/powerpoint/2010/main" val="2528459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Kısa süreli konaklama gereksinimi olan çocuklar için hazırlanmış 2 ayrı oda bulunmaktadır. Her odada çocukla birlikte kalabilecek bir refakatçi için de yatak vardır.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359AAF-DF05-479D-9A65-439D05C4C025}" type="slidenum">
              <a:rPr lang="tr-TR" altLang="tr-TR">
                <a:latin typeface="Calibri" panose="020F0502020204030204" pitchFamily="34" charset="0"/>
              </a:rPr>
              <a:pPr eaLnBrk="1" hangingPunct="1"/>
              <a:t>36</a:t>
            </a:fld>
            <a:endParaRPr lang="tr-TR" altLang="tr-TR">
              <a:latin typeface="Calibri" panose="020F0502020204030204" pitchFamily="34" charset="0"/>
            </a:endParaRPr>
          </a:p>
        </p:txBody>
      </p:sp>
    </p:spTree>
    <p:extLst>
      <p:ext uri="{BB962C8B-B14F-4D97-AF65-F5344CB8AC3E}">
        <p14:creationId xmlns:p14="http://schemas.microsoft.com/office/powerpoint/2010/main" val="1071853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Ailelerle görüşmenin yapıldığı 2 farklı oda bulunmaktadır.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E36DA7-422B-403F-B703-B916CDC8A200}" type="slidenum">
              <a:rPr lang="tr-TR" altLang="tr-TR">
                <a:latin typeface="Calibri" panose="020F0502020204030204" pitchFamily="34" charset="0"/>
              </a:rPr>
              <a:pPr eaLnBrk="1" hangingPunct="1"/>
              <a:t>37</a:t>
            </a:fld>
            <a:endParaRPr lang="tr-TR" altLang="tr-TR">
              <a:latin typeface="Calibri" panose="020F0502020204030204" pitchFamily="34" charset="0"/>
            </a:endParaRPr>
          </a:p>
        </p:txBody>
      </p:sp>
    </p:spTree>
    <p:extLst>
      <p:ext uri="{BB962C8B-B14F-4D97-AF65-F5344CB8AC3E}">
        <p14:creationId xmlns:p14="http://schemas.microsoft.com/office/powerpoint/2010/main" val="124935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tr-TR" altLang="tr-TR" dirty="0"/>
              <a:t>SUÇU BİLDİRMEME</a:t>
            </a:r>
          </a:p>
          <a:p>
            <a:pPr eaLnBrk="1" hangingPunct="1">
              <a:lnSpc>
                <a:spcPct val="80000"/>
              </a:lnSpc>
              <a:spcBef>
                <a:spcPct val="0"/>
              </a:spcBef>
            </a:pPr>
            <a:r>
              <a:rPr lang="tr-TR" altLang="tr-TR" dirty="0"/>
              <a:t>    Madde 278 - (1) İşlenmekte olan bir suçu yetkili makamlara bildirmeyen kişi, bir yıla kadar hapis cezası ile cezalandırılır.</a:t>
            </a:r>
          </a:p>
          <a:p>
            <a:pPr eaLnBrk="1" hangingPunct="1">
              <a:lnSpc>
                <a:spcPct val="80000"/>
              </a:lnSpc>
              <a:spcBef>
                <a:spcPct val="0"/>
              </a:spcBef>
            </a:pPr>
            <a:r>
              <a:rPr lang="tr-TR" altLang="tr-TR" dirty="0"/>
              <a:t>    (2) İşlenmiş olmakla birlikte, sebebiyet verdiği neticelerin sınırlandırılması hâlen mümkün bulunan bir suçu yetkili makamlara bildirmeyen kişi, yukarıdaki fıkra hükmüne göre cezalandırılır.</a:t>
            </a:r>
          </a:p>
          <a:p>
            <a:pPr eaLnBrk="1" hangingPunct="1">
              <a:lnSpc>
                <a:spcPct val="80000"/>
              </a:lnSpc>
              <a:spcBef>
                <a:spcPct val="0"/>
              </a:spcBef>
            </a:pPr>
            <a:r>
              <a:rPr lang="tr-TR" altLang="tr-TR" dirty="0"/>
              <a:t>    (3) Mağdurun </a:t>
            </a:r>
            <a:r>
              <a:rPr lang="tr-TR" altLang="tr-TR" dirty="0" err="1"/>
              <a:t>onbeş</a:t>
            </a:r>
            <a:r>
              <a:rPr lang="tr-TR" altLang="tr-TR" dirty="0"/>
              <a:t> yaşını bitirmemiş bir çocuk, bedensel veya ruhsal bakımdan özürlü olan ya da hamileliği nedeniyle kendisini savunamayacak durumda bulunan kimse olması hâlinde, yukarıdaki fıkralara göre verilecek ceza, yarı oranında artırılır. </a:t>
            </a:r>
          </a:p>
          <a:p>
            <a:pPr eaLnBrk="1" hangingPunct="1">
              <a:lnSpc>
                <a:spcPct val="80000"/>
              </a:lnSpc>
              <a:spcBef>
                <a:spcPct val="0"/>
              </a:spcBef>
            </a:pPr>
            <a:r>
              <a:rPr lang="tr-TR" altLang="tr-TR" dirty="0"/>
              <a:t>    KAMU GÖREVLİSİNİN SUÇU BİLDİRMEMESİ</a:t>
            </a:r>
          </a:p>
          <a:p>
            <a:pPr eaLnBrk="1" hangingPunct="1">
              <a:lnSpc>
                <a:spcPct val="80000"/>
              </a:lnSpc>
              <a:spcBef>
                <a:spcPct val="0"/>
              </a:spcBef>
            </a:pPr>
            <a:r>
              <a:rPr lang="tr-TR" altLang="tr-TR" dirty="0"/>
              <a:t>    Madde 279 - (1) Kamu adına soruşturma ve kovuşturmayı gerektiren bir suçun işlendiğini göreviyle bağlantılı olarak öğrenip de yetkili makamlara bildirimde bulunmayı ihmal eden veya bu hususta gecikme gösteren kamu görevlisi, altı aydan iki yıla kadar hapis cezası ile cezalandırılır. </a:t>
            </a:r>
          </a:p>
          <a:p>
            <a:pPr eaLnBrk="1" hangingPunct="1">
              <a:lnSpc>
                <a:spcPct val="80000"/>
              </a:lnSpc>
              <a:spcBef>
                <a:spcPct val="0"/>
              </a:spcBef>
            </a:pPr>
            <a:r>
              <a:rPr lang="tr-TR" altLang="tr-TR" dirty="0"/>
              <a:t>    (2) Suçun, adlî kolluk görevini yapan kişi tarafından işlenmesi hâlinde, yukarıdaki fıkraya göre verilecek ceza yarı oranında artırılır. </a:t>
            </a:r>
          </a:p>
          <a:p>
            <a:pPr eaLnBrk="1" hangingPunct="1">
              <a:lnSpc>
                <a:spcPct val="80000"/>
              </a:lnSpc>
              <a:spcBef>
                <a:spcPct val="0"/>
              </a:spcBef>
            </a:pPr>
            <a:r>
              <a:rPr lang="tr-TR" altLang="tr-TR" dirty="0"/>
              <a:t>    SAĞLIK MESLEĞİ MENSUPLARININ SUÇU BİLDİRMEMESİ</a:t>
            </a:r>
          </a:p>
          <a:p>
            <a:pPr eaLnBrk="1" hangingPunct="1">
              <a:lnSpc>
                <a:spcPct val="80000"/>
              </a:lnSpc>
              <a:spcBef>
                <a:spcPct val="0"/>
              </a:spcBef>
            </a:pPr>
            <a:r>
              <a:rPr lang="tr-TR" altLang="tr-TR" dirty="0"/>
              <a:t>    Madde 280 - (1) Görevini yaptığı sırada bir suçun işlendiği yönünde bir belirti ile karşılaşmasına rağmen, durumu yetkili makamlara bildirmeyen veya bu hususta gecikme gösteren sağlık mesleği mensubu, bir yıla kadar hapis cezası ile cezalandırılır. </a:t>
            </a:r>
          </a:p>
          <a:p>
            <a:pPr eaLnBrk="1" hangingPunct="1">
              <a:lnSpc>
                <a:spcPct val="80000"/>
              </a:lnSpc>
              <a:spcBef>
                <a:spcPct val="0"/>
              </a:spcBef>
            </a:pPr>
            <a:r>
              <a:rPr lang="tr-TR" altLang="tr-TR" dirty="0"/>
              <a:t>       (2) Sağlık mesleği mensubu deyiminden tabip, diş tabibi, eczacı, ebe, hemşire ve sağlık hizmeti veren diğer kişiler anlaşılır. </a:t>
            </a:r>
          </a:p>
        </p:txBody>
      </p:sp>
      <p:sp>
        <p:nvSpPr>
          <p:cNvPr id="204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CD77B7-5AE7-44FE-ABAF-550B9F9F9B99}" type="slidenum">
              <a:rPr lang="tr-TR" altLang="tr-TR">
                <a:latin typeface="Calibri" panose="020F0502020204030204" pitchFamily="34" charset="0"/>
              </a:rPr>
              <a:pPr eaLnBrk="1" hangingPunct="1"/>
              <a:t>41</a:t>
            </a:fld>
            <a:endParaRPr lang="tr-TR" altLang="tr-TR">
              <a:latin typeface="Calibri" panose="020F0502020204030204" pitchFamily="34" charset="0"/>
            </a:endParaRPr>
          </a:p>
        </p:txBody>
      </p:sp>
    </p:spTree>
    <p:extLst>
      <p:ext uri="{BB962C8B-B14F-4D97-AF65-F5344CB8AC3E}">
        <p14:creationId xmlns:p14="http://schemas.microsoft.com/office/powerpoint/2010/main" val="375904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smtClean="0"/>
              <a:t>Çocukların cinsel istismarında failler, genellikle yaşları gereği mağdur üzerinde yetki, otorite veya sorumluluk sahibi konumunda bulunan erişkinlerdir, ancak başka çocuklar, özellikle ergenler de cinsel istismar faili olabilir. </a:t>
            </a:r>
          </a:p>
          <a:p>
            <a:pPr eaLnBrk="1" hangingPunct="1">
              <a:spcBef>
                <a:spcPct val="0"/>
              </a:spcBef>
            </a:pPr>
            <a:endParaRPr lang="tr-TR" altLang="tr-TR" dirty="0" smtClean="0"/>
          </a:p>
          <a:p>
            <a:pPr eaLnBrk="1" hangingPunct="1">
              <a:spcBef>
                <a:spcPct val="0"/>
              </a:spcBef>
            </a:pPr>
            <a:r>
              <a:rPr lang="tr-TR" altLang="tr-TR" dirty="0" smtClean="0"/>
              <a:t>Çocukların cinsel istismarında, çocuğun bu eyleme kendi isteği ile katıldığına ilişkin bir iddia olabilir.  Ancak bu durum özellikle 15 yaşından küçük çocuklar için kesinlikle kabul edilemez. Çocuklar bu tip bir eyleme korktuğu, kandırıldığı, eylemin anlamını bilmediği, kendinin suçlanacağından çekindiği için ya da benzer başka bir sebeple katılır. İstismar gerçekleştikten sonra da tacizciden korktuğu, başına gelenlerden utandığı, kendini kirli hissettiği, başına gelenlerin kendi suçu olduğu ya da yaşadıklarının ne anlama geldiğini henüz anlayamadığı için istismara uğradığını ifade edemez. Bu durum da kesinlikle çocuğun bu eyleme kendi isteği ile katıldığı şeklinde yorumlanmamalıdır. Bu nedenle 15 yaşından küçük çocuklara yönelik cinsel istismar durumunda herhangi bir şikayet aranmaksızın adli süreç başlar. </a:t>
            </a:r>
          </a:p>
          <a:p>
            <a:pPr eaLnBrk="1" hangingPunct="1">
              <a:spcBef>
                <a:spcPct val="0"/>
              </a:spcBef>
            </a:pPr>
            <a:endParaRPr lang="tr-TR" altLang="tr-TR" dirty="0" smtClean="0"/>
          </a:p>
          <a:p>
            <a:pPr eaLnBrk="1" hangingPunct="1">
              <a:spcBef>
                <a:spcPct val="0"/>
              </a:spcBef>
            </a:pPr>
            <a:r>
              <a:rPr lang="tr-TR" altLang="tr-TR" dirty="0" smtClean="0"/>
              <a:t>15 yaş ve üzerindeki çocukların dahil olduğu cinsel eylemlerde adli sürecin başlaması için şikayet gerekir. Ancak 15 yaş ve üzerindeki çocuk şikayetçi olmazsa bile  cinsel tacizin çocuğun üstsoyu, ikinci veya üçüncü derecede kan </a:t>
            </a:r>
            <a:r>
              <a:rPr lang="tr-TR" altLang="tr-TR" dirty="0" err="1" smtClean="0"/>
              <a:t>hısmı</a:t>
            </a:r>
            <a:r>
              <a:rPr lang="tr-TR" altLang="tr-TR" dirty="0" smtClean="0"/>
              <a:t>, üvey baba, evlat edinen, vasi, eğitici, öğretici, bakıcı, sağlık hizmeti veren veya koruma ve gözetim yükümlülüğü bulunan diğer kişiler tarafından ya da hizmet ilişkisinin sağladığı nüfuz kötüye kullanılmak suretiyle veya birden fazla kişi tarafından birlikte gerçekleştirilmesi hâlinde adli süreç başlar.       </a:t>
            </a:r>
          </a:p>
          <a:p>
            <a:pPr eaLnBrk="1" hangingPunct="1">
              <a:spcBef>
                <a:spcPct val="0"/>
              </a:spcBef>
            </a:pPr>
            <a:endParaRPr lang="tr-TR" altLang="tr-TR" dirty="0" smtClean="0"/>
          </a:p>
        </p:txBody>
      </p:sp>
      <p:sp>
        <p:nvSpPr>
          <p:cNvPr id="3277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9048EB-5C16-4F25-AE3B-75818C427136}" type="slidenum">
              <a:rPr lang="tr-TR" altLang="tr-TR">
                <a:latin typeface="Calibri" panose="020F0502020204030204" pitchFamily="34" charset="0"/>
              </a:rPr>
              <a:pPr eaLnBrk="1" hangingPunct="1"/>
              <a:t>6</a:t>
            </a:fld>
            <a:endParaRPr lang="tr-TR" altLang="tr-TR">
              <a:latin typeface="Calibri" panose="020F0502020204030204" pitchFamily="34" charset="0"/>
            </a:endParaRPr>
          </a:p>
        </p:txBody>
      </p:sp>
    </p:spTree>
    <p:extLst>
      <p:ext uri="{BB962C8B-B14F-4D97-AF65-F5344CB8AC3E}">
        <p14:creationId xmlns:p14="http://schemas.microsoft.com/office/powerpoint/2010/main" val="283516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A6731D-7F8E-424C-9E24-BA04D80A5DE8}" type="slidenum">
              <a:rPr lang="tr-TR" altLang="tr-TR">
                <a:latin typeface="Calibri" panose="020F0502020204030204" pitchFamily="34" charset="0"/>
              </a:rPr>
              <a:pPr eaLnBrk="1" hangingPunct="1"/>
              <a:t>7</a:t>
            </a:fld>
            <a:endParaRPr lang="tr-TR" altLang="tr-TR">
              <a:latin typeface="Calibri" panose="020F0502020204030204" pitchFamily="34" charset="0"/>
            </a:endParaRPr>
          </a:p>
        </p:txBody>
      </p:sp>
    </p:spTree>
    <p:extLst>
      <p:ext uri="{BB962C8B-B14F-4D97-AF65-F5344CB8AC3E}">
        <p14:creationId xmlns:p14="http://schemas.microsoft.com/office/powerpoint/2010/main" val="305090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Dokunmanın yer aldığı istismar durumlarında; tacizcinin çocuğa dokunmasının dışında çocuğun kendisine dokunmasını istemek, zorlamak veya çocuğu buna ikna etmek de cinsel istismar sayılır.</a:t>
            </a:r>
          </a:p>
          <a:p>
            <a:pPr eaLnBrk="1" hangingPunct="1">
              <a:spcBef>
                <a:spcPct val="0"/>
              </a:spcBef>
            </a:pPr>
            <a:endParaRPr lang="tr-TR" altLang="tr-TR" smtClean="0"/>
          </a:p>
          <a:p>
            <a:pPr eaLnBrk="1" hangingPunct="1">
              <a:spcBef>
                <a:spcPct val="0"/>
              </a:spcBef>
            </a:pPr>
            <a:r>
              <a:rPr lang="tr-TR" altLang="tr-TR" smtClean="0"/>
              <a:t>Çocuk cinsel istismarında istismarcılar sıklıkla şiddet kullanmazlar. Çocukları yaralayarak ya da ürkütürek kendilerinden uzaklaştırmak istemezler. Böylece tacizlerini daha uzun süre devam ettirirler. </a:t>
            </a:r>
          </a:p>
          <a:p>
            <a:pPr eaLnBrk="1" hangingPunct="1">
              <a:spcBef>
                <a:spcPct val="0"/>
              </a:spcBef>
            </a:pPr>
            <a:endParaRPr lang="tr-TR" altLang="tr-TR" smtClean="0"/>
          </a:p>
          <a:p>
            <a:pPr eaLnBrk="1" hangingPunct="1">
              <a:spcBef>
                <a:spcPct val="0"/>
              </a:spcBef>
            </a:pPr>
            <a:endParaRPr lang="tr-TR" altLang="tr-TR" smtClean="0"/>
          </a:p>
        </p:txBody>
      </p:sp>
      <p:sp>
        <p:nvSpPr>
          <p:cNvPr id="35844"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F1EE5D-B302-452D-A5B2-90C8D40241BF}" type="slidenum">
              <a:rPr lang="tr-TR" altLang="tr-TR">
                <a:latin typeface="Calibri" panose="020F0502020204030204" pitchFamily="34" charset="0"/>
              </a:rPr>
              <a:pPr eaLnBrk="1" hangingPunct="1"/>
              <a:t>8</a:t>
            </a:fld>
            <a:endParaRPr lang="tr-TR" altLang="tr-TR">
              <a:latin typeface="Calibri" panose="020F0502020204030204" pitchFamily="34" charset="0"/>
            </a:endParaRPr>
          </a:p>
        </p:txBody>
      </p:sp>
    </p:spTree>
    <p:extLst>
      <p:ext uri="{BB962C8B-B14F-4D97-AF65-F5344CB8AC3E}">
        <p14:creationId xmlns:p14="http://schemas.microsoft.com/office/powerpoint/2010/main" val="170269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a:p>
            <a:pPr eaLnBrk="1" hangingPunct="1">
              <a:spcBef>
                <a:spcPct val="0"/>
              </a:spcBef>
            </a:pPr>
            <a:endParaRPr lang="tr-TR" altLang="tr-TR" smtClean="0"/>
          </a:p>
        </p:txBody>
      </p:sp>
      <p:sp>
        <p:nvSpPr>
          <p:cNvPr id="3686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41FE2B-B85E-4B0E-96E9-6EED49C862BE}" type="slidenum">
              <a:rPr lang="tr-TR" altLang="tr-TR">
                <a:latin typeface="Calibri" panose="020F0502020204030204" pitchFamily="34" charset="0"/>
              </a:rPr>
              <a:pPr eaLnBrk="1" hangingPunct="1"/>
              <a:t>9</a:t>
            </a:fld>
            <a:endParaRPr lang="tr-TR" altLang="tr-TR">
              <a:latin typeface="Calibri" panose="020F0502020204030204" pitchFamily="34" charset="0"/>
            </a:endParaRPr>
          </a:p>
        </p:txBody>
      </p:sp>
    </p:spTree>
    <p:extLst>
      <p:ext uri="{BB962C8B-B14F-4D97-AF65-F5344CB8AC3E}">
        <p14:creationId xmlns:p14="http://schemas.microsoft.com/office/powerpoint/2010/main" val="3878955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b="1" smtClean="0"/>
              <a:t>Ensest</a:t>
            </a:r>
            <a:r>
              <a:rPr lang="tr-TR" altLang="tr-TR" smtClean="0"/>
              <a:t> cinsel istismar kapsamında bir saldırı tipidir. Ensestin tek ve kesin bir tanımını yapmak zordur. Son çalışmalarda üzerinde fikir birliğine varılan tanıma göre ensest; birbiriyle evli olanlar dışındaki aile üyeleri arasında sözlü-sözsüz, fiziksel, görsel her türlü erotik davranıştır.  Ensest için kabul edilen taciz, taciz edenin cinsel uyarılması ya da tatmini için çocuğa veya gence yönelmiş her türlü fiziksel ya da fiziksel olmayan cinsel davranışı içerir. </a:t>
            </a:r>
          </a:p>
        </p:txBody>
      </p:sp>
      <p:sp>
        <p:nvSpPr>
          <p:cNvPr id="37892"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E5CA73-A2D0-47DB-B860-1C867E76149E}" type="slidenum">
              <a:rPr lang="tr-TR" altLang="tr-TR">
                <a:latin typeface="Calibri" panose="020F0502020204030204" pitchFamily="34" charset="0"/>
              </a:rPr>
              <a:pPr eaLnBrk="1" hangingPunct="1"/>
              <a:t>10</a:t>
            </a:fld>
            <a:endParaRPr lang="tr-TR" altLang="tr-TR">
              <a:latin typeface="Calibri" panose="020F0502020204030204" pitchFamily="34" charset="0"/>
            </a:endParaRPr>
          </a:p>
        </p:txBody>
      </p:sp>
    </p:spTree>
    <p:extLst>
      <p:ext uri="{BB962C8B-B14F-4D97-AF65-F5344CB8AC3E}">
        <p14:creationId xmlns:p14="http://schemas.microsoft.com/office/powerpoint/2010/main" val="194866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Bu slaytta bahsedilen davranış özellikleri daha çok cinsel istismarı akla getirir.  Ancak  bu davranışların cinsel istismar için kesin belirtiler olmadığı, çocukların farklı sebeplerle de böyle davranabileceği bilinmelidir.  </a:t>
            </a: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D0A67-F0FA-4429-B738-31B5EB8F9911}" type="slidenum">
              <a:rPr lang="tr-TR" altLang="tr-TR">
                <a:latin typeface="Calibri" panose="020F0502020204030204" pitchFamily="34" charset="0"/>
              </a:rPr>
              <a:pPr eaLnBrk="1" hangingPunct="1"/>
              <a:t>11</a:t>
            </a:fld>
            <a:endParaRPr lang="tr-TR" altLang="tr-TR">
              <a:latin typeface="Calibri" panose="020F0502020204030204" pitchFamily="34" charset="0"/>
            </a:endParaRPr>
          </a:p>
        </p:txBody>
      </p:sp>
    </p:spTree>
    <p:extLst>
      <p:ext uri="{BB962C8B-B14F-4D97-AF65-F5344CB8AC3E}">
        <p14:creationId xmlns:p14="http://schemas.microsoft.com/office/powerpoint/2010/main" val="274468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DCD86B-6A97-4807-928F-A93B9E3347DB}" type="slidenum">
              <a:rPr lang="tr-TR" altLang="tr-TR">
                <a:latin typeface="Calibri" panose="020F0502020204030204" pitchFamily="34" charset="0"/>
              </a:rPr>
              <a:pPr eaLnBrk="1" hangingPunct="1"/>
              <a:t>12</a:t>
            </a:fld>
            <a:endParaRPr lang="tr-TR" altLang="tr-TR">
              <a:latin typeface="Calibri" panose="020F0502020204030204" pitchFamily="34" charset="0"/>
            </a:endParaRPr>
          </a:p>
        </p:txBody>
      </p:sp>
    </p:spTree>
    <p:extLst>
      <p:ext uri="{BB962C8B-B14F-4D97-AF65-F5344CB8AC3E}">
        <p14:creationId xmlns:p14="http://schemas.microsoft.com/office/powerpoint/2010/main" val="32826621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9/2/2024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dirty="0"/>
              <a:t>9/2/2024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772C379-9A7C-4C87-A116-CBE9F58B04C5}" type="datetimeFigureOut">
              <a:rPr lang="en-US" dirty="0"/>
              <a:t>9/2/2024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9/2/2024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CİNSEL İSTİSMAR VE Çocuk </a:t>
            </a:r>
            <a:r>
              <a:rPr lang="tr-TR" dirty="0" smtClean="0"/>
              <a:t>izlem merkezi</a:t>
            </a:r>
            <a:endParaRPr lang="tr-TR" dirty="0"/>
          </a:p>
        </p:txBody>
      </p:sp>
      <p:sp>
        <p:nvSpPr>
          <p:cNvPr id="3" name="Alt Başlık 2"/>
          <p:cNvSpPr>
            <a:spLocks noGrp="1"/>
          </p:cNvSpPr>
          <p:nvPr>
            <p:ph type="subTitle" idx="1"/>
          </p:nvPr>
        </p:nvSpPr>
        <p:spPr>
          <a:xfrm>
            <a:off x="1051560" y="4714940"/>
            <a:ext cx="7891272" cy="1069848"/>
          </a:xfrm>
        </p:spPr>
        <p:txBody>
          <a:bodyPr/>
          <a:lstStyle/>
          <a:p>
            <a:r>
              <a:rPr lang="tr-TR" dirty="0" smtClean="0"/>
              <a:t>Yenişehir RAM</a:t>
            </a:r>
            <a:endParaRPr lang="tr-TR" dirty="0"/>
          </a:p>
        </p:txBody>
      </p:sp>
    </p:spTree>
    <p:extLst>
      <p:ext uri="{BB962C8B-B14F-4D97-AF65-F5344CB8AC3E}">
        <p14:creationId xmlns:p14="http://schemas.microsoft.com/office/powerpoint/2010/main" val="163868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1919288" y="260350"/>
            <a:ext cx="8286750" cy="914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800" b="1" dirty="0" err="1">
                <a:solidFill>
                  <a:schemeClr val="accent3">
                    <a:lumMod val="50000"/>
                  </a:schemeClr>
                </a:solidFill>
              </a:rPr>
              <a:t>Ensest</a:t>
            </a:r>
            <a:endParaRPr lang="tr-TR" sz="2800" b="1" dirty="0">
              <a:solidFill>
                <a:schemeClr val="accent3">
                  <a:lumMod val="50000"/>
                </a:schemeClr>
              </a:solidFill>
            </a:endParaRPr>
          </a:p>
        </p:txBody>
      </p:sp>
      <p:sp>
        <p:nvSpPr>
          <p:cNvPr id="6" name="5 Yuvarlatılmış Dikdörtgen"/>
          <p:cNvSpPr/>
          <p:nvPr/>
        </p:nvSpPr>
        <p:spPr>
          <a:xfrm>
            <a:off x="2063750" y="1628776"/>
            <a:ext cx="8135938" cy="482441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tr-TR" sz="2400" dirty="0"/>
              <a:t>Kanunen evlenmelerine izin verilmeyen iki kişi arasındaki cinsel ilişki ensest olarak tanımlanır.</a:t>
            </a:r>
          </a:p>
          <a:p>
            <a:pPr>
              <a:defRPr/>
            </a:pPr>
            <a:endParaRPr lang="tr-TR" sz="2400" dirty="0"/>
          </a:p>
          <a:p>
            <a:pPr marL="369888" indent="-369888">
              <a:spcBef>
                <a:spcPts val="550"/>
              </a:spcBef>
              <a:buClr>
                <a:srgbClr val="FFFFCC"/>
              </a:buClr>
              <a:buSzPct val="70000"/>
              <a:buFont typeface="Wingdings" pitchFamily="2" charset="2"/>
              <a:buChar char=""/>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t>Kan bağı olan baba, anne, ağabey, abla, amca, dayı, teyze, hala ve dede gibi akrabalara ek olarak, çocuk üzerinde anne-baba gibi otoritesi ve saygınlığı olan geniş bir akraba ve hısım grubu </a:t>
            </a:r>
            <a:r>
              <a:rPr lang="tr-TR" sz="2400" dirty="0" err="1"/>
              <a:t>ensest</a:t>
            </a:r>
            <a:r>
              <a:rPr lang="tr-TR" sz="2400" dirty="0"/>
              <a:t> tanımında taciz edenler arasında sayılır. Örneğin enişte, üvey anne-baba, üvey kardeşler bu gruptadır.</a:t>
            </a:r>
          </a:p>
          <a:p>
            <a:pPr marL="369888" indent="-369888">
              <a:lnSpc>
                <a:spcPct val="150000"/>
              </a:lnSpc>
              <a:spcBef>
                <a:spcPts val="550"/>
              </a:spcBef>
              <a:buClr>
                <a:srgbClr val="FFFFCC"/>
              </a:buClr>
              <a:buSzPct val="70000"/>
              <a:buFont typeface="Wingdings" pitchFamily="2" charset="2"/>
              <a:buChar char=""/>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en-GB" sz="2400" dirty="0">
              <a:solidFill>
                <a:schemeClr val="accent3">
                  <a:lumMod val="50000"/>
                </a:schemeClr>
              </a:solidFill>
            </a:endParaRPr>
          </a:p>
        </p:txBody>
      </p:sp>
    </p:spTree>
    <p:extLst>
      <p:ext uri="{BB962C8B-B14F-4D97-AF65-F5344CB8AC3E}">
        <p14:creationId xmlns:p14="http://schemas.microsoft.com/office/powerpoint/2010/main" val="2914964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51089" y="476251"/>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2800" dirty="0"/>
              <a:t>Çocuklarda </a:t>
            </a:r>
            <a:r>
              <a:rPr lang="tr-TR" sz="2800" u="sng" dirty="0"/>
              <a:t>Cinsel İstismarı </a:t>
            </a:r>
          </a:p>
          <a:p>
            <a:pPr algn="ctr">
              <a:defRPr/>
            </a:pPr>
            <a:r>
              <a:rPr lang="tr-TR" sz="2800" dirty="0"/>
              <a:t>Düşündürebilecek İpuçları</a:t>
            </a:r>
          </a:p>
        </p:txBody>
      </p:sp>
      <p:sp>
        <p:nvSpPr>
          <p:cNvPr id="4" name="Rounded Rectangle 3"/>
          <p:cNvSpPr/>
          <p:nvPr/>
        </p:nvSpPr>
        <p:spPr>
          <a:xfrm>
            <a:off x="2351089"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Cinselliğe ilişkin her türlü konu ve duruma aşırı ilgi gösterme ya da aşırı kaçınma	</a:t>
            </a:r>
          </a:p>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Baştan çıkarıcı davranışlar 	</a:t>
            </a:r>
          </a:p>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Çok sık öpmeye çalışma, göğüslere, bacaklara ya da genital bölgeye dokunmaya çalışma, sürtünme, kendi genital bölgesini gösterme</a:t>
            </a:r>
          </a:p>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dirty="0">
                <a:solidFill>
                  <a:srgbClr val="4F6228"/>
                </a:solidFill>
                <a:latin typeface="Arial" pitchFamily="34" charset="0"/>
                <a:cs typeface="Arial" pitchFamily="34" charset="0"/>
              </a:rPr>
              <a:t>Bedeninin kirli ya da zedelenmiş olduğuna inanma ve ifade etme</a:t>
            </a:r>
          </a:p>
        </p:txBody>
      </p:sp>
    </p:spTree>
    <p:extLst>
      <p:ext uri="{BB962C8B-B14F-4D97-AF65-F5344CB8AC3E}">
        <p14:creationId xmlns:p14="http://schemas.microsoft.com/office/powerpoint/2010/main" val="3072741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51584" y="1166648"/>
            <a:ext cx="7704856" cy="504843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 belirtilerden hiç biri çocuk istismarının kesin ve net göstergesi değildir. </a:t>
            </a:r>
          </a:p>
          <a:p>
            <a:pPr algn="ctr">
              <a:defRPr/>
            </a:pPr>
            <a:r>
              <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Çocuklar farklı sebeplerle de böyle davranabilir, patolojik davranış değişikleri gösterebilir. </a:t>
            </a:r>
          </a:p>
          <a:p>
            <a:pPr algn="ctr">
              <a:defRPr/>
            </a:pP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r>
              <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Ancak, bu belirtilerin fark edilmesi halinde istismar olasılığını da düşünmek gerekir. </a:t>
            </a:r>
          </a:p>
        </p:txBody>
      </p:sp>
    </p:spTree>
    <p:extLst>
      <p:ext uri="{BB962C8B-B14F-4D97-AF65-F5344CB8AC3E}">
        <p14:creationId xmlns:p14="http://schemas.microsoft.com/office/powerpoint/2010/main" val="179800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51089" y="476251"/>
            <a:ext cx="7705725" cy="2238375"/>
          </a:xfrm>
          <a:prstGeom prst="downArrowCallout">
            <a:avLst>
              <a:gd name="adj1" fmla="val 111035"/>
              <a:gd name="adj2" fmla="val 83809"/>
              <a:gd name="adj3" fmla="val 22625"/>
              <a:gd name="adj4" fmla="val 70202"/>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2800" dirty="0"/>
              <a:t>Cinsel istismar konusunda hikaye uyduran çocuk sayısı çok azdır.</a:t>
            </a:r>
          </a:p>
        </p:txBody>
      </p:sp>
      <p:sp>
        <p:nvSpPr>
          <p:cNvPr id="4" name="Rounded Rectangle 3"/>
          <p:cNvSpPr/>
          <p:nvPr/>
        </p:nvSpPr>
        <p:spPr>
          <a:xfrm>
            <a:off x="2351089" y="2857501"/>
            <a:ext cx="7705725" cy="33575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tr-TR" sz="2800" dirty="0"/>
              <a:t>Eğer bir çocuk cinsel olarak istismar edildiğine ilişkin bilgi veriyorsa temel yaklaşım çocuğa inanmak olmalıdır.  </a:t>
            </a:r>
            <a:endParaRPr lang="tr-TR" sz="2800" dirty="0">
              <a:solidFill>
                <a:prstClr val="white"/>
              </a:solidFill>
            </a:endParaRPr>
          </a:p>
        </p:txBody>
      </p:sp>
    </p:spTree>
    <p:extLst>
      <p:ext uri="{BB962C8B-B14F-4D97-AF65-F5344CB8AC3E}">
        <p14:creationId xmlns:p14="http://schemas.microsoft.com/office/powerpoint/2010/main" val="572543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altLang="tr-TR" dirty="0"/>
              <a:t>Çocukların cinsel istismarında, çocuğun bu eyleme kendi isteği ile katıldığına ilişkin bir iddia olabilir.  Ancak bu durum özellikle 15 yaşından küçük çocuklar için kesinlikle kabul edilemez. Çocuklar bu tip bir eyleme korktuğu, kandırıldığı, eylemin anlamını bilmediği, kendinin suçlanacağından çekindiği için ya da benzer başka bir sebeple katılır. </a:t>
            </a:r>
            <a:endParaRPr lang="tr-TR" altLang="tr-TR" dirty="0" smtClean="0"/>
          </a:p>
          <a:p>
            <a:r>
              <a:rPr lang="tr-TR" altLang="tr-TR" dirty="0" smtClean="0"/>
              <a:t>İstismar </a:t>
            </a:r>
            <a:r>
              <a:rPr lang="tr-TR" altLang="tr-TR" dirty="0"/>
              <a:t>gerçekleştikten sonra da tacizciden korktuğu, başına gelenlerden utandığı, kendini kirli hissettiği, başına gelenlerin kendi suçu olduğu ya da yaşadıklarının ne anlama geldiğini henüz anlayamadığı için istismara uğradığını ifade edemez. Bu durum da kesinlikle çocuğun bu eyleme kendi isteği ile katıldığı şeklinde yorumlanmamalıdır. Bu nedenle 15 yaşından küçük çocuklara yönelik cinsel istismar durumunda herhangi bir şikayet aranmaksızın adli süreç başlar. </a:t>
            </a:r>
          </a:p>
          <a:p>
            <a:endParaRPr lang="tr-TR" dirty="0"/>
          </a:p>
        </p:txBody>
      </p:sp>
    </p:spTree>
    <p:extLst>
      <p:ext uri="{BB962C8B-B14F-4D97-AF65-F5344CB8AC3E}">
        <p14:creationId xmlns:p14="http://schemas.microsoft.com/office/powerpoint/2010/main" val="420083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2424113" y="620713"/>
            <a:ext cx="7531100" cy="1009650"/>
          </a:xfrm>
        </p:spPr>
        <p:txBody>
          <a:bodyPr/>
          <a:lstStyle/>
          <a:p>
            <a:pPr>
              <a:tabLst>
                <a:tab pos="0" algn="l"/>
                <a:tab pos="455613" algn="l"/>
                <a:tab pos="912813" algn="l"/>
                <a:tab pos="1370013" algn="l"/>
                <a:tab pos="1827213" algn="l"/>
                <a:tab pos="2284413" algn="l"/>
                <a:tab pos="2741613" algn="l"/>
                <a:tab pos="3198813" algn="l"/>
                <a:tab pos="3656013" algn="l"/>
                <a:tab pos="4111625" algn="l"/>
                <a:tab pos="4570413" algn="l"/>
                <a:tab pos="5027613" algn="l"/>
                <a:tab pos="5484813" algn="l"/>
                <a:tab pos="5942013" algn="l"/>
                <a:tab pos="6399213" algn="l"/>
                <a:tab pos="6856413" algn="l"/>
                <a:tab pos="7312025" algn="l"/>
                <a:tab pos="7770813" algn="l"/>
                <a:tab pos="8226425" algn="l"/>
                <a:tab pos="8685213" algn="l"/>
                <a:tab pos="9140825" algn="l"/>
              </a:tabLst>
            </a:pPr>
            <a:r>
              <a:rPr lang="tr-TR" altLang="tr-TR" sz="3000" b="1">
                <a:solidFill>
                  <a:srgbClr val="C00000"/>
                </a:solidFill>
              </a:rPr>
              <a:t>Çocuğun istismar edildiğini fark ettiniz, ya da öğrendiniz...</a:t>
            </a:r>
          </a:p>
        </p:txBody>
      </p:sp>
      <p:graphicFrame>
        <p:nvGraphicFramePr>
          <p:cNvPr id="4" name="3 Diyagram"/>
          <p:cNvGraphicFramePr/>
          <p:nvPr/>
        </p:nvGraphicFramePr>
        <p:xfrm>
          <a:off x="2639616" y="1857896"/>
          <a:ext cx="7200800" cy="5000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0113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640013" y="215901"/>
            <a:ext cx="7459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2" tIns="46796" rIns="89992" bIns="46796" anchor="b"/>
          <a:lstStyle>
            <a:lvl1pPr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1pPr>
            <a:lvl2pPr marL="742950" indent="-28575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2pPr>
            <a:lvl3pPr marL="11430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3pPr>
            <a:lvl4pPr marL="16002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4pPr>
            <a:lvl5pPr marL="2057400" indent="-228600" eaLnBrk="0" hangingPunct="0">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14338" algn="l"/>
                <a:tab pos="828675" algn="l"/>
                <a:tab pos="1243013" algn="l"/>
                <a:tab pos="1658938" algn="l"/>
                <a:tab pos="2073275" algn="l"/>
                <a:tab pos="2487613" algn="l"/>
                <a:tab pos="2901950"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defRPr>
            </a:lvl9pPr>
          </a:lstStyle>
          <a:p>
            <a:pPr eaLnBrk="1" hangingPunct="1"/>
            <a:r>
              <a:rPr lang="tr-TR" altLang="tr-TR" sz="3400" b="1">
                <a:solidFill>
                  <a:srgbClr val="C00000"/>
                </a:solidFill>
                <a:latin typeface="Verdana" panose="020B0604030504040204" pitchFamily="34" charset="0"/>
                <a:ea typeface="MS Gothic" panose="020B0609070205080204" pitchFamily="49" charset="-128"/>
              </a:rPr>
              <a:t>Bildirimde bulunmaz iseniz...</a:t>
            </a:r>
          </a:p>
        </p:txBody>
      </p:sp>
      <p:sp>
        <p:nvSpPr>
          <p:cNvPr id="6" name="Rounded Rectangle 1"/>
          <p:cNvSpPr/>
          <p:nvPr/>
        </p:nvSpPr>
        <p:spPr bwMode="auto">
          <a:xfrm>
            <a:off x="1819275" y="1165226"/>
            <a:ext cx="8453438" cy="213201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82954" tIns="41477" rIns="82954" bIns="41477"/>
          <a:lstStyle/>
          <a:p>
            <a:pPr marL="800100" lvl="1" indent="-342900">
              <a:lnSpc>
                <a:spcPct val="90000"/>
              </a:lnSpc>
              <a:spcBef>
                <a:spcPts val="544"/>
              </a:spcBef>
              <a:buClr>
                <a:schemeClr val="bg1"/>
              </a:buClr>
              <a:buSzPct val="65000"/>
              <a:buFont typeface="Wingdings" pitchFamily="2" charset="2"/>
              <a:buChar char="q"/>
              <a:defRPr/>
            </a:pPr>
            <a:r>
              <a:rPr lang="tr-TR" sz="2200" dirty="0">
                <a:solidFill>
                  <a:schemeClr val="bg1"/>
                </a:solidFill>
                <a:latin typeface="Verdana" pitchFamily="34" charset="0"/>
              </a:rPr>
              <a:t>Çocuğun istismarı, </a:t>
            </a:r>
            <a:r>
              <a:rPr lang="tr-TR" sz="2200" u="sng" dirty="0">
                <a:solidFill>
                  <a:schemeClr val="bg1"/>
                </a:solidFill>
                <a:latin typeface="Verdana" pitchFamily="34" charset="0"/>
              </a:rPr>
              <a:t>şiddeti de artarak</a:t>
            </a:r>
            <a:r>
              <a:rPr lang="tr-TR" sz="2200" dirty="0">
                <a:solidFill>
                  <a:schemeClr val="bg1"/>
                </a:solidFill>
                <a:latin typeface="Verdana" pitchFamily="34" charset="0"/>
              </a:rPr>
              <a:t> devam eder</a:t>
            </a:r>
          </a:p>
          <a:p>
            <a:pPr marL="800100" lvl="1" indent="-342900">
              <a:lnSpc>
                <a:spcPct val="90000"/>
              </a:lnSpc>
              <a:spcBef>
                <a:spcPts val="544"/>
              </a:spcBef>
              <a:buClr>
                <a:schemeClr val="bg1"/>
              </a:buClr>
              <a:buSzPct val="65000"/>
              <a:buFont typeface="Wingdings" pitchFamily="2" charset="2"/>
              <a:buChar char="q"/>
              <a:defRPr/>
            </a:pPr>
            <a:r>
              <a:rPr lang="tr-TR" sz="2200" dirty="0">
                <a:solidFill>
                  <a:schemeClr val="bg1"/>
                </a:solidFill>
                <a:latin typeface="Verdana" pitchFamily="34" charset="0"/>
              </a:rPr>
              <a:t>İstismarcı cezasız kalır ve yaptığının onaylandığını, hakkı olduğunu düşünmeye başlar</a:t>
            </a:r>
          </a:p>
          <a:p>
            <a:pPr marL="800100" lvl="1" indent="-342900">
              <a:lnSpc>
                <a:spcPct val="90000"/>
              </a:lnSpc>
              <a:spcBef>
                <a:spcPts val="544"/>
              </a:spcBef>
              <a:buClr>
                <a:schemeClr val="bg1"/>
              </a:buClr>
              <a:buSzPct val="65000"/>
              <a:buFont typeface="Wingdings" pitchFamily="2" charset="2"/>
              <a:buChar char="q"/>
              <a:defRPr/>
            </a:pPr>
            <a:r>
              <a:rPr lang="tr-TR" sz="2200" dirty="0">
                <a:solidFill>
                  <a:schemeClr val="bg1"/>
                </a:solidFill>
                <a:latin typeface="Verdana" pitchFamily="34" charset="0"/>
              </a:rPr>
              <a:t>Başkalarını da istismar etmeye başlayabilir (fiziksel, duygusal,cinsel)</a:t>
            </a:r>
            <a:r>
              <a:rPr lang="ar-SA" sz="2200" dirty="0">
                <a:solidFill>
                  <a:schemeClr val="bg1"/>
                </a:solidFill>
                <a:latin typeface="Verdana" pitchFamily="34" charset="0"/>
              </a:rPr>
              <a:t>‏</a:t>
            </a:r>
            <a:endParaRPr lang="tr-TR" sz="2200" dirty="0">
              <a:solidFill>
                <a:schemeClr val="bg1"/>
              </a:solidFill>
              <a:latin typeface="Verdana" pitchFamily="34" charset="0"/>
            </a:endParaRPr>
          </a:p>
        </p:txBody>
      </p:sp>
      <p:sp>
        <p:nvSpPr>
          <p:cNvPr id="2" name="Rounded Rectangle 1"/>
          <p:cNvSpPr/>
          <p:nvPr/>
        </p:nvSpPr>
        <p:spPr>
          <a:xfrm>
            <a:off x="1819275" y="3573463"/>
            <a:ext cx="8453438" cy="295116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lvl="1">
              <a:lnSpc>
                <a:spcPct val="80000"/>
              </a:lnSpc>
              <a:spcBef>
                <a:spcPts val="500"/>
              </a:spcBef>
              <a:buClr>
                <a:srgbClr val="CC0000"/>
              </a:buClr>
              <a:buSzPct val="65000"/>
              <a:defRPr/>
            </a:pPr>
            <a:r>
              <a:rPr lang="tr-TR" sz="2200" dirty="0">
                <a:solidFill>
                  <a:srgbClr val="000000"/>
                </a:solidFill>
                <a:latin typeface="Verdana" pitchFamily="34" charset="0"/>
                <a:ea typeface="MS Gothic" pitchFamily="49" charset="-128"/>
              </a:rPr>
              <a:t>Çocuğun; </a:t>
            </a:r>
          </a:p>
          <a:p>
            <a:pPr lvl="1">
              <a:lnSpc>
                <a:spcPct val="80000"/>
              </a:lnSpc>
              <a:spcBef>
                <a:spcPts val="50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Öz saygısı ve kendine güveni kaybolur</a:t>
            </a:r>
          </a:p>
          <a:p>
            <a:pPr lvl="1">
              <a:lnSpc>
                <a:spcPct val="80000"/>
              </a:lnSpc>
              <a:spcBef>
                <a:spcPts val="50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Hayata güveni ve saygısı azalır</a:t>
            </a:r>
          </a:p>
          <a:p>
            <a:pPr lvl="1">
              <a:lnSpc>
                <a:spcPct val="90000"/>
              </a:lnSpc>
              <a:spcBef>
                <a:spcPts val="55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Yaşamın doğruları ile ilgili yanlış  inançlar edinir</a:t>
            </a:r>
          </a:p>
          <a:p>
            <a:pPr lvl="1">
              <a:lnSpc>
                <a:spcPct val="90000"/>
              </a:lnSpc>
              <a:spcBef>
                <a:spcPts val="55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Gelecek beklentisi ve ümidi söner</a:t>
            </a:r>
          </a:p>
          <a:p>
            <a:pPr lvl="1">
              <a:lnSpc>
                <a:spcPct val="90000"/>
              </a:lnSpc>
              <a:spcBef>
                <a:spcPts val="55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Kendisi istismarcı bir erişkin olabilir</a:t>
            </a:r>
          </a:p>
          <a:p>
            <a:pPr lvl="1">
              <a:lnSpc>
                <a:spcPct val="80000"/>
              </a:lnSpc>
              <a:spcBef>
                <a:spcPts val="50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Çocuk istismarının tüm izlerini erişkin yaşlarına taşır</a:t>
            </a:r>
          </a:p>
          <a:p>
            <a:pPr lvl="1">
              <a:lnSpc>
                <a:spcPct val="80000"/>
              </a:lnSpc>
              <a:spcBef>
                <a:spcPts val="500"/>
              </a:spcBef>
              <a:buClr>
                <a:srgbClr val="CC0000"/>
              </a:buClr>
              <a:buSzPct val="65000"/>
              <a:buFont typeface="Wingdings" pitchFamily="2" charset="2"/>
              <a:buChar char=""/>
              <a:defRPr/>
            </a:pPr>
            <a:r>
              <a:rPr lang="tr-TR" sz="2200" dirty="0">
                <a:solidFill>
                  <a:srgbClr val="000000"/>
                </a:solidFill>
                <a:latin typeface="Verdana" pitchFamily="34" charset="0"/>
                <a:ea typeface="MS Gothic" pitchFamily="49" charset="-128"/>
              </a:rPr>
              <a:t>Ölebilir…</a:t>
            </a:r>
          </a:p>
        </p:txBody>
      </p:sp>
    </p:spTree>
    <p:extLst>
      <p:ext uri="{BB962C8B-B14F-4D97-AF65-F5344CB8AC3E}">
        <p14:creationId xmlns:p14="http://schemas.microsoft.com/office/powerpoint/2010/main" val="42225492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51089" y="476251"/>
            <a:ext cx="7705725" cy="936625"/>
          </a:xfrm>
          <a:prstGeom prst="roundRect">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2800" dirty="0"/>
              <a:t>Çocukluk çağında istismara uğrayan ya da ihmal edilenler erken ölüyor…</a:t>
            </a:r>
          </a:p>
        </p:txBody>
      </p:sp>
      <p:sp>
        <p:nvSpPr>
          <p:cNvPr id="4" name="Rounded Rectangle 3"/>
          <p:cNvSpPr/>
          <p:nvPr/>
        </p:nvSpPr>
        <p:spPr>
          <a:xfrm>
            <a:off x="2351089" y="1557338"/>
            <a:ext cx="7705725" cy="5040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tr-TR" dirty="0"/>
              <a:t>doğum</a:t>
            </a:r>
          </a:p>
        </p:txBody>
      </p:sp>
      <p:graphicFrame>
        <p:nvGraphicFramePr>
          <p:cNvPr id="5" name="4 Diyagram"/>
          <p:cNvGraphicFramePr/>
          <p:nvPr/>
        </p:nvGraphicFramePr>
        <p:xfrm>
          <a:off x="3048000" y="1397000"/>
          <a:ext cx="657639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etin kutusu"/>
          <p:cNvSpPr txBox="1"/>
          <p:nvPr/>
        </p:nvSpPr>
        <p:spPr>
          <a:xfrm>
            <a:off x="2566988" y="1700214"/>
            <a:ext cx="1422184" cy="4247317"/>
          </a:xfrm>
          <a:prstGeom prst="rect">
            <a:avLst/>
          </a:prstGeom>
          <a:noFill/>
        </p:spPr>
        <p:txBody>
          <a:bodyPr wrap="none">
            <a:spAutoFit/>
          </a:bodyPr>
          <a:lstStyle/>
          <a:p>
            <a:pPr>
              <a:defRPr/>
            </a:pPr>
            <a:r>
              <a:rPr lang="tr-TR" sz="2400" b="1" dirty="0">
                <a:solidFill>
                  <a:srgbClr val="C00000"/>
                </a:solidFill>
                <a:cs typeface="Arial" charset="0"/>
              </a:rPr>
              <a:t>ÖLÜM</a:t>
            </a:r>
          </a:p>
          <a:p>
            <a:pPr>
              <a:defRPr/>
            </a:pPr>
            <a:r>
              <a:rPr lang="tr-TR" sz="2400" b="1" dirty="0">
                <a:solidFill>
                  <a:srgbClr val="C00000"/>
                </a:solidFill>
                <a:cs typeface="Arial" charset="0"/>
              </a:rPr>
              <a:t> </a:t>
            </a: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endParaRPr lang="tr-TR" dirty="0">
              <a:cs typeface="Arial" charset="0"/>
            </a:endParaRPr>
          </a:p>
          <a:p>
            <a:pPr>
              <a:defRPr/>
            </a:pPr>
            <a:r>
              <a:rPr lang="tr-TR" sz="2400" b="1" dirty="0">
                <a:solidFill>
                  <a:schemeClr val="accent3">
                    <a:lumMod val="50000"/>
                  </a:schemeClr>
                </a:solidFill>
                <a:cs typeface="Arial" charset="0"/>
              </a:rPr>
              <a:t>DOĞUM</a:t>
            </a:r>
          </a:p>
        </p:txBody>
      </p:sp>
      <p:sp>
        <p:nvSpPr>
          <p:cNvPr id="7" name="6 Yukarı Ok"/>
          <p:cNvSpPr/>
          <p:nvPr/>
        </p:nvSpPr>
        <p:spPr>
          <a:xfrm>
            <a:off x="2782889" y="2205039"/>
            <a:ext cx="504825" cy="3240087"/>
          </a:xfrm>
          <a:prstGeom prst="upArrow">
            <a:avLst>
              <a:gd name="adj1" fmla="val 50000"/>
              <a:gd name="adj2" fmla="val 306948"/>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343721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1981200" y="357166"/>
          <a:ext cx="8435280" cy="602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053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919536" y="357189"/>
            <a:ext cx="8208912"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Suçu Bildirim Yükümlülüğü</a:t>
            </a:r>
          </a:p>
        </p:txBody>
      </p:sp>
      <p:sp>
        <p:nvSpPr>
          <p:cNvPr id="6" name="5 Yuvarlatılmış Dikdörtgen"/>
          <p:cNvSpPr/>
          <p:nvPr/>
        </p:nvSpPr>
        <p:spPr>
          <a:xfrm>
            <a:off x="1919536" y="1700808"/>
            <a:ext cx="8358188" cy="4896544"/>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nSpc>
                <a:spcPct val="80000"/>
              </a:lnSpc>
              <a:defRPr/>
            </a:pPr>
            <a:r>
              <a:rPr lang="tr-TR" sz="2000" b="1" dirty="0"/>
              <a:t>TCK Madde 278 – </a:t>
            </a:r>
          </a:p>
          <a:p>
            <a:pPr algn="just">
              <a:lnSpc>
                <a:spcPct val="120000"/>
              </a:lnSpc>
              <a:defRPr/>
            </a:pPr>
            <a:r>
              <a:rPr lang="tr-TR" sz="2000" dirty="0"/>
              <a:t>(1) İşlenmekte olan bir suçu yetkili makamlara bildirmeyen kişi, bir yıla kadar hapis cezası ile cezalandırılır.</a:t>
            </a:r>
          </a:p>
          <a:p>
            <a:pPr algn="just">
              <a:lnSpc>
                <a:spcPct val="120000"/>
              </a:lnSpc>
              <a:defRPr/>
            </a:pPr>
            <a:endParaRPr lang="tr-TR" sz="2000" dirty="0"/>
          </a:p>
          <a:p>
            <a:pPr algn="just">
              <a:lnSpc>
                <a:spcPct val="120000"/>
              </a:lnSpc>
              <a:defRPr/>
            </a:pPr>
            <a:r>
              <a:rPr lang="tr-TR" sz="2000" dirty="0"/>
              <a:t>(2) İşlenmiş olmakla birlikte, sebebiyet verdiği neticelerin sınırlandırılması hâlen mümkün bulunan bir suçu yetkili makamlara bildirmeyen kişi, yukarıdaki fıkra hükmüne göre cezalandırılır.</a:t>
            </a:r>
          </a:p>
          <a:p>
            <a:pPr algn="just">
              <a:lnSpc>
                <a:spcPct val="120000"/>
              </a:lnSpc>
              <a:defRPr/>
            </a:pPr>
            <a:endParaRPr lang="tr-TR" sz="2000" dirty="0"/>
          </a:p>
          <a:p>
            <a:pPr algn="just">
              <a:lnSpc>
                <a:spcPct val="120000"/>
              </a:lnSpc>
              <a:defRPr/>
            </a:pPr>
            <a:r>
              <a:rPr lang="tr-TR" sz="2000" dirty="0"/>
              <a:t>(3) Mağdurun </a:t>
            </a:r>
            <a:r>
              <a:rPr lang="tr-TR" sz="2000" dirty="0" err="1"/>
              <a:t>onbeş</a:t>
            </a:r>
            <a:r>
              <a:rPr lang="tr-TR" sz="2000" dirty="0"/>
              <a:t> yaşını bitirmemiş bir çocuk, bedensel veya ruhsal bakımdan engelli olan ya da hamileliği nedeniyle kendisini savunamayacak durumda bulunan kimse olması hâlinde, yukarıdaki fıkralara göre verilecek ceza, yarı oranında artırılır. </a:t>
            </a:r>
          </a:p>
          <a:p>
            <a:pPr>
              <a:lnSpc>
                <a:spcPct val="120000"/>
              </a:lnSpc>
              <a:defRPr/>
            </a:pPr>
            <a:endParaRPr lang="tr-TR" sz="2000" dirty="0"/>
          </a:p>
        </p:txBody>
      </p:sp>
    </p:spTree>
    <p:extLst>
      <p:ext uri="{BB962C8B-B14F-4D97-AF65-F5344CB8AC3E}">
        <p14:creationId xmlns:p14="http://schemas.microsoft.com/office/powerpoint/2010/main" val="159519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SUNUM İÇERİĞİ</a:t>
            </a:r>
            <a:endParaRPr lang="tr-TR" dirty="0"/>
          </a:p>
        </p:txBody>
      </p:sp>
      <p:sp>
        <p:nvSpPr>
          <p:cNvPr id="3" name="İçerik Yer Tutucusu 2"/>
          <p:cNvSpPr>
            <a:spLocks noGrp="1"/>
          </p:cNvSpPr>
          <p:nvPr>
            <p:ph idx="1"/>
          </p:nvPr>
        </p:nvSpPr>
        <p:spPr/>
        <p:txBody>
          <a:bodyPr/>
          <a:lstStyle/>
          <a:p>
            <a:r>
              <a:rPr lang="tr-TR" dirty="0" smtClean="0"/>
              <a:t>ÇİM HAKKINDA BİLGİ</a:t>
            </a:r>
          </a:p>
          <a:p>
            <a:r>
              <a:rPr lang="tr-TR" dirty="0" smtClean="0"/>
              <a:t>CİNSEL İSTİSMAR VE CİNSEL İSTİSMAR ŞEKİLLERİ</a:t>
            </a:r>
          </a:p>
          <a:p>
            <a:r>
              <a:rPr lang="tr-TR" dirty="0" smtClean="0"/>
              <a:t>CİNSEL İSTİSMARI DÜŞÜNDÜRECEK İPUÇLARI</a:t>
            </a:r>
          </a:p>
          <a:p>
            <a:r>
              <a:rPr lang="tr-TR" dirty="0" smtClean="0"/>
              <a:t>CİNSEL İSTİSMARI BİLDİRİM</a:t>
            </a:r>
          </a:p>
          <a:p>
            <a:r>
              <a:rPr lang="tr-TR" dirty="0" smtClean="0"/>
              <a:t>İSTİSMARI BİLDİRİMDEN SONRA ÇİM’İN İŞLEYİŞİ</a:t>
            </a:r>
          </a:p>
          <a:p>
            <a:r>
              <a:rPr lang="tr-TR" dirty="0" smtClean="0"/>
              <a:t>OLASI GÜÇLÜKLER VE ÇÖZÜM YOLLARI</a:t>
            </a:r>
          </a:p>
          <a:p>
            <a:r>
              <a:rPr lang="tr-TR" dirty="0" smtClean="0"/>
              <a:t>DİĞER İSTİSMAR TÜRLERİNDE BİLDİRİM</a:t>
            </a:r>
          </a:p>
          <a:p>
            <a:r>
              <a:rPr lang="tr-TR" dirty="0" smtClean="0"/>
              <a:t>İLETİŞİM BİLGİLERİ</a:t>
            </a:r>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61503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063552" y="357189"/>
            <a:ext cx="8208912" cy="100012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Kamu Görevlisinin Suçu Bildirim Yükümlülüğü</a:t>
            </a:r>
          </a:p>
        </p:txBody>
      </p:sp>
      <p:sp>
        <p:nvSpPr>
          <p:cNvPr id="6" name="5 Yuvarlatılmış Dikdörtgen"/>
          <p:cNvSpPr/>
          <p:nvPr/>
        </p:nvSpPr>
        <p:spPr>
          <a:xfrm>
            <a:off x="1952625" y="1571625"/>
            <a:ext cx="8358188" cy="4357688"/>
          </a:xfrm>
          <a:prstGeom prst="roundRect">
            <a:avLst>
              <a:gd name="adj" fmla="val 307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tr-TR" dirty="0"/>
          </a:p>
        </p:txBody>
      </p:sp>
      <p:sp>
        <p:nvSpPr>
          <p:cNvPr id="15366" name="6 Dikdörtgen"/>
          <p:cNvSpPr>
            <a:spLocks noChangeArrowheads="1"/>
          </p:cNvSpPr>
          <p:nvPr/>
        </p:nvSpPr>
        <p:spPr bwMode="auto">
          <a:xfrm>
            <a:off x="1992314" y="1844675"/>
            <a:ext cx="8207375"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0000"/>
              </a:lnSpc>
            </a:pPr>
            <a:r>
              <a:rPr lang="tr-TR" altLang="tr-TR" sz="2400" b="1"/>
              <a:t>TCK  Madde 279 – </a:t>
            </a:r>
          </a:p>
          <a:p>
            <a:pPr eaLnBrk="1" hangingPunct="1">
              <a:lnSpc>
                <a:spcPct val="110000"/>
              </a:lnSpc>
            </a:pPr>
            <a:r>
              <a:rPr lang="tr-TR" altLang="tr-TR" sz="2400"/>
              <a:t>	(1) Kamu adına soruşturma ve kovuşturmayı gerektiren bir suçun işlendiğini </a:t>
            </a:r>
            <a:r>
              <a:rPr lang="tr-TR" altLang="tr-TR" sz="2400" u="sng"/>
              <a:t>göreviyle bağlantılı olarak öğrenip de yetkili makamlara bildirimde bulunmayı ihmal eden veya bu hususta gecikme gösteren kamu görevlisi</a:t>
            </a:r>
            <a:r>
              <a:rPr lang="tr-TR" altLang="tr-TR" sz="2400"/>
              <a:t>, altı aydan iki yıla kadar hapis cezası ile cezalandırılır. </a:t>
            </a:r>
          </a:p>
          <a:p>
            <a:pPr eaLnBrk="1" hangingPunct="1">
              <a:lnSpc>
                <a:spcPct val="110000"/>
              </a:lnSpc>
            </a:pPr>
            <a:endParaRPr lang="tr-TR" altLang="tr-TR" sz="2400"/>
          </a:p>
          <a:p>
            <a:pPr eaLnBrk="1" hangingPunct="1">
              <a:lnSpc>
                <a:spcPct val="110000"/>
              </a:lnSpc>
            </a:pPr>
            <a:r>
              <a:rPr lang="tr-TR" altLang="tr-TR" sz="2400"/>
              <a:t>	(2) Suçun, adlî kolluk görevini yapan kişi tarafından işlenmesi hâlinde, yukarıdaki fıkraya göre verilecek ceza yarı oranında artırılır. </a:t>
            </a:r>
          </a:p>
        </p:txBody>
      </p:sp>
    </p:spTree>
    <p:extLst>
      <p:ext uri="{BB962C8B-B14F-4D97-AF65-F5344CB8AC3E}">
        <p14:creationId xmlns:p14="http://schemas.microsoft.com/office/powerpoint/2010/main" val="348047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İçerik Yer Tutucusu"/>
          <p:cNvSpPr>
            <a:spLocks noGrp="1"/>
          </p:cNvSpPr>
          <p:nvPr>
            <p:ph idx="1"/>
          </p:nvPr>
        </p:nvSpPr>
        <p:spPr>
          <a:xfrm>
            <a:off x="1545404" y="1781032"/>
            <a:ext cx="9173324" cy="3944007"/>
          </a:xfrm>
          <a:prstGeom prst="homePlate">
            <a:avLst>
              <a:gd name="adj" fmla="val 50004"/>
            </a:avLst>
          </a:prstGeom>
        </p:spPr>
        <p:txBody>
          <a:bodyPr/>
          <a:lstStyle/>
          <a:p>
            <a:pPr eaLnBrk="1" hangingPunct="1">
              <a:buFont typeface="Wingdings" panose="05000000000000000000" pitchFamily="2" charset="2"/>
              <a:buChar char="§"/>
            </a:pPr>
            <a:endParaRPr lang="tr-TR" altLang="tr-TR" sz="2400" dirty="0">
              <a:solidFill>
                <a:schemeClr val="tx2"/>
              </a:solidFill>
            </a:endParaRPr>
          </a:p>
          <a:p>
            <a:pPr eaLnBrk="1" hangingPunct="1">
              <a:buFont typeface="Wingdings" panose="05000000000000000000" pitchFamily="2" charset="2"/>
              <a:buChar char="§"/>
            </a:pPr>
            <a:r>
              <a:rPr lang="tr-TR" altLang="tr-TR" sz="2400" dirty="0">
                <a:solidFill>
                  <a:schemeClr val="tx2"/>
                </a:solidFill>
              </a:rPr>
              <a:t>Adli ve idari merciler</a:t>
            </a:r>
          </a:p>
          <a:p>
            <a:pPr eaLnBrk="1" hangingPunct="1">
              <a:buFont typeface="Arial" panose="020B0604020202020204" pitchFamily="34" charset="0"/>
              <a:buNone/>
            </a:pPr>
            <a:endParaRPr lang="tr-TR" altLang="tr-TR" sz="2400" dirty="0">
              <a:solidFill>
                <a:schemeClr val="tx2"/>
              </a:solidFill>
            </a:endParaRPr>
          </a:p>
          <a:p>
            <a:pPr eaLnBrk="1" hangingPunct="1">
              <a:buFont typeface="Wingdings" panose="05000000000000000000" pitchFamily="2" charset="2"/>
              <a:buChar char="§"/>
            </a:pPr>
            <a:r>
              <a:rPr lang="tr-TR" altLang="tr-TR" sz="2400" dirty="0">
                <a:solidFill>
                  <a:schemeClr val="tx2"/>
                </a:solidFill>
              </a:rPr>
              <a:t>Kolluk görevlileri</a:t>
            </a:r>
          </a:p>
          <a:p>
            <a:pPr eaLnBrk="1" hangingPunct="1">
              <a:buFont typeface="Arial" panose="020B0604020202020204" pitchFamily="34" charset="0"/>
              <a:buNone/>
            </a:pPr>
            <a:endParaRPr lang="tr-TR" altLang="tr-TR" sz="2400" dirty="0">
              <a:solidFill>
                <a:schemeClr val="tx2"/>
              </a:solidFill>
            </a:endParaRPr>
          </a:p>
          <a:p>
            <a:pPr eaLnBrk="1" hangingPunct="1">
              <a:buFont typeface="Wingdings" panose="05000000000000000000" pitchFamily="2" charset="2"/>
              <a:buChar char="§"/>
            </a:pPr>
            <a:r>
              <a:rPr lang="tr-TR" altLang="tr-TR" sz="2400" dirty="0">
                <a:solidFill>
                  <a:schemeClr val="tx2"/>
                </a:solidFill>
              </a:rPr>
              <a:t>Sağlık ve eğitim kuruluşları</a:t>
            </a:r>
          </a:p>
          <a:p>
            <a:pPr eaLnBrk="1" hangingPunct="1">
              <a:buFont typeface="Arial" panose="020B0604020202020204" pitchFamily="34" charset="0"/>
              <a:buNone/>
            </a:pPr>
            <a:endParaRPr lang="tr-TR" altLang="tr-TR" sz="2400" dirty="0">
              <a:solidFill>
                <a:schemeClr val="tx2"/>
              </a:solidFill>
            </a:endParaRPr>
          </a:p>
          <a:p>
            <a:pPr eaLnBrk="1" hangingPunct="1">
              <a:buFont typeface="Wingdings" panose="05000000000000000000" pitchFamily="2" charset="2"/>
              <a:buChar char="§"/>
            </a:pPr>
            <a:r>
              <a:rPr lang="tr-TR" altLang="tr-TR" sz="2400" dirty="0">
                <a:solidFill>
                  <a:schemeClr val="tx2"/>
                </a:solidFill>
              </a:rPr>
              <a:t>Sivil toplum kuruluşları </a:t>
            </a:r>
          </a:p>
        </p:txBody>
      </p:sp>
      <p:sp>
        <p:nvSpPr>
          <p:cNvPr id="4" name="3 Yuvarlatılmış Dikdörtgen"/>
          <p:cNvSpPr/>
          <p:nvPr/>
        </p:nvSpPr>
        <p:spPr>
          <a:xfrm>
            <a:off x="2095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Korunma  Gereksinimi Bildirim Yükümlülüğü</a:t>
            </a:r>
          </a:p>
        </p:txBody>
      </p:sp>
      <p:sp>
        <p:nvSpPr>
          <p:cNvPr id="5" name="4 Beşgen"/>
          <p:cNvSpPr/>
          <p:nvPr/>
        </p:nvSpPr>
        <p:spPr>
          <a:xfrm>
            <a:off x="1355834" y="1608083"/>
            <a:ext cx="4524266" cy="4321230"/>
          </a:xfrm>
          <a:prstGeom prst="homePlate">
            <a:avLst>
              <a:gd name="adj" fmla="val 1833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6" name="2 İçerik Yer Tutucusu"/>
          <p:cNvSpPr txBox="1">
            <a:spLocks/>
          </p:cNvSpPr>
          <p:nvPr/>
        </p:nvSpPr>
        <p:spPr bwMode="auto">
          <a:xfrm>
            <a:off x="6384032" y="2492896"/>
            <a:ext cx="3744416" cy="25202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spcBef>
                <a:spcPct val="20000"/>
              </a:spcBef>
              <a:buFont typeface="Wingdings" pitchFamily="2" charset="2"/>
              <a:buChar char="§"/>
              <a:defRPr/>
            </a:pPr>
            <a:r>
              <a:rPr lang="tr-TR" sz="2400" dirty="0">
                <a:solidFill>
                  <a:schemeClr val="tx2"/>
                </a:solidFill>
              </a:rPr>
              <a:t>Korunma ihtiyacı olan çocuğu </a:t>
            </a:r>
            <a:r>
              <a:rPr lang="tr-TR" sz="2400" b="1" dirty="0">
                <a:solidFill>
                  <a:schemeClr val="tx2"/>
                </a:solidFill>
              </a:rPr>
              <a:t>Aile ve Sosyal Hizmetler Bakanlığına </a:t>
            </a:r>
            <a:r>
              <a:rPr lang="tr-TR" sz="2400" dirty="0">
                <a:solidFill>
                  <a:schemeClr val="tx2"/>
                </a:solidFill>
              </a:rPr>
              <a:t>bildirmekle yükümlüdür. </a:t>
            </a:r>
          </a:p>
          <a:p>
            <a:pPr marL="342900" indent="-342900" eaLnBrk="0" hangingPunct="0">
              <a:spcBef>
                <a:spcPct val="20000"/>
              </a:spcBef>
              <a:defRPr/>
            </a:pPr>
            <a:endParaRPr lang="tr-TR" sz="3200" dirty="0">
              <a:solidFill>
                <a:schemeClr val="tx1"/>
              </a:solidFill>
            </a:endParaRPr>
          </a:p>
        </p:txBody>
      </p:sp>
    </p:spTree>
    <p:extLst>
      <p:ext uri="{BB962C8B-B14F-4D97-AF65-F5344CB8AC3E}">
        <p14:creationId xmlns:p14="http://schemas.microsoft.com/office/powerpoint/2010/main" val="1743047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2 İçerik Yer Tutucusu"/>
          <p:cNvSpPr>
            <a:spLocks noGrp="1"/>
          </p:cNvSpPr>
          <p:nvPr>
            <p:ph idx="1"/>
          </p:nvPr>
        </p:nvSpPr>
        <p:spPr>
          <a:xfrm>
            <a:off x="2095500" y="1571625"/>
            <a:ext cx="7962900" cy="4050792"/>
          </a:xfrm>
        </p:spPr>
        <p:txBody>
          <a:bodyPr>
            <a:normAutofit lnSpcReduction="10000"/>
          </a:bodyPr>
          <a:lstStyle/>
          <a:p>
            <a:pPr eaLnBrk="1" hangingPunct="1">
              <a:buFont typeface="Wingdings" panose="05000000000000000000" pitchFamily="2" charset="2"/>
              <a:buChar char="§"/>
            </a:pPr>
            <a:endParaRPr lang="tr-TR" altLang="tr-TR" sz="2400">
              <a:solidFill>
                <a:schemeClr val="tx2"/>
              </a:solidFill>
            </a:endParaRPr>
          </a:p>
          <a:p>
            <a:pPr eaLnBrk="1" hangingPunct="1">
              <a:lnSpc>
                <a:spcPct val="80000"/>
              </a:lnSpc>
              <a:buFont typeface="Arial" panose="020B0604020202020204" pitchFamily="34" charset="0"/>
              <a:buNone/>
            </a:pPr>
            <a:r>
              <a:rPr lang="tr-TR" altLang="tr-TR" sz="2400" b="1"/>
              <a:t>Çocuk Koruma Kanunu– Madde 6</a:t>
            </a:r>
          </a:p>
          <a:p>
            <a:pPr>
              <a:buFont typeface="Arial" panose="020B0604020202020204" pitchFamily="34" charset="0"/>
              <a:buNone/>
            </a:pPr>
            <a:r>
              <a:rPr lang="tr-TR" altLang="tr-TR" sz="2400"/>
              <a:t>(1) Adlî ve idarî merciler, kolluk görevlileri, sağlık ve eğitim kuruluşları, sivil toplum kuruluşları, korunma ihtiyacı olan çocuğu Sosyal Hizmetler ve Çocuk Esirgeme Kurumuna bildirmekle yükümlüdür. Çocuk ile çocuğun bakımından sorumlu kimseler çocuğun korunma altına alınması amacıyla Sosyal Hizmetler ve Çocuk Esirgeme Kurumuna başvurabilir.</a:t>
            </a:r>
          </a:p>
          <a:p>
            <a:pPr>
              <a:buFont typeface="Arial" panose="020B0604020202020204" pitchFamily="34" charset="0"/>
              <a:buNone/>
            </a:pPr>
            <a:r>
              <a:rPr lang="tr-TR" altLang="tr-TR" sz="2400"/>
              <a:t>(2) Sosyal Hizmetler ve Çocuk Esirgeme Kurumu kendisine bildirilen olaylarla ilgili olarak gerekli araştırmayı derhâl yapar.</a:t>
            </a:r>
          </a:p>
          <a:p>
            <a:pPr eaLnBrk="1" hangingPunct="1">
              <a:lnSpc>
                <a:spcPct val="80000"/>
              </a:lnSpc>
              <a:buFont typeface="Arial" panose="020B0604020202020204" pitchFamily="34" charset="0"/>
              <a:buNone/>
            </a:pPr>
            <a:endParaRPr lang="tr-TR" altLang="tr-TR" sz="2400">
              <a:solidFill>
                <a:schemeClr val="tx2"/>
              </a:solidFill>
            </a:endParaRPr>
          </a:p>
          <a:p>
            <a:pPr>
              <a:buFont typeface="Arial" panose="020B0604020202020204" pitchFamily="34" charset="0"/>
              <a:buNone/>
            </a:pPr>
            <a:endParaRPr lang="tr-TR" altLang="tr-TR"/>
          </a:p>
        </p:txBody>
      </p:sp>
      <p:sp>
        <p:nvSpPr>
          <p:cNvPr id="4" name="3 Yuvarlatılmış Dikdörtgen"/>
          <p:cNvSpPr/>
          <p:nvPr/>
        </p:nvSpPr>
        <p:spPr>
          <a:xfrm>
            <a:off x="2095500" y="357188"/>
            <a:ext cx="7786688"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tx2"/>
                </a:solidFill>
              </a:rPr>
              <a:t>Korunma  Gereksinimi Bildirim Yükümlülüğü</a:t>
            </a:r>
          </a:p>
        </p:txBody>
      </p:sp>
      <p:sp>
        <p:nvSpPr>
          <p:cNvPr id="5" name="4 Yuvarlatılmış Dikdörtgen"/>
          <p:cNvSpPr/>
          <p:nvPr/>
        </p:nvSpPr>
        <p:spPr>
          <a:xfrm>
            <a:off x="1881189" y="1571625"/>
            <a:ext cx="8358187" cy="4357688"/>
          </a:xfrm>
          <a:prstGeom prst="roundRect">
            <a:avLst>
              <a:gd name="adj" fmla="val 137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Tree>
    <p:extLst>
      <p:ext uri="{BB962C8B-B14F-4D97-AF65-F5344CB8AC3E}">
        <p14:creationId xmlns:p14="http://schemas.microsoft.com/office/powerpoint/2010/main" val="375863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049596" y="1051034"/>
            <a:ext cx="4572638" cy="4887311"/>
          </a:xfrm>
          <a:prstGeom prst="rect">
            <a:avLst/>
          </a:prstGeom>
        </p:spPr>
      </p:pic>
      <p:sp>
        <p:nvSpPr>
          <p:cNvPr id="5" name="Dikdörtgen 4"/>
          <p:cNvSpPr/>
          <p:nvPr/>
        </p:nvSpPr>
        <p:spPr>
          <a:xfrm>
            <a:off x="459610" y="2065612"/>
            <a:ext cx="6096000" cy="2585323"/>
          </a:xfrm>
          <a:prstGeom prst="rect">
            <a:avLst/>
          </a:prstGeom>
        </p:spPr>
        <p:txBody>
          <a:bodyPr>
            <a:spAutoFit/>
          </a:bodyPr>
          <a:lstStyle/>
          <a:p>
            <a:pPr>
              <a:spcBef>
                <a:spcPct val="0"/>
              </a:spcBef>
            </a:pPr>
            <a:r>
              <a:rPr lang="tr-TR" altLang="tr-TR" dirty="0"/>
              <a:t>Meslek elemanları bir çocuğun cinsel olarak istismar edildiğine ilişkin bilgi edinirse ya da şüphe ederse öncelikle kolluk kuvvetlerine ya da cumhuriyet savcılığına ihbar etmek zorundadır.  İhbarı alan jandarma ya da polis  çocuğun </a:t>
            </a:r>
            <a:r>
              <a:rPr lang="tr-TR" altLang="tr-TR" dirty="0" err="1"/>
              <a:t>ÇİM’e</a:t>
            </a:r>
            <a:r>
              <a:rPr lang="tr-TR" altLang="tr-TR" dirty="0"/>
              <a:t> ulaşımını sağlar. </a:t>
            </a:r>
          </a:p>
          <a:p>
            <a:pPr>
              <a:spcBef>
                <a:spcPct val="0"/>
              </a:spcBef>
            </a:pPr>
            <a:endParaRPr lang="tr-TR" altLang="tr-TR" dirty="0"/>
          </a:p>
          <a:p>
            <a:pPr>
              <a:spcBef>
                <a:spcPct val="0"/>
              </a:spcBef>
            </a:pPr>
            <a:r>
              <a:rPr lang="tr-TR" altLang="tr-TR" dirty="0"/>
              <a:t>Ayrıca meslek elemanları ve aileler danışmak amacıyla ya da konsültasyon için doğrudan </a:t>
            </a:r>
            <a:r>
              <a:rPr lang="tr-TR" altLang="tr-TR" dirty="0" err="1"/>
              <a:t>ÇİM’e</a:t>
            </a:r>
            <a:r>
              <a:rPr lang="tr-TR" altLang="tr-TR" dirty="0"/>
              <a:t> danışabilir, çocuğu </a:t>
            </a:r>
            <a:r>
              <a:rPr lang="tr-TR" altLang="tr-TR" dirty="0" err="1"/>
              <a:t>ÇİM’e</a:t>
            </a:r>
            <a:r>
              <a:rPr lang="tr-TR" altLang="tr-TR" dirty="0"/>
              <a:t> yönlendirebilir.  </a:t>
            </a:r>
          </a:p>
        </p:txBody>
      </p:sp>
    </p:spTree>
    <p:extLst>
      <p:ext uri="{BB962C8B-B14F-4D97-AF65-F5344CB8AC3E}">
        <p14:creationId xmlns:p14="http://schemas.microsoft.com/office/powerpoint/2010/main" val="410893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24338" y="604838"/>
            <a:ext cx="5688012"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3200" b="1" dirty="0"/>
              <a:t>Çocuk Polisi</a:t>
            </a:r>
          </a:p>
        </p:txBody>
      </p:sp>
      <p:sp>
        <p:nvSpPr>
          <p:cNvPr id="7" name="Rounded Rectangle 6"/>
          <p:cNvSpPr/>
          <p:nvPr/>
        </p:nvSpPr>
        <p:spPr>
          <a:xfrm>
            <a:off x="2351089" y="2060576"/>
            <a:ext cx="7705725" cy="452941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tr-TR" sz="2800" b="1" dirty="0"/>
              <a:t>Polis Birimlerinde çocuktan olayla ilgili bilgi almak için ifadesine başvurulmaz.</a:t>
            </a:r>
          </a:p>
          <a:p>
            <a:pPr>
              <a:defRPr/>
            </a:pPr>
            <a:endParaRPr lang="tr-TR" sz="2800" dirty="0"/>
          </a:p>
          <a:p>
            <a:pPr>
              <a:defRPr/>
            </a:pPr>
            <a:r>
              <a:rPr lang="tr-TR" sz="2800" dirty="0"/>
              <a:t>Başvuru ve ÇİM’e nakil esnasında işlem yapan polis memuru kendini tanıtır ve süreç hakkında kısaca bilgi verir. Nereye götürüleceği, orada ne olacağı ve süresi gibi konularda bilgi aktarır ve sorularına cevap verir. Bu süreçte varsa bir yakınının yanında bulunmasına özen gösterilir.</a:t>
            </a:r>
          </a:p>
        </p:txBody>
      </p:sp>
      <p:pic>
        <p:nvPicPr>
          <p:cNvPr id="2048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651" y="309563"/>
            <a:ext cx="124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62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marL="342900" indent="-342900"/>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b="1" dirty="0"/>
              <a:t>Mağdur çocuk bildirimi alan kolluk kuvvetleri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Yuvarlatılmış Dikdörtgen"/>
          <p:cNvSpPr/>
          <p:nvPr/>
        </p:nvSpPr>
        <p:spPr>
          <a:xfrm>
            <a:off x="2063751"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buFont typeface="Arial" pitchFamily="34" charset="0"/>
              <a:buChar char="•"/>
              <a:defRPr/>
            </a:pPr>
            <a:r>
              <a:rPr lang="tr-TR" sz="2800" dirty="0"/>
              <a:t>İlgili </a:t>
            </a:r>
            <a:r>
              <a:rPr lang="tr-TR" sz="2800" b="1" dirty="0"/>
              <a:t>Cumhuriyet Savcısını bilgilendirir.</a:t>
            </a:r>
          </a:p>
          <a:p>
            <a:pPr>
              <a:buFont typeface="Arial" pitchFamily="34" charset="0"/>
              <a:buChar char="•"/>
              <a:defRPr/>
            </a:pPr>
            <a:endParaRPr lang="tr-TR" sz="2800" b="1" dirty="0"/>
          </a:p>
          <a:p>
            <a:pPr>
              <a:buFont typeface="Arial" pitchFamily="34" charset="0"/>
              <a:buChar char="•"/>
              <a:defRPr/>
            </a:pPr>
            <a:r>
              <a:rPr lang="tr-TR" sz="2800" dirty="0"/>
              <a:t>Çocuk Cumhuriyet savcısının talimatları doğrultusunda hiç beklemeden </a:t>
            </a:r>
            <a:r>
              <a:rPr lang="tr-TR" sz="2800" b="1" dirty="0"/>
              <a:t>ÇİM’e haber verir.</a:t>
            </a:r>
          </a:p>
          <a:p>
            <a:pPr>
              <a:buFont typeface="Arial" pitchFamily="34" charset="0"/>
              <a:buChar char="•"/>
              <a:defRPr/>
            </a:pPr>
            <a:endParaRPr lang="tr-TR" sz="2800" dirty="0"/>
          </a:p>
          <a:p>
            <a:pPr>
              <a:buFont typeface="Arial" pitchFamily="34" charset="0"/>
              <a:buChar char="•"/>
              <a:defRPr/>
            </a:pPr>
            <a:r>
              <a:rPr lang="tr-TR" sz="2800" b="1" dirty="0"/>
              <a:t>Baro’dan çocuk için avukat talebinde </a:t>
            </a:r>
            <a:r>
              <a:rPr lang="tr-TR" sz="2800" dirty="0"/>
              <a:t>bulunur.</a:t>
            </a:r>
          </a:p>
          <a:p>
            <a:pPr>
              <a:defRPr/>
            </a:pPr>
            <a:endParaRPr lang="tr-TR" sz="2800" dirty="0"/>
          </a:p>
        </p:txBody>
      </p:sp>
    </p:spTree>
    <p:extLst>
      <p:ext uri="{BB962C8B-B14F-4D97-AF65-F5344CB8AC3E}">
        <p14:creationId xmlns:p14="http://schemas.microsoft.com/office/powerpoint/2010/main" val="2377778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marL="342900" indent="-342900"/>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Merkezinin işleyişi</a:t>
            </a:r>
            <a:endParaRPr lang="tr-TR" sz="28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Yuvarlatılmış Dikdörtgen"/>
          <p:cNvSpPr/>
          <p:nvPr/>
        </p:nvSpPr>
        <p:spPr>
          <a:xfrm>
            <a:off x="2063751"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buFont typeface="Arial" pitchFamily="34" charset="0"/>
              <a:buChar char="•"/>
              <a:defRPr/>
            </a:pPr>
            <a:r>
              <a:rPr lang="tr-TR" sz="2800" dirty="0"/>
              <a:t>Kolluk kuvvetlerinin bu iş için özel eğitim almış sivil personeli, çocuğu sivil bir araçla derhal </a:t>
            </a:r>
            <a:r>
              <a:rPr lang="tr-TR" sz="2800" b="1" dirty="0"/>
              <a:t>Çocuk İzlem Merkezine </a:t>
            </a:r>
            <a:r>
              <a:rPr lang="tr-TR" sz="2800" dirty="0"/>
              <a:t>getirir.</a:t>
            </a:r>
          </a:p>
          <a:p>
            <a:pPr>
              <a:defRPr/>
            </a:pPr>
            <a:endParaRPr lang="tr-TR" sz="2800" dirty="0"/>
          </a:p>
          <a:p>
            <a:pPr>
              <a:buFont typeface="Arial" pitchFamily="34" charset="0"/>
              <a:buChar char="•"/>
              <a:defRPr/>
            </a:pPr>
            <a:r>
              <a:rPr lang="tr-TR" sz="2800" dirty="0"/>
              <a:t>Bu arada </a:t>
            </a:r>
            <a:r>
              <a:rPr lang="tr-TR" sz="2800" b="1" dirty="0"/>
              <a:t>Cumhuriyet Savcısı </a:t>
            </a:r>
            <a:r>
              <a:rPr lang="tr-TR" sz="2800" dirty="0"/>
              <a:t>ve Baro’dan görevlendirilen </a:t>
            </a:r>
            <a:r>
              <a:rPr lang="tr-TR" sz="2800" b="1" dirty="0"/>
              <a:t>Avukat da ÇİM’e gelir.</a:t>
            </a:r>
          </a:p>
          <a:p>
            <a:pPr>
              <a:defRPr/>
            </a:pPr>
            <a:endParaRPr lang="tr-TR" sz="2800" b="1" dirty="0"/>
          </a:p>
        </p:txBody>
      </p:sp>
    </p:spTree>
    <p:extLst>
      <p:ext uri="{BB962C8B-B14F-4D97-AF65-F5344CB8AC3E}">
        <p14:creationId xmlns:p14="http://schemas.microsoft.com/office/powerpoint/2010/main" val="320817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4910" y="335846"/>
            <a:ext cx="9984828" cy="4524315"/>
          </a:xfrm>
          <a:prstGeom prst="rect">
            <a:avLst/>
          </a:prstGeom>
        </p:spPr>
        <p:txBody>
          <a:bodyPr wrap="square">
            <a:spAutoFit/>
          </a:bodyPr>
          <a:lstStyle/>
          <a:p>
            <a:pPr>
              <a:spcBef>
                <a:spcPct val="0"/>
              </a:spcBef>
              <a:defRPr/>
            </a:pPr>
            <a:r>
              <a:rPr lang="tr-TR" dirty="0"/>
              <a:t>Makul şüphe varlığında durum kolluk kuvvetlerine bildirilir ve C. Savcısının talimatıyla kolluk kuvvetleri tarafından </a:t>
            </a:r>
            <a:r>
              <a:rPr lang="tr-TR" dirty="0" err="1"/>
              <a:t>ÇİM’e</a:t>
            </a:r>
            <a:r>
              <a:rPr lang="tr-TR" dirty="0"/>
              <a:t> getirilir.</a:t>
            </a:r>
          </a:p>
          <a:p>
            <a:pPr>
              <a:spcBef>
                <a:spcPct val="0"/>
              </a:spcBef>
              <a:defRPr/>
            </a:pPr>
            <a:r>
              <a:rPr lang="tr-TR" dirty="0"/>
              <a:t>Bu arada C. Savcısı ve Avukat da </a:t>
            </a:r>
            <a:r>
              <a:rPr lang="tr-TR" dirty="0" err="1"/>
              <a:t>ÇİM’e</a:t>
            </a:r>
            <a:r>
              <a:rPr lang="tr-TR" dirty="0"/>
              <a:t> gelir.</a:t>
            </a:r>
          </a:p>
          <a:p>
            <a:pPr marL="285750" indent="-285750" fontAlgn="auto">
              <a:spcBef>
                <a:spcPts val="0"/>
              </a:spcBef>
              <a:spcAft>
                <a:spcPts val="0"/>
              </a:spcAft>
              <a:buFont typeface="Arial" pitchFamily="34" charset="0"/>
              <a:buChar char="•"/>
              <a:defRPr/>
            </a:pPr>
            <a:r>
              <a:rPr lang="tr-TR" dirty="0" err="1"/>
              <a:t>ÇİM’de</a:t>
            </a:r>
            <a:r>
              <a:rPr lang="tr-TR" dirty="0"/>
              <a:t> rutin değerlendirme yapılır; </a:t>
            </a:r>
          </a:p>
          <a:p>
            <a:pPr marL="742950" lvl="1" indent="-285750" fontAlgn="auto">
              <a:spcBef>
                <a:spcPts val="0"/>
              </a:spcBef>
              <a:spcAft>
                <a:spcPts val="0"/>
              </a:spcAft>
              <a:buFont typeface="Arial" pitchFamily="34" charset="0"/>
              <a:buChar char="•"/>
              <a:defRPr/>
            </a:pPr>
            <a:r>
              <a:rPr lang="tr-TR" dirty="0"/>
              <a:t>Adli görüşme (Çocuğun beyanı kaydedilir) yapılır,  </a:t>
            </a:r>
          </a:p>
          <a:p>
            <a:pPr marL="742950" lvl="1" indent="-285750" fontAlgn="auto">
              <a:spcBef>
                <a:spcPts val="0"/>
              </a:spcBef>
              <a:spcAft>
                <a:spcPts val="0"/>
              </a:spcAft>
              <a:buFont typeface="Arial" pitchFamily="34" charset="0"/>
              <a:buChar char="•"/>
              <a:defRPr/>
            </a:pPr>
            <a:r>
              <a:rPr lang="tr-TR" dirty="0"/>
              <a:t>Bedensel ve ruhsal muayenesi yapılır, </a:t>
            </a:r>
          </a:p>
          <a:p>
            <a:pPr marL="742950" lvl="1" indent="-285750" fontAlgn="auto">
              <a:spcBef>
                <a:spcPts val="0"/>
              </a:spcBef>
              <a:spcAft>
                <a:spcPts val="0"/>
              </a:spcAft>
              <a:buFont typeface="Arial" pitchFamily="34" charset="0"/>
              <a:buChar char="•"/>
              <a:defRPr/>
            </a:pPr>
            <a:r>
              <a:rPr lang="tr-TR" dirty="0"/>
              <a:t>Raporu hazırlanır</a:t>
            </a:r>
          </a:p>
          <a:p>
            <a:pPr marL="742950" lvl="1" indent="-285750" fontAlgn="auto">
              <a:spcBef>
                <a:spcPts val="0"/>
              </a:spcBef>
              <a:spcAft>
                <a:spcPts val="0"/>
              </a:spcAft>
              <a:buFont typeface="Arial" pitchFamily="34" charset="0"/>
              <a:buChar char="•"/>
              <a:defRPr/>
            </a:pPr>
            <a:r>
              <a:rPr lang="tr-TR" dirty="0"/>
              <a:t>İzlem planı yapılır. </a:t>
            </a:r>
          </a:p>
          <a:p>
            <a:pPr lvl="1" fontAlgn="auto">
              <a:spcBef>
                <a:spcPts val="0"/>
              </a:spcBef>
              <a:spcAft>
                <a:spcPts val="0"/>
              </a:spcAft>
              <a:buFont typeface="Arial" pitchFamily="34" charset="0"/>
              <a:buNone/>
              <a:defRPr/>
            </a:pPr>
            <a:endParaRPr lang="tr-TR" dirty="0"/>
          </a:p>
          <a:p>
            <a:pPr lvl="1" fontAlgn="auto">
              <a:spcBef>
                <a:spcPts val="0"/>
              </a:spcBef>
              <a:spcAft>
                <a:spcPts val="0"/>
              </a:spcAft>
              <a:buFont typeface="Arial" pitchFamily="34" charset="0"/>
              <a:buNone/>
              <a:defRPr/>
            </a:pPr>
            <a:endParaRPr lang="tr-TR" dirty="0"/>
          </a:p>
          <a:p>
            <a:pPr lvl="1" fontAlgn="auto">
              <a:spcBef>
                <a:spcPts val="0"/>
              </a:spcBef>
              <a:spcAft>
                <a:spcPts val="0"/>
              </a:spcAft>
              <a:buFont typeface="Arial" pitchFamily="34" charset="0"/>
              <a:buNone/>
              <a:defRPr/>
            </a:pPr>
            <a:r>
              <a:rPr lang="tr-TR" dirty="0"/>
              <a:t>Eğer çocuğun cinsel istismarı konusunda danışma ya da konsültasyon gereksinimi varsa çocuk doğrudan </a:t>
            </a:r>
            <a:r>
              <a:rPr lang="tr-TR" dirty="0" err="1"/>
              <a:t>ÇİM’e</a:t>
            </a:r>
            <a:r>
              <a:rPr lang="tr-TR" dirty="0"/>
              <a:t> yönlendirilebilir. Bu durumda çocuğun </a:t>
            </a:r>
            <a:r>
              <a:rPr lang="tr-TR" dirty="0" err="1"/>
              <a:t>ÇİM’e</a:t>
            </a:r>
            <a:r>
              <a:rPr lang="tr-TR" dirty="0"/>
              <a:t> nakli danışma gereksinimi duyan personel ya da aile tarafından yapılır. </a:t>
            </a:r>
          </a:p>
          <a:p>
            <a:pPr lvl="1" fontAlgn="auto">
              <a:spcBef>
                <a:spcPts val="0"/>
              </a:spcBef>
              <a:spcAft>
                <a:spcPts val="0"/>
              </a:spcAft>
              <a:buFont typeface="Arial" pitchFamily="34" charset="0"/>
              <a:buNone/>
              <a:defRPr/>
            </a:pPr>
            <a:r>
              <a:rPr lang="tr-TR" dirty="0" err="1"/>
              <a:t>ÇİM’de</a:t>
            </a:r>
            <a:r>
              <a:rPr lang="tr-TR" dirty="0"/>
              <a:t> ön inceleme ve değerlendirme yapılır. Bu değerlendirmenin sonucunda cinsel istismarın varlığına ilişkin bir şüphe oluştu ise C. Savcısına bildirimde  bulunulur ve çocuk </a:t>
            </a:r>
            <a:r>
              <a:rPr lang="tr-TR" dirty="0" err="1"/>
              <a:t>ÇİM’deki</a:t>
            </a:r>
            <a:r>
              <a:rPr lang="tr-TR" dirty="0"/>
              <a:t> rutin değerlendirme protokolüne alınır.</a:t>
            </a:r>
          </a:p>
        </p:txBody>
      </p:sp>
    </p:spTree>
    <p:extLst>
      <p:ext uri="{BB962C8B-B14F-4D97-AF65-F5344CB8AC3E}">
        <p14:creationId xmlns:p14="http://schemas.microsoft.com/office/powerpoint/2010/main" val="1829224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pPr marL="342900" indent="-342900"/>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Merkezinde adli görüşme</a:t>
            </a:r>
          </a:p>
        </p:txBody>
      </p:sp>
      <p:sp>
        <p:nvSpPr>
          <p:cNvPr id="5" name="4 Yuvarlatılmış Dikdörtgen"/>
          <p:cNvSpPr/>
          <p:nvPr/>
        </p:nvSpPr>
        <p:spPr>
          <a:xfrm>
            <a:off x="2063751"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lgn="just">
              <a:defRPr/>
            </a:pPr>
            <a:r>
              <a:rPr lang="tr-TR" sz="3200" dirty="0"/>
              <a:t>Çocuğun beyanı (adli görüşme);</a:t>
            </a:r>
          </a:p>
          <a:p>
            <a:pPr lvl="1" algn="just">
              <a:buFont typeface="Arial" pitchFamily="34" charset="0"/>
              <a:buChar char="•"/>
              <a:defRPr/>
            </a:pPr>
            <a:r>
              <a:rPr lang="tr-TR" sz="2800" dirty="0"/>
              <a:t>Alanında uzman olan personel  (psikolog, çocuk gelişimcisi, sosyal hizmet uzmanı ve psikoloji, psikiyatri, sosyal hizmet veya çocuk gelişimi alanında yüksek lisans yapmış hemşire) tarafından </a:t>
            </a:r>
          </a:p>
          <a:p>
            <a:pPr lvl="1" algn="just">
              <a:buFont typeface="Arial" pitchFamily="34" charset="0"/>
              <a:buChar char="•"/>
              <a:defRPr/>
            </a:pPr>
            <a:r>
              <a:rPr lang="tr-TR" sz="2800" dirty="0"/>
              <a:t>Aynalı bir odada</a:t>
            </a:r>
          </a:p>
          <a:p>
            <a:pPr lvl="1" algn="just">
              <a:buFont typeface="Arial" pitchFamily="34" charset="0"/>
              <a:buChar char="•"/>
              <a:defRPr/>
            </a:pPr>
            <a:r>
              <a:rPr lang="tr-TR" sz="2800" dirty="0"/>
              <a:t>Ses ve görüntü kaydı yapılarak alınır. </a:t>
            </a:r>
          </a:p>
        </p:txBody>
      </p:sp>
    </p:spTree>
    <p:extLst>
      <p:ext uri="{BB962C8B-B14F-4D97-AF65-F5344CB8AC3E}">
        <p14:creationId xmlns:p14="http://schemas.microsoft.com/office/powerpoint/2010/main" val="124724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4" y="1285875"/>
            <a:ext cx="43402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1388" y="3476625"/>
            <a:ext cx="4343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Yuvarlatılmış Dikdörtgen"/>
          <p:cNvSpPr/>
          <p:nvPr/>
        </p:nvSpPr>
        <p:spPr>
          <a:xfrm>
            <a:off x="3021484"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Görüşme odası (Aynalı oda)</a:t>
            </a:r>
          </a:p>
        </p:txBody>
      </p:sp>
    </p:spTree>
    <p:extLst>
      <p:ext uri="{BB962C8B-B14F-4D97-AF65-F5344CB8AC3E}">
        <p14:creationId xmlns:p14="http://schemas.microsoft.com/office/powerpoint/2010/main" val="386234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95500" y="1785939"/>
            <a:ext cx="7983538" cy="4357687"/>
          </a:xfrm>
          <a:prstGeom prst="roundRect">
            <a:avLst>
              <a:gd name="adj" fmla="val 22167"/>
            </a:avLst>
          </a:prstGeom>
          <a:solidFill>
            <a:schemeClr val="accent6">
              <a:lumMod val="20000"/>
              <a:lumOff val="80000"/>
            </a:schemeClr>
          </a:solidFill>
          <a:ln>
            <a:solidFill>
              <a:schemeClr val="accent6">
                <a:lumMod val="50000"/>
              </a:schemeClr>
            </a:solidFill>
          </a:ln>
        </p:spPr>
        <p:txBody>
          <a:bodyPr rtlCol="0">
            <a:normAutofit/>
          </a:bodyPr>
          <a:lstStyle/>
          <a:p>
            <a:pPr marL="0" lvl="1" algn="ctr">
              <a:lnSpc>
                <a:spcPct val="150000"/>
              </a:lnSpc>
              <a:spcAft>
                <a:spcPts val="0"/>
              </a:spcAft>
              <a:buNone/>
              <a:defRPr/>
            </a:pPr>
            <a:endParaRPr lang="tr-TR" b="1" dirty="0" smtClean="0"/>
          </a:p>
          <a:p>
            <a:pPr marL="0" lvl="1" algn="ctr">
              <a:lnSpc>
                <a:spcPct val="150000"/>
              </a:lnSpc>
              <a:spcAft>
                <a:spcPts val="0"/>
              </a:spcAft>
              <a:buNone/>
              <a:defRPr/>
            </a:pPr>
            <a:r>
              <a:rPr lang="tr-TR" b="1" dirty="0" smtClean="0"/>
              <a:t>Cinsel </a:t>
            </a:r>
            <a:r>
              <a:rPr lang="tr-TR" b="1" dirty="0"/>
              <a:t>istismar </a:t>
            </a:r>
            <a:r>
              <a:rPr lang="tr-TR" dirty="0"/>
              <a:t>şüphesi olan çocuğun </a:t>
            </a:r>
            <a:r>
              <a:rPr lang="tr-TR" b="1" dirty="0"/>
              <a:t>beyanının alınması, muayenesinin yapılması, aile görüşmesinin yapılması ve raporunun hazırlanması </a:t>
            </a:r>
            <a:r>
              <a:rPr lang="tr-TR" dirty="0"/>
              <a:t>için gereken tüm personel ve ekipmanın bulunduğu, işlemlerin her aşamada çocuğun yüksek yararı gözetilerek yürütüldüğü bir merkezdir</a:t>
            </a:r>
          </a:p>
        </p:txBody>
      </p:sp>
      <p:sp>
        <p:nvSpPr>
          <p:cNvPr id="4" name="3 Yuvarlatılmış Dikdörtgen"/>
          <p:cNvSpPr/>
          <p:nvPr/>
        </p:nvSpPr>
        <p:spPr>
          <a:xfrm>
            <a:off x="2024063" y="500063"/>
            <a:ext cx="8280400" cy="10080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tr-TR" sz="3200" b="1" dirty="0">
                <a:solidFill>
                  <a:schemeClr val="accent6">
                    <a:lumMod val="50000"/>
                  </a:schemeClr>
                </a:solidFill>
              </a:rPr>
              <a:t>Çocuk İzlem Merkezi</a:t>
            </a:r>
            <a:endParaRPr lang="tr-TR" sz="3200" dirty="0">
              <a:solidFill>
                <a:schemeClr val="accent6">
                  <a:lumMod val="50000"/>
                </a:schemeClr>
              </a:solidFill>
            </a:endParaRPr>
          </a:p>
        </p:txBody>
      </p:sp>
    </p:spTree>
    <p:extLst>
      <p:ext uri="{BB962C8B-B14F-4D97-AF65-F5344CB8AC3E}">
        <p14:creationId xmlns:p14="http://schemas.microsoft.com/office/powerpoint/2010/main" val="240354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pPr marL="342900" indent="-342900"/>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 İzlem Merkezinde adli görüşme</a:t>
            </a:r>
          </a:p>
        </p:txBody>
      </p:sp>
      <p:sp>
        <p:nvSpPr>
          <p:cNvPr id="5" name="4 Yuvarlatılmış Dikdörtgen"/>
          <p:cNvSpPr/>
          <p:nvPr/>
        </p:nvSpPr>
        <p:spPr>
          <a:xfrm>
            <a:off x="2063751" y="1484313"/>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lgn="just">
              <a:lnSpc>
                <a:spcPts val="2880"/>
              </a:lnSpc>
              <a:defRPr/>
            </a:pPr>
            <a:r>
              <a:rPr lang="tr-TR" sz="2400" dirty="0"/>
              <a:t>Çocuktan ifade alındığı sırada </a:t>
            </a:r>
          </a:p>
          <a:p>
            <a:pPr lvl="1" algn="just">
              <a:lnSpc>
                <a:spcPts val="2880"/>
              </a:lnSpc>
              <a:buFont typeface="Arial" pitchFamily="34" charset="0"/>
              <a:buChar char="•"/>
              <a:defRPr/>
            </a:pPr>
            <a:r>
              <a:rPr lang="tr-TR" sz="2000" dirty="0"/>
              <a:t>Cumhuriyet Savcısı, </a:t>
            </a:r>
          </a:p>
          <a:p>
            <a:pPr lvl="1" algn="just">
              <a:lnSpc>
                <a:spcPts val="2880"/>
              </a:lnSpc>
              <a:buFont typeface="Arial" pitchFamily="34" charset="0"/>
              <a:buChar char="•"/>
              <a:defRPr/>
            </a:pPr>
            <a:r>
              <a:rPr lang="tr-TR" sz="2000" dirty="0"/>
              <a:t>Kolluk kuvveti, </a:t>
            </a:r>
          </a:p>
          <a:p>
            <a:pPr lvl="1" algn="just">
              <a:lnSpc>
                <a:spcPts val="2880"/>
              </a:lnSpc>
              <a:buFont typeface="Arial" pitchFamily="34" charset="0"/>
              <a:buChar char="•"/>
              <a:defRPr/>
            </a:pPr>
            <a:r>
              <a:rPr lang="tr-TR" sz="2000" dirty="0"/>
              <a:t>ASHB personeli </a:t>
            </a:r>
          </a:p>
          <a:p>
            <a:pPr lvl="1" algn="just">
              <a:lnSpc>
                <a:spcPts val="2880"/>
              </a:lnSpc>
              <a:buFont typeface="Arial" pitchFamily="34" charset="0"/>
              <a:buChar char="•"/>
              <a:defRPr/>
            </a:pPr>
            <a:r>
              <a:rPr lang="tr-TR" sz="2000" dirty="0"/>
              <a:t>Çocuğun Avukatı  </a:t>
            </a:r>
          </a:p>
          <a:p>
            <a:pPr lvl="1" algn="just">
              <a:lnSpc>
                <a:spcPts val="2880"/>
              </a:lnSpc>
              <a:buFont typeface="Arial" pitchFamily="34" charset="0"/>
              <a:buChar char="•"/>
              <a:defRPr/>
            </a:pPr>
            <a:r>
              <a:rPr lang="tr-TR" sz="2000" dirty="0"/>
              <a:t>Adli Tıp Uzmanı / Çocuk Psikiyatristi aynanın arka tarafındaki bir odada bulunur ve ifadeyi izler. </a:t>
            </a:r>
          </a:p>
          <a:p>
            <a:pPr algn="just">
              <a:lnSpc>
                <a:spcPts val="2880"/>
              </a:lnSpc>
              <a:buFont typeface="Arial" pitchFamily="34" charset="0"/>
              <a:buChar char="•"/>
              <a:defRPr/>
            </a:pPr>
            <a:endParaRPr lang="tr-TR" sz="2000" dirty="0"/>
          </a:p>
          <a:p>
            <a:pPr algn="just">
              <a:lnSpc>
                <a:spcPts val="2880"/>
              </a:lnSpc>
              <a:defRPr/>
            </a:pPr>
            <a:r>
              <a:rPr lang="tr-TR" sz="2000" dirty="0"/>
              <a:t>Ek sorular sormak gerektiğinde adli görüşme yapan personel kulaklıkla/monitörle haberdar edilerek çocuktan </a:t>
            </a:r>
            <a:r>
              <a:rPr lang="en-US" sz="2000" dirty="0"/>
              <a:t>t</a:t>
            </a:r>
            <a:r>
              <a:rPr lang="tr-TR" sz="2000" dirty="0"/>
              <a:t>ü</a:t>
            </a:r>
            <a:r>
              <a:rPr lang="en-US" sz="2000" dirty="0"/>
              <a:t>m </a:t>
            </a:r>
            <a:r>
              <a:rPr lang="en-US" sz="2000" dirty="0" err="1"/>
              <a:t>kurumlar</a:t>
            </a:r>
            <a:r>
              <a:rPr lang="tr-TR" sz="2000" dirty="0"/>
              <a:t> </a:t>
            </a:r>
            <a:r>
              <a:rPr lang="en-US" sz="2000" dirty="0" err="1"/>
              <a:t>i</a:t>
            </a:r>
            <a:r>
              <a:rPr lang="tr-TR" sz="2000" dirty="0"/>
              <a:t>ç</a:t>
            </a:r>
            <a:r>
              <a:rPr lang="en-US" sz="2000" dirty="0"/>
              <a:t>in </a:t>
            </a:r>
            <a:r>
              <a:rPr lang="tr-TR" sz="2000" dirty="0"/>
              <a:t>gereken bilginin alınması sağlanır.</a:t>
            </a:r>
          </a:p>
        </p:txBody>
      </p:sp>
    </p:spTree>
    <p:extLst>
      <p:ext uri="{BB962C8B-B14F-4D97-AF65-F5344CB8AC3E}">
        <p14:creationId xmlns:p14="http://schemas.microsoft.com/office/powerpoint/2010/main" val="4282465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114" y="973139"/>
            <a:ext cx="7559675"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Gözlem odası (Aynanın arka tarafı)</a:t>
            </a:r>
          </a:p>
        </p:txBody>
      </p:sp>
    </p:spTree>
    <p:extLst>
      <p:ext uri="{BB962C8B-B14F-4D97-AF65-F5344CB8AC3E}">
        <p14:creationId xmlns:p14="http://schemas.microsoft.com/office/powerpoint/2010/main" val="1678268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pPr marL="342900" indent="-342900"/>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Muayene</a:t>
            </a:r>
          </a:p>
        </p:txBody>
      </p:sp>
      <p:sp>
        <p:nvSpPr>
          <p:cNvPr id="5" name="4 Yuvarlatılmış Dikdörtgen"/>
          <p:cNvSpPr/>
          <p:nvPr/>
        </p:nvSpPr>
        <p:spPr>
          <a:xfrm>
            <a:off x="2095501" y="1500188"/>
            <a:ext cx="8143875" cy="4881562"/>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tr-TR" sz="2800" dirty="0"/>
              <a:t>Çocuğun muayenesi merkezde bulunan hekimler (Adli Tıp Uzmanı, Çocuk Psikiyatristi ve Çocuk Hekimi) tarafından yapılır. </a:t>
            </a:r>
          </a:p>
          <a:p>
            <a:pPr>
              <a:defRPr/>
            </a:pPr>
            <a:r>
              <a:rPr lang="tr-TR" sz="2800" dirty="0"/>
              <a:t> </a:t>
            </a:r>
          </a:p>
          <a:p>
            <a:pPr>
              <a:defRPr/>
            </a:pPr>
            <a:r>
              <a:rPr lang="tr-TR" sz="2800" dirty="0"/>
              <a:t>Vücudun tümü (cinsel organlar da dahil olmak üzere) detaylıca muayene edilir, gerekli durumlarda fizik bulgular görüntülü olarak kaydedilir. </a:t>
            </a:r>
          </a:p>
        </p:txBody>
      </p:sp>
    </p:spTree>
    <p:extLst>
      <p:ext uri="{BB962C8B-B14F-4D97-AF65-F5344CB8AC3E}">
        <p14:creationId xmlns:p14="http://schemas.microsoft.com/office/powerpoint/2010/main" val="4289843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pPr marL="342900" indent="-342900"/>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Muayene odası</a:t>
            </a:r>
          </a:p>
        </p:txBody>
      </p:sp>
      <p:pic>
        <p:nvPicPr>
          <p:cNvPr id="37892"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24150" y="1600201"/>
            <a:ext cx="6743700" cy="4525963"/>
          </a:xfrm>
        </p:spPr>
      </p:pic>
    </p:spTree>
    <p:extLst>
      <p:ext uri="{BB962C8B-B14F-4D97-AF65-F5344CB8AC3E}">
        <p14:creationId xmlns:p14="http://schemas.microsoft.com/office/powerpoint/2010/main" val="245285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p:txBody>
          <a:bodyPr/>
          <a:lstStyle/>
          <a:p>
            <a:pPr marL="342900" indent="-342900"/>
            <a:r>
              <a:rPr lang="tr-TR" altLang="tr-TR" sz="2400">
                <a:solidFill>
                  <a:schemeClr val="tx2"/>
                </a:solidFill>
              </a:rPr>
              <a:t/>
            </a:r>
            <a:br>
              <a:rPr lang="tr-TR" altLang="tr-TR" sz="2400">
                <a:solidFill>
                  <a:schemeClr val="tx2"/>
                </a:solidFill>
              </a:rPr>
            </a:br>
            <a:endParaRPr lang="tr-TR" altLang="tr-TR"/>
          </a:p>
        </p:txBody>
      </p:sp>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Çocuğun tedavisi ve izlemi</a:t>
            </a:r>
          </a:p>
        </p:txBody>
      </p:sp>
      <p:sp>
        <p:nvSpPr>
          <p:cNvPr id="5" name="4 Yuvarlatılmış Dikdörtgen"/>
          <p:cNvSpPr/>
          <p:nvPr/>
        </p:nvSpPr>
        <p:spPr>
          <a:xfrm>
            <a:off x="2095501" y="1571626"/>
            <a:ext cx="8143875" cy="4881563"/>
          </a:xfrm>
          <a:prstGeom prst="roundRect">
            <a:avLst>
              <a:gd name="adj" fmla="val 9398"/>
            </a:avLst>
          </a:prstGeom>
        </p:spPr>
        <p:style>
          <a:lnRef idx="1">
            <a:schemeClr val="accent6"/>
          </a:lnRef>
          <a:fillRef idx="2">
            <a:schemeClr val="accent6"/>
          </a:fillRef>
          <a:effectRef idx="1">
            <a:schemeClr val="accent6"/>
          </a:effectRef>
          <a:fontRef idx="minor">
            <a:schemeClr val="dk1"/>
          </a:fontRef>
        </p:style>
        <p:txBody>
          <a:bodyPr anchor="ctr"/>
          <a:lstStyle/>
          <a:p>
            <a:pPr marL="365760" indent="-283464">
              <a:defRPr/>
            </a:pPr>
            <a:r>
              <a:rPr lang="tr-TR" sz="2800" dirty="0"/>
              <a:t>Adli görüşme ve muayene sürecinde çocuğun kısa süreli koruma ve tedavi tedbiri bu merkezde yürütülür. </a:t>
            </a:r>
          </a:p>
          <a:p>
            <a:pPr marL="365760" indent="-283464">
              <a:defRPr/>
            </a:pPr>
            <a:endParaRPr lang="tr-TR" sz="2800" dirty="0"/>
          </a:p>
          <a:p>
            <a:pPr marL="365760" indent="-283464">
              <a:defRPr/>
            </a:pPr>
            <a:r>
              <a:rPr lang="tr-TR" sz="2800" dirty="0"/>
              <a:t>Çocuk tedavi ve rehabilitasyon amacıyla uzun erimli tedavi ve izlem planı için ÇİM tarafından uygun merkezlere yönlendirilir. </a:t>
            </a:r>
          </a:p>
          <a:p>
            <a:pPr marL="365760" indent="-283464">
              <a:defRPr/>
            </a:pPr>
            <a:endParaRPr lang="tr-TR" sz="2800" dirty="0"/>
          </a:p>
          <a:p>
            <a:pPr marL="365760" indent="-283464">
              <a:defRPr/>
            </a:pPr>
            <a:r>
              <a:rPr lang="tr-TR" sz="2800" dirty="0"/>
              <a:t>Çocuğun izlemi (tıbbi ve yasal) ÇİM tarafından yapılır.</a:t>
            </a:r>
          </a:p>
        </p:txBody>
      </p:sp>
    </p:spTree>
    <p:extLst>
      <p:ext uri="{BB962C8B-B14F-4D97-AF65-F5344CB8AC3E}">
        <p14:creationId xmlns:p14="http://schemas.microsoft.com/office/powerpoint/2010/main" val="730915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92313" y="1844675"/>
            <a:ext cx="4032250" cy="2706688"/>
          </a:xfrm>
        </p:spPr>
      </p:pic>
      <p:pic>
        <p:nvPicPr>
          <p:cNvPr id="3993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9" y="3573464"/>
            <a:ext cx="386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Çocukların bekleme odaları</a:t>
            </a:r>
          </a:p>
        </p:txBody>
      </p:sp>
    </p:spTree>
    <p:extLst>
      <p:ext uri="{BB962C8B-B14F-4D97-AF65-F5344CB8AC3E}">
        <p14:creationId xmlns:p14="http://schemas.microsoft.com/office/powerpoint/2010/main" val="3488536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Çocukların kısa süreli konaklama mekanları</a:t>
            </a:r>
          </a:p>
        </p:txBody>
      </p:sp>
      <p:pic>
        <p:nvPicPr>
          <p:cNvPr id="4096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4" y="1484314"/>
            <a:ext cx="43910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6032500" y="3644900"/>
            <a:ext cx="3944938" cy="2647950"/>
          </a:xfrm>
        </p:spPr>
      </p:pic>
    </p:spTree>
    <p:extLst>
      <p:ext uri="{BB962C8B-B14F-4D97-AF65-F5344CB8AC3E}">
        <p14:creationId xmlns:p14="http://schemas.microsoft.com/office/powerpoint/2010/main" val="65909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024188" y="428625"/>
            <a:ext cx="60007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Aile görüşme odaları</a:t>
            </a:r>
          </a:p>
        </p:txBody>
      </p:sp>
      <p:pic>
        <p:nvPicPr>
          <p:cNvPr id="4198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850" y="1773238"/>
            <a:ext cx="37544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Content Placeholder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1" y="3178175"/>
            <a:ext cx="4392613"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443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1981200" y="274638"/>
            <a:ext cx="8229600" cy="939800"/>
          </a:xfrm>
        </p:spPr>
        <p:txBody>
          <a:bodyPr>
            <a:normAutofit fontScale="90000"/>
          </a:bodyPr>
          <a:lstStyle/>
          <a:p>
            <a:pPr eaLnBrk="1" hangingPunct="1"/>
            <a:r>
              <a:rPr lang="tr-TR" altLang="tr-TR"/>
              <a:t/>
            </a:r>
            <a:br>
              <a:rPr lang="tr-TR" altLang="tr-TR"/>
            </a:br>
            <a:endParaRPr lang="tr-TR" altLang="tr-TR"/>
          </a:p>
        </p:txBody>
      </p:sp>
      <p:sp>
        <p:nvSpPr>
          <p:cNvPr id="4" name="3 Yuvarlatılmış Dikdörtgen"/>
          <p:cNvSpPr/>
          <p:nvPr/>
        </p:nvSpPr>
        <p:spPr>
          <a:xfrm>
            <a:off x="3287713" y="333375"/>
            <a:ext cx="5715000" cy="8572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tr-TR" sz="2800" b="1" dirty="0">
                <a:solidFill>
                  <a:schemeClr val="tx1">
                    <a:lumMod val="95000"/>
                    <a:lumOff val="5000"/>
                  </a:schemeClr>
                </a:solidFill>
              </a:rPr>
              <a:t>Olası güçlükler – çözüm yolları</a:t>
            </a:r>
          </a:p>
        </p:txBody>
      </p:sp>
      <p:sp>
        <p:nvSpPr>
          <p:cNvPr id="5" name="Rounded Rectangle 4"/>
          <p:cNvSpPr>
            <a:spLocks noGrp="1"/>
          </p:cNvSpPr>
          <p:nvPr>
            <p:ph idx="1"/>
          </p:nvPr>
        </p:nvSpPr>
        <p:spPr>
          <a:xfrm>
            <a:off x="1981201" y="1600200"/>
            <a:ext cx="2900363" cy="325755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defRPr/>
            </a:pPr>
            <a:r>
              <a:rPr lang="tr-TR" dirty="0">
                <a:solidFill>
                  <a:schemeClr val="tx1"/>
                </a:solidFill>
                <a:latin typeface="+mj-lt"/>
                <a:cs typeface="Arial" charset="0"/>
              </a:rPr>
              <a:t>Yaşanan cinsel istismar olayı, yasal görev olan, “bildirimde bulunma” işlemi yapılmadan, kurumun  alacağı iç önlemlerle çözülebilir mi?</a:t>
            </a:r>
          </a:p>
        </p:txBody>
      </p:sp>
      <p:sp>
        <p:nvSpPr>
          <p:cNvPr id="6" name="Rounded Rectangle 1"/>
          <p:cNvSpPr/>
          <p:nvPr/>
        </p:nvSpPr>
        <p:spPr>
          <a:xfrm>
            <a:off x="4881564" y="1341439"/>
            <a:ext cx="5678487" cy="49672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gn="just">
              <a:buFont typeface="Arial" pitchFamily="34" charset="0"/>
              <a:buChar char="•"/>
              <a:defRPr/>
            </a:pPr>
            <a:r>
              <a:rPr lang="tr-TR" dirty="0">
                <a:solidFill>
                  <a:schemeClr val="tx1"/>
                </a:solidFill>
                <a:cs typeface="Arial" charset="0"/>
              </a:rPr>
              <a:t>Bilgi sizlere ulaştığı anda yasal süreç çalışmaları başlamalıdır. Bu bilginin yasal süreçten sakınılması suç teşkil  eder. Kolluk kuvvetine bildirimde bulunun. İstismar durumlarında bilgili olan tüm kamu personeli bildirmekle yükümlüdür. Bunu unutmayın. </a:t>
            </a:r>
          </a:p>
          <a:p>
            <a:pPr marL="285750" indent="-285750" algn="just">
              <a:buFont typeface="Arial" pitchFamily="34" charset="0"/>
              <a:buChar char="•"/>
              <a:defRPr/>
            </a:pPr>
            <a:r>
              <a:rPr lang="tr-TR" dirty="0">
                <a:solidFill>
                  <a:schemeClr val="tx1"/>
                </a:solidFill>
                <a:cs typeface="Arial" charset="0"/>
              </a:rPr>
              <a:t>Bilgilendirmeyi yazılı ve sözlü olarak yapın. Yöneticinizi sorumluluk ve görevleriniz hakkında bir kez daha bilgilendirin. Ne yapılması gerektiğini paylaşın. Yaptığınız tüm çalışmaları yazılı hale getirin</a:t>
            </a:r>
          </a:p>
          <a:p>
            <a:pPr marL="285750" indent="-285750" algn="just">
              <a:buFont typeface="Arial" pitchFamily="34" charset="0"/>
              <a:buChar char="•"/>
              <a:defRPr/>
            </a:pPr>
            <a:r>
              <a:rPr lang="tr-TR" dirty="0">
                <a:solidFill>
                  <a:schemeClr val="tx1"/>
                </a:solidFill>
                <a:cs typeface="Arial" charset="0"/>
              </a:rPr>
              <a:t>Bildirimde bulunmadığınız takdirde çocuğun alacağı sağlık, sosyal ve hukuki destek kapısı kapanmış olacaktır.</a:t>
            </a:r>
          </a:p>
        </p:txBody>
      </p:sp>
    </p:spTree>
    <p:extLst>
      <p:ext uri="{BB962C8B-B14F-4D97-AF65-F5344CB8AC3E}">
        <p14:creationId xmlns:p14="http://schemas.microsoft.com/office/powerpoint/2010/main" val="293661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a:spLocks noGrp="1"/>
          </p:cNvSpPr>
          <p:nvPr>
            <p:ph idx="1"/>
          </p:nvPr>
        </p:nvSpPr>
        <p:spPr>
          <a:xfrm>
            <a:off x="1981200" y="1857376"/>
            <a:ext cx="2971800" cy="3071813"/>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defRPr/>
            </a:pPr>
            <a:r>
              <a:rPr lang="tr-TR" dirty="0">
                <a:solidFill>
                  <a:schemeClr val="tx1"/>
                </a:solidFill>
              </a:rPr>
              <a:t>İstismara uğrayan  ve istismar eden çocukların öncelikle yönlendirileceği kurum hangisidir.  Psikolojik destek hizmetini hangi kurumlar veriyor?</a:t>
            </a:r>
          </a:p>
        </p:txBody>
      </p:sp>
      <p:sp>
        <p:nvSpPr>
          <p:cNvPr id="6" name="Rounded Rectangle 1"/>
          <p:cNvSpPr/>
          <p:nvPr/>
        </p:nvSpPr>
        <p:spPr>
          <a:xfrm>
            <a:off x="4953000" y="1500188"/>
            <a:ext cx="5043488" cy="421481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itchFamily="34" charset="0"/>
              <a:buChar char="•"/>
              <a:defRPr/>
            </a:pPr>
            <a:r>
              <a:rPr lang="tr-TR" dirty="0">
                <a:solidFill>
                  <a:schemeClr val="tx1"/>
                </a:solidFill>
                <a:cs typeface="Arial" charset="0"/>
              </a:rPr>
              <a:t>ÇİM yalnız cinsel istismara uğradığından kuşkulanılan çocukları kabul etmektedir. </a:t>
            </a:r>
          </a:p>
          <a:p>
            <a:pPr marL="285750" indent="-285750">
              <a:buFont typeface="Arial" pitchFamily="34" charset="0"/>
              <a:buChar char="•"/>
              <a:defRPr/>
            </a:pPr>
            <a:endParaRPr lang="tr-TR" dirty="0">
              <a:solidFill>
                <a:schemeClr val="tx1"/>
              </a:solidFill>
              <a:cs typeface="Arial" charset="0"/>
            </a:endParaRPr>
          </a:p>
          <a:p>
            <a:pPr marL="285750" indent="-285750">
              <a:buFont typeface="Arial" pitchFamily="34" charset="0"/>
              <a:buChar char="•"/>
              <a:defRPr/>
            </a:pPr>
            <a:r>
              <a:rPr lang="tr-TR" dirty="0">
                <a:solidFill>
                  <a:schemeClr val="tx1"/>
                </a:solidFill>
                <a:cs typeface="Arial" charset="0"/>
              </a:rPr>
              <a:t>Çocuk psikiyatrisi servisi olan hastaneler de bu çocukların tedavisi ve uzun dönem izlemi için hizmet veren kurumlardır. </a:t>
            </a:r>
          </a:p>
          <a:p>
            <a:pPr marL="285750" indent="-285750">
              <a:buFont typeface="Arial" pitchFamily="34" charset="0"/>
              <a:buChar char="•"/>
              <a:defRPr/>
            </a:pPr>
            <a:endParaRPr lang="tr-TR" dirty="0">
              <a:solidFill>
                <a:schemeClr val="tx1"/>
              </a:solidFill>
              <a:cs typeface="Arial" charset="0"/>
            </a:endParaRPr>
          </a:p>
          <a:p>
            <a:pPr marL="285750" indent="-285750">
              <a:buFont typeface="Arial" pitchFamily="34" charset="0"/>
              <a:buChar char="•"/>
              <a:defRPr/>
            </a:pPr>
            <a:r>
              <a:rPr lang="tr-TR" dirty="0">
                <a:solidFill>
                  <a:schemeClr val="tx1"/>
                </a:solidFill>
                <a:cs typeface="Arial" charset="0"/>
              </a:rPr>
              <a:t>Diğer istismar ve ihmal olgularını Çocuk Koruma Merkezleri ve Üniversite Hastanelerine yönlendirebilirsiniz.</a:t>
            </a:r>
          </a:p>
        </p:txBody>
      </p:sp>
      <p:sp>
        <p:nvSpPr>
          <p:cNvPr id="8" name="7 Yuvarlatılmış Dikdörtgen"/>
          <p:cNvSpPr/>
          <p:nvPr/>
        </p:nvSpPr>
        <p:spPr>
          <a:xfrm>
            <a:off x="3287713" y="333375"/>
            <a:ext cx="5715000" cy="8572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tr-TR" sz="2800" b="1" dirty="0">
                <a:solidFill>
                  <a:schemeClr val="tx1">
                    <a:lumMod val="95000"/>
                    <a:lumOff val="5000"/>
                  </a:schemeClr>
                </a:solidFill>
              </a:rPr>
              <a:t>Olası güçlükler – çözüm yolları</a:t>
            </a:r>
          </a:p>
        </p:txBody>
      </p:sp>
    </p:spTree>
    <p:extLst>
      <p:ext uri="{BB962C8B-B14F-4D97-AF65-F5344CB8AC3E}">
        <p14:creationId xmlns:p14="http://schemas.microsoft.com/office/powerpoint/2010/main" val="1832078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862405" y="796706"/>
            <a:ext cx="6408737" cy="5543550"/>
          </a:xfrm>
          <a:prstGeom prst="frame">
            <a:avLst>
              <a:gd name="adj1" fmla="val 16800"/>
            </a:avLst>
          </a:prstGeom>
        </p:spPr>
        <p:style>
          <a:lnRef idx="1">
            <a:schemeClr val="accent3"/>
          </a:lnRef>
          <a:fillRef idx="2">
            <a:schemeClr val="accent3"/>
          </a:fillRef>
          <a:effectRef idx="1">
            <a:schemeClr val="accent3"/>
          </a:effectRef>
          <a:fontRef idx="minor">
            <a:schemeClr val="dk1"/>
          </a:fontRef>
        </p:style>
        <p:txBody>
          <a:bodyPr lIns="100785" tIns="50393" rIns="100785" bIns="50393" anchor="ctr"/>
          <a:lstStyle/>
          <a:p>
            <a:pPr algn="ctr" hangingPunct="0">
              <a:lnSpc>
                <a:spcPct val="104000"/>
              </a:lnSpc>
              <a:buClr>
                <a:srgbClr val="000000"/>
              </a:buClr>
              <a:buSzPct val="45000"/>
              <a:defRPr/>
            </a:pPr>
            <a:endParaRPr lang="tr-TR">
              <a:solidFill>
                <a:schemeClr val="tx1"/>
              </a:solidFill>
            </a:endParaRPr>
          </a:p>
        </p:txBody>
      </p:sp>
      <p:sp>
        <p:nvSpPr>
          <p:cNvPr id="3" name="Rectangle 2"/>
          <p:cNvSpPr/>
          <p:nvPr/>
        </p:nvSpPr>
        <p:spPr>
          <a:xfrm>
            <a:off x="232793" y="1621208"/>
            <a:ext cx="4497697" cy="3494750"/>
          </a:xfrm>
          <a:prstGeom prst="rect">
            <a:avLst/>
          </a:prstGeom>
          <a:noFill/>
        </p:spPr>
        <p:txBody>
          <a:bodyPr lIns="100785" tIns="50393" rIns="100785" bIns="503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hangingPunct="0">
              <a:lnSpc>
                <a:spcPct val="104000"/>
              </a:lnSpc>
              <a:buClr>
                <a:srgbClr val="000000"/>
              </a:buClr>
              <a:buSzPct val="45000"/>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ÇOCUK İZLEM</a:t>
            </a:r>
          </a:p>
          <a:p>
            <a:pPr algn="ctr" hangingPunct="0">
              <a:lnSpc>
                <a:spcPct val="104000"/>
              </a:lnSpc>
              <a:buClr>
                <a:srgbClr val="000000"/>
              </a:buClr>
              <a:buSzPct val="45000"/>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MERKEZİNİN</a:t>
            </a:r>
          </a:p>
          <a:p>
            <a:pPr algn="ctr" hangingPunct="0">
              <a:lnSpc>
                <a:spcPct val="104000"/>
              </a:lnSpc>
              <a:buClr>
                <a:srgbClr val="000000"/>
              </a:buClr>
              <a:buSzPct val="45000"/>
              <a:defRPr/>
            </a:pPr>
            <a:r>
              <a:rPr lang="tr-TR"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rPr>
              <a:t>EKİBİ</a:t>
            </a:r>
            <a:endParaRPr lang="en-US" sz="5300"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DejaVu Sans" charset="0"/>
            </a:endParaRPr>
          </a:p>
        </p:txBody>
      </p:sp>
      <p:sp>
        <p:nvSpPr>
          <p:cNvPr id="29700" name="TextBox 4"/>
          <p:cNvSpPr txBox="1">
            <a:spLocks noChangeArrowheads="1"/>
          </p:cNvSpPr>
          <p:nvPr/>
        </p:nvSpPr>
        <p:spPr bwMode="auto">
          <a:xfrm>
            <a:off x="6457896" y="2068070"/>
            <a:ext cx="365918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a:lnSpc>
                <a:spcPct val="150000"/>
              </a:lnSpc>
              <a:buClr>
                <a:srgbClr val="000000"/>
              </a:buClr>
              <a:buSzPct val="45000"/>
              <a:buFont typeface="Wingdings" panose="05000000000000000000" pitchFamily="2" charset="2"/>
              <a:buNone/>
            </a:pPr>
            <a:r>
              <a:rPr lang="tr-TR" altLang="tr-TR" sz="1400" b="1" dirty="0"/>
              <a:t>MERKEZDE 24 SAAT ÇALIŞAN EKİP</a:t>
            </a:r>
          </a:p>
          <a:p>
            <a:pPr eaLnBrk="1">
              <a:lnSpc>
                <a:spcPct val="150000"/>
              </a:lnSpc>
              <a:buClr>
                <a:srgbClr val="000000"/>
              </a:buClr>
              <a:buSzPct val="45000"/>
              <a:buFont typeface="Wingdings" panose="05000000000000000000" pitchFamily="2" charset="2"/>
              <a:buNone/>
            </a:pPr>
            <a:r>
              <a:rPr lang="tr-TR" altLang="tr-TR" sz="1400" dirty="0"/>
              <a:t>Adli Tıp Uzmanı</a:t>
            </a:r>
            <a:br>
              <a:rPr lang="tr-TR" altLang="tr-TR" sz="1400" dirty="0"/>
            </a:br>
            <a:r>
              <a:rPr lang="tr-TR" altLang="tr-TR" sz="1400" dirty="0"/>
              <a:t>Psikolog</a:t>
            </a:r>
          </a:p>
          <a:p>
            <a:pPr eaLnBrk="1">
              <a:lnSpc>
                <a:spcPct val="150000"/>
              </a:lnSpc>
              <a:buClr>
                <a:srgbClr val="000000"/>
              </a:buClr>
              <a:buSzPct val="45000"/>
              <a:buFont typeface="Wingdings" panose="05000000000000000000" pitchFamily="2" charset="2"/>
              <a:buNone/>
            </a:pPr>
            <a:r>
              <a:rPr lang="tr-TR" altLang="tr-TR" sz="1400" dirty="0"/>
              <a:t>Sosyal Hizmet Uzmanı</a:t>
            </a:r>
          </a:p>
          <a:p>
            <a:pPr eaLnBrk="1">
              <a:lnSpc>
                <a:spcPct val="150000"/>
              </a:lnSpc>
              <a:buClr>
                <a:srgbClr val="000000"/>
              </a:buClr>
              <a:buSzPct val="45000"/>
              <a:buFont typeface="Wingdings" panose="05000000000000000000" pitchFamily="2" charset="2"/>
              <a:buNone/>
            </a:pPr>
            <a:r>
              <a:rPr lang="tr-TR" altLang="tr-TR" sz="1400" dirty="0"/>
              <a:t>Çocuk Gelişimcisi</a:t>
            </a:r>
          </a:p>
          <a:p>
            <a:pPr eaLnBrk="1">
              <a:lnSpc>
                <a:spcPct val="150000"/>
              </a:lnSpc>
              <a:buClr>
                <a:srgbClr val="000000"/>
              </a:buClr>
              <a:buSzPct val="45000"/>
              <a:buFont typeface="Wingdings" panose="05000000000000000000" pitchFamily="2" charset="2"/>
              <a:buNone/>
            </a:pPr>
            <a:r>
              <a:rPr lang="tr-TR" altLang="tr-TR" sz="1400" dirty="0"/>
              <a:t>Hemşire</a:t>
            </a:r>
          </a:p>
          <a:p>
            <a:pPr eaLnBrk="1">
              <a:lnSpc>
                <a:spcPct val="150000"/>
              </a:lnSpc>
              <a:buClr>
                <a:srgbClr val="000000"/>
              </a:buClr>
              <a:buSzPct val="45000"/>
              <a:buFont typeface="Wingdings" panose="05000000000000000000" pitchFamily="2" charset="2"/>
              <a:buNone/>
            </a:pPr>
            <a:r>
              <a:rPr lang="tr-TR" altLang="tr-TR" sz="1400" b="1" dirty="0"/>
              <a:t>KONSÜLTANLAR</a:t>
            </a:r>
          </a:p>
          <a:p>
            <a:pPr eaLnBrk="1">
              <a:lnSpc>
                <a:spcPct val="150000"/>
              </a:lnSpc>
              <a:buClr>
                <a:srgbClr val="000000"/>
              </a:buClr>
              <a:buSzPct val="45000"/>
              <a:buFont typeface="Wingdings" panose="05000000000000000000" pitchFamily="2" charset="2"/>
              <a:buNone/>
            </a:pPr>
            <a:r>
              <a:rPr lang="tr-TR" altLang="tr-TR" sz="1400" dirty="0"/>
              <a:t>Çocuk Psikiyatristi</a:t>
            </a:r>
          </a:p>
          <a:p>
            <a:pPr eaLnBrk="1">
              <a:lnSpc>
                <a:spcPct val="150000"/>
              </a:lnSpc>
              <a:buClr>
                <a:srgbClr val="000000"/>
              </a:buClr>
              <a:buSzPct val="45000"/>
              <a:buFont typeface="Wingdings" panose="05000000000000000000" pitchFamily="2" charset="2"/>
              <a:buNone/>
            </a:pPr>
            <a:r>
              <a:rPr lang="tr-TR" altLang="tr-TR" sz="1400" dirty="0"/>
              <a:t>Çocuk Hekimi</a:t>
            </a:r>
            <a:endParaRPr lang="tr-TR" altLang="tr-TR" dirty="0"/>
          </a:p>
        </p:txBody>
      </p:sp>
    </p:spTree>
    <p:extLst>
      <p:ext uri="{BB962C8B-B14F-4D97-AF65-F5344CB8AC3E}">
        <p14:creationId xmlns:p14="http://schemas.microsoft.com/office/powerpoint/2010/main" val="3075376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Grp="1"/>
          </p:cNvSpPr>
          <p:nvPr>
            <p:ph idx="1"/>
          </p:nvPr>
        </p:nvSpPr>
        <p:spPr>
          <a:xfrm>
            <a:off x="1981201" y="2214564"/>
            <a:ext cx="2828925" cy="3000375"/>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defRPr/>
            </a:pPr>
            <a:r>
              <a:rPr lang="tr-TR" dirty="0">
                <a:solidFill>
                  <a:schemeClr val="tx1"/>
                </a:solidFill>
                <a:latin typeface="+mj-lt"/>
              </a:rPr>
              <a:t>Cinsel istismar ile ilgili aileye bilgi verilmesi gerekiyor mu? </a:t>
            </a:r>
          </a:p>
          <a:p>
            <a:pPr marL="0" indent="0">
              <a:buNone/>
              <a:defRPr/>
            </a:pPr>
            <a:endParaRPr lang="tr-TR" dirty="0">
              <a:solidFill>
                <a:schemeClr val="tx1"/>
              </a:solidFill>
              <a:latin typeface="+mj-lt"/>
            </a:endParaRPr>
          </a:p>
          <a:p>
            <a:pPr marL="0" indent="0">
              <a:buNone/>
              <a:defRPr/>
            </a:pPr>
            <a:r>
              <a:rPr lang="tr-TR" dirty="0">
                <a:solidFill>
                  <a:schemeClr val="tx1"/>
                </a:solidFill>
                <a:latin typeface="+mj-lt"/>
              </a:rPr>
              <a:t>Bu bilgiyi kim verecek?</a:t>
            </a:r>
          </a:p>
          <a:p>
            <a:pPr>
              <a:buFont typeface="Arial" charset="0"/>
              <a:buChar char="•"/>
              <a:defRPr/>
            </a:pPr>
            <a:endParaRPr lang="tr-TR" sz="1600" dirty="0">
              <a:solidFill>
                <a:schemeClr val="tx1"/>
              </a:solidFill>
            </a:endParaRPr>
          </a:p>
        </p:txBody>
      </p:sp>
      <p:sp>
        <p:nvSpPr>
          <p:cNvPr id="6" name="Rounded Rectangle 1"/>
          <p:cNvSpPr/>
          <p:nvPr/>
        </p:nvSpPr>
        <p:spPr>
          <a:xfrm>
            <a:off x="4810125" y="1785939"/>
            <a:ext cx="5543550" cy="43576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itchFamily="34" charset="0"/>
              <a:buChar char="•"/>
              <a:defRPr/>
            </a:pPr>
            <a:r>
              <a:rPr lang="tr-TR" dirty="0">
                <a:solidFill>
                  <a:schemeClr val="tx1"/>
                </a:solidFill>
              </a:rPr>
              <a:t>Aile ÇİM’de görevli personel tarafından etkili iletişim ve görüşme teknikleri kullanılarak bilgilendirilir. </a:t>
            </a:r>
          </a:p>
          <a:p>
            <a:pPr marL="285750" indent="-285750">
              <a:buFont typeface="Arial" pitchFamily="34" charset="0"/>
              <a:buChar char="•"/>
              <a:defRPr/>
            </a:pPr>
            <a:endParaRPr lang="tr-TR" dirty="0">
              <a:solidFill>
                <a:schemeClr val="tx1"/>
              </a:solidFill>
            </a:endParaRPr>
          </a:p>
          <a:p>
            <a:pPr marL="285750" indent="-285750">
              <a:buFont typeface="Arial" pitchFamily="34" charset="0"/>
              <a:buChar char="•"/>
              <a:defRPr/>
            </a:pPr>
            <a:r>
              <a:rPr lang="tr-TR" dirty="0">
                <a:solidFill>
                  <a:schemeClr val="tx1"/>
                </a:solidFill>
              </a:rPr>
              <a:t>İzlenecek yol haritası aileye anlatılır…</a:t>
            </a:r>
          </a:p>
          <a:p>
            <a:pPr marL="285750" indent="-285750">
              <a:buFont typeface="Arial" pitchFamily="34" charset="0"/>
              <a:buChar char="•"/>
              <a:defRPr/>
            </a:pPr>
            <a:endParaRPr lang="tr-TR" dirty="0">
              <a:solidFill>
                <a:schemeClr val="tx1"/>
              </a:solidFill>
            </a:endParaRPr>
          </a:p>
          <a:p>
            <a:pPr marL="285750" indent="-285750">
              <a:buFont typeface="Arial" pitchFamily="34" charset="0"/>
              <a:buChar char="•"/>
              <a:defRPr/>
            </a:pPr>
            <a:r>
              <a:rPr lang="tr-TR" dirty="0">
                <a:solidFill>
                  <a:schemeClr val="tx1"/>
                </a:solidFill>
              </a:rPr>
              <a:t>İstismarcının aileden bir birey olması durumunda bu yol,  istismarcının dışında ve bu  süreçte sorumluluk alabilecek  bir birey ile gerçekleştirilebilir.</a:t>
            </a:r>
          </a:p>
          <a:p>
            <a:pPr marL="285750" indent="-285750">
              <a:buFont typeface="Arial" pitchFamily="34" charset="0"/>
              <a:buChar char="•"/>
              <a:defRPr/>
            </a:pPr>
            <a:endParaRPr lang="tr-TR" dirty="0">
              <a:solidFill>
                <a:schemeClr val="tx1"/>
              </a:solidFill>
            </a:endParaRPr>
          </a:p>
          <a:p>
            <a:pPr marL="285750" indent="-285750">
              <a:buFont typeface="Arial" pitchFamily="34" charset="0"/>
              <a:buChar char="•"/>
              <a:defRPr/>
            </a:pPr>
            <a:r>
              <a:rPr lang="tr-TR" dirty="0">
                <a:solidFill>
                  <a:schemeClr val="tx1"/>
                </a:solidFill>
              </a:rPr>
              <a:t>Yasal sürecin geciktirilemeyeceğini unutmayın…</a:t>
            </a:r>
          </a:p>
          <a:p>
            <a:pPr marL="285750" indent="-285750">
              <a:buFont typeface="Arial" pitchFamily="34" charset="0"/>
              <a:buChar char="•"/>
              <a:defRPr/>
            </a:pPr>
            <a:endParaRPr lang="tr-TR" sz="1600" dirty="0"/>
          </a:p>
          <a:p>
            <a:pPr>
              <a:defRPr/>
            </a:pPr>
            <a:endParaRPr lang="tr-TR" sz="1600" dirty="0"/>
          </a:p>
        </p:txBody>
      </p:sp>
      <p:sp>
        <p:nvSpPr>
          <p:cNvPr id="8" name="7 Yuvarlatılmış Dikdörtgen"/>
          <p:cNvSpPr/>
          <p:nvPr/>
        </p:nvSpPr>
        <p:spPr>
          <a:xfrm>
            <a:off x="3359150" y="333375"/>
            <a:ext cx="5715000" cy="8572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tr-TR" sz="2800" b="1" dirty="0">
                <a:solidFill>
                  <a:schemeClr val="tx1"/>
                </a:solidFill>
              </a:rPr>
              <a:t>Olası güçlükler – çözüm yolları</a:t>
            </a:r>
          </a:p>
        </p:txBody>
      </p:sp>
    </p:spTree>
    <p:extLst>
      <p:ext uri="{BB962C8B-B14F-4D97-AF65-F5344CB8AC3E}">
        <p14:creationId xmlns:p14="http://schemas.microsoft.com/office/powerpoint/2010/main" val="366353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1981200" y="274638"/>
            <a:ext cx="8229600" cy="939800"/>
          </a:xfrm>
        </p:spPr>
        <p:txBody>
          <a:bodyPr rtlCol="0">
            <a:normAutofit fontScale="90000"/>
          </a:bodyPr>
          <a:lstStyle/>
          <a:p>
            <a:pPr>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1881158" y="285729"/>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a:t>
            </a:r>
          </a:p>
          <a:p>
            <a:pPr lvl="1"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nereye ve nasıl yapılacak? </a:t>
            </a:r>
          </a:p>
        </p:txBody>
      </p:sp>
      <p:sp>
        <p:nvSpPr>
          <p:cNvPr id="5" name="4 Yuvarlatılmış Dikdörtgen"/>
          <p:cNvSpPr/>
          <p:nvPr/>
        </p:nvSpPr>
        <p:spPr>
          <a:xfrm>
            <a:off x="1952626" y="1571625"/>
            <a:ext cx="8215313" cy="1785938"/>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3600" dirty="0"/>
              <a:t>Cinsel istismar dışındaki diğer istismar ve ihmal olgularının da </a:t>
            </a:r>
            <a:r>
              <a:rPr lang="tr-TR" sz="3600" b="1" dirty="0"/>
              <a:t>bildirimi zorunlu</a:t>
            </a:r>
            <a:r>
              <a:rPr lang="tr-TR" sz="3600" dirty="0"/>
              <a:t>dur.</a:t>
            </a:r>
          </a:p>
        </p:txBody>
      </p:sp>
      <p:sp>
        <p:nvSpPr>
          <p:cNvPr id="6" name="5 Yuvarlatılmış Dikdörtgen"/>
          <p:cNvSpPr/>
          <p:nvPr/>
        </p:nvSpPr>
        <p:spPr>
          <a:xfrm>
            <a:off x="2063750" y="4149726"/>
            <a:ext cx="8064500" cy="18002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3200" dirty="0"/>
              <a:t>TCK;  Madde  98, 278, 279, 280</a:t>
            </a:r>
          </a:p>
          <a:p>
            <a:pPr algn="ctr">
              <a:defRPr/>
            </a:pPr>
            <a:r>
              <a:rPr lang="tr-TR" sz="3200" dirty="0"/>
              <a:t>SHÇEK Kanunu; Madde 21</a:t>
            </a:r>
          </a:p>
        </p:txBody>
      </p:sp>
    </p:spTree>
    <p:extLst>
      <p:ext uri="{BB962C8B-B14F-4D97-AF65-F5344CB8AC3E}">
        <p14:creationId xmlns:p14="http://schemas.microsoft.com/office/powerpoint/2010/main" val="3074152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a:xfrm>
            <a:off x="1981200" y="274638"/>
            <a:ext cx="8229600" cy="939800"/>
          </a:xfrm>
        </p:spPr>
        <p:txBody>
          <a:bodyPr rtlCol="0">
            <a:normAutofit fontScale="90000"/>
          </a:bodyPr>
          <a:lstStyle/>
          <a:p>
            <a:pPr>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1881188" y="285750"/>
            <a:ext cx="8286750" cy="1703388"/>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3200" dirty="0"/>
              <a:t>Çocuğa karşı kötü muamelenin cinsel istismar dışındaki diğer tipleri de TCK’da suç olarak kabul edilmiştir. </a:t>
            </a:r>
          </a:p>
        </p:txBody>
      </p:sp>
      <p:sp>
        <p:nvSpPr>
          <p:cNvPr id="7" name="6 Yuvarlatılmış Dikdörtgen"/>
          <p:cNvSpPr/>
          <p:nvPr/>
        </p:nvSpPr>
        <p:spPr>
          <a:xfrm>
            <a:off x="1881189" y="2708275"/>
            <a:ext cx="4103687" cy="28082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2800" dirty="0"/>
              <a:t> </a:t>
            </a:r>
          </a:p>
          <a:p>
            <a:pPr algn="ctr">
              <a:defRPr/>
            </a:pPr>
            <a:r>
              <a:rPr lang="tr-TR" sz="2000" dirty="0"/>
              <a:t>Madde 80 (İnsan ticareti)</a:t>
            </a:r>
          </a:p>
          <a:p>
            <a:pPr algn="ctr">
              <a:defRPr/>
            </a:pPr>
            <a:r>
              <a:rPr lang="tr-TR" sz="2000" dirty="0"/>
              <a:t>Madde 94 (İşkence)</a:t>
            </a:r>
          </a:p>
          <a:p>
            <a:pPr algn="ctr">
              <a:defRPr/>
            </a:pPr>
            <a:r>
              <a:rPr lang="tr-TR" sz="2000" dirty="0"/>
              <a:t>Madde 96 (Eziyet)</a:t>
            </a:r>
          </a:p>
          <a:p>
            <a:pPr algn="ctr">
              <a:defRPr/>
            </a:pPr>
            <a:r>
              <a:rPr lang="tr-TR" sz="2000" dirty="0"/>
              <a:t>Madde 97 (Terk)</a:t>
            </a:r>
          </a:p>
          <a:p>
            <a:pPr algn="ctr">
              <a:defRPr/>
            </a:pPr>
            <a:r>
              <a:rPr lang="tr-TR" sz="2000" dirty="0"/>
              <a:t>Madde 109 (Kişiyi hürriyetinden yoksun kılma)</a:t>
            </a:r>
          </a:p>
          <a:p>
            <a:pPr algn="ctr">
              <a:defRPr/>
            </a:pPr>
            <a:r>
              <a:rPr lang="tr-TR" sz="2000" dirty="0"/>
              <a:t>Madde 229 (Dilencilik ) </a:t>
            </a:r>
          </a:p>
          <a:p>
            <a:pPr algn="ctr">
              <a:defRPr/>
            </a:pPr>
            <a:endParaRPr lang="tr-TR" sz="2800" dirty="0"/>
          </a:p>
        </p:txBody>
      </p:sp>
      <p:sp>
        <p:nvSpPr>
          <p:cNvPr id="8" name="7 Yuvarlatılmış Dikdörtgen"/>
          <p:cNvSpPr/>
          <p:nvPr/>
        </p:nvSpPr>
        <p:spPr>
          <a:xfrm>
            <a:off x="6180139" y="2708275"/>
            <a:ext cx="3959225" cy="28082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2000" dirty="0"/>
              <a:t>Madde 232 (Kötü muamele)</a:t>
            </a:r>
          </a:p>
          <a:p>
            <a:pPr algn="ctr">
              <a:defRPr/>
            </a:pPr>
            <a:r>
              <a:rPr lang="tr-TR" sz="2000" dirty="0"/>
              <a:t>Madde 233 (Aile hukukundan kaynaklanan yükümlülüğün ihlali)</a:t>
            </a:r>
          </a:p>
          <a:p>
            <a:pPr algn="ctr">
              <a:defRPr/>
            </a:pPr>
            <a:r>
              <a:rPr lang="tr-TR" sz="2000" dirty="0"/>
              <a:t>Madde 234 (Çocuğun kaçırılması ve alıkonulması)</a:t>
            </a:r>
          </a:p>
          <a:p>
            <a:pPr algn="ctr">
              <a:defRPr/>
            </a:pPr>
            <a:r>
              <a:rPr lang="tr-TR" sz="2000" dirty="0"/>
              <a:t>Madde 257 (Görevini kötüye kullanma)</a:t>
            </a:r>
          </a:p>
        </p:txBody>
      </p:sp>
    </p:spTree>
    <p:extLst>
      <p:ext uri="{BB962C8B-B14F-4D97-AF65-F5344CB8AC3E}">
        <p14:creationId xmlns:p14="http://schemas.microsoft.com/office/powerpoint/2010/main" val="4266934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a:xfrm>
            <a:off x="1981200" y="274638"/>
            <a:ext cx="8229600" cy="939800"/>
          </a:xfrm>
        </p:spPr>
        <p:txBody>
          <a:bodyPr rtlCol="0">
            <a:normAutofit fontScale="90000"/>
          </a:bodyPr>
          <a:lstStyle/>
          <a:p>
            <a:pPr>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1881158" y="285729"/>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a:t>
            </a:r>
          </a:p>
          <a:p>
            <a:pPr lvl="1"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nasıl yapılacak? </a:t>
            </a:r>
          </a:p>
        </p:txBody>
      </p:sp>
      <p:sp>
        <p:nvSpPr>
          <p:cNvPr id="5" name="4 Yuvarlatılmış Dikdörtgen"/>
          <p:cNvSpPr/>
          <p:nvPr/>
        </p:nvSpPr>
        <p:spPr>
          <a:xfrm>
            <a:off x="1952626" y="1571625"/>
            <a:ext cx="8215313" cy="5039382"/>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tr-TR" sz="3600" dirty="0"/>
          </a:p>
          <a:p>
            <a:pPr algn="ctr">
              <a:defRPr/>
            </a:pPr>
            <a:r>
              <a:rPr lang="tr-TR" sz="3600" b="1" dirty="0"/>
              <a:t>Bildirim raporu</a:t>
            </a:r>
            <a:r>
              <a:rPr lang="tr-TR" sz="3600" dirty="0"/>
              <a:t>nun  yazılması istismar ve\veya  ihmale uğrayan çocuk ve ailesinin tanı, tedavi ve rehabilitasyon süreçlerine atılan  ilk adımdır. </a:t>
            </a:r>
          </a:p>
          <a:p>
            <a:pPr algn="ctr">
              <a:defRPr/>
            </a:pPr>
            <a:endParaRPr lang="tr-TR" sz="3600" dirty="0"/>
          </a:p>
          <a:p>
            <a:pPr algn="ctr">
              <a:defRPr/>
            </a:pPr>
            <a:r>
              <a:rPr lang="tr-TR" sz="3600" dirty="0"/>
              <a:t>Bildirimde bulunurken olguya ve olaya ait bazı bilgilerin de iletilmesi gerekir.</a:t>
            </a:r>
          </a:p>
          <a:p>
            <a:pPr algn="ctr">
              <a:defRPr/>
            </a:pPr>
            <a:endParaRPr lang="tr-TR" sz="3600" dirty="0"/>
          </a:p>
        </p:txBody>
      </p:sp>
    </p:spTree>
    <p:extLst>
      <p:ext uri="{BB962C8B-B14F-4D97-AF65-F5344CB8AC3E}">
        <p14:creationId xmlns:p14="http://schemas.microsoft.com/office/powerpoint/2010/main" val="174929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a:xfrm>
            <a:off x="1981200" y="274638"/>
            <a:ext cx="8229600" cy="939800"/>
          </a:xfrm>
        </p:spPr>
        <p:txBody>
          <a:bodyPr rtlCol="0">
            <a:normAutofit fontScale="90000"/>
          </a:bodyPr>
          <a:lstStyle/>
          <a:p>
            <a:pPr>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1881158" y="285729"/>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a:t>
            </a:r>
          </a:p>
          <a:p>
            <a:pPr lvl="1"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nasıl yapılacak? </a:t>
            </a:r>
          </a:p>
        </p:txBody>
      </p:sp>
      <p:sp>
        <p:nvSpPr>
          <p:cNvPr id="5" name="4 Yuvarlatılmış Dikdörtgen"/>
          <p:cNvSpPr/>
          <p:nvPr/>
        </p:nvSpPr>
        <p:spPr>
          <a:xfrm>
            <a:off x="1952626" y="1571625"/>
            <a:ext cx="8215313" cy="4286250"/>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a:defRPr/>
            </a:pPr>
            <a:r>
              <a:rPr lang="tr-TR" sz="2800" dirty="0"/>
              <a:t>İstismar ve\veya ihmal konusunda ilk bilgi sahibi olan kişi,</a:t>
            </a:r>
          </a:p>
          <a:p>
            <a:pPr>
              <a:defRPr/>
            </a:pPr>
            <a:r>
              <a:rPr lang="tr-TR" sz="2800" dirty="0"/>
              <a:t>	çocuğun, </a:t>
            </a:r>
          </a:p>
          <a:p>
            <a:pPr>
              <a:defRPr/>
            </a:pPr>
            <a:r>
              <a:rPr lang="tr-TR" sz="2800" dirty="0"/>
              <a:t>	ailenin, </a:t>
            </a:r>
          </a:p>
          <a:p>
            <a:pPr>
              <a:defRPr/>
            </a:pPr>
            <a:r>
              <a:rPr lang="tr-TR" sz="2800" dirty="0"/>
              <a:t>	ihmal ve istismarla ilgili bilgi veren diğer bir kişinin olay ile ilgili olarak anlattığı her ayrıntıyı bildirim raporuna eklemelidir.  </a:t>
            </a:r>
          </a:p>
          <a:p>
            <a:pPr>
              <a:defRPr/>
            </a:pPr>
            <a:r>
              <a:rPr lang="tr-TR" sz="2800" dirty="0"/>
              <a:t>Olay ile ilgili olarak alınan ilk bilgiler sürecin işleyişinde büyük önem taşımaktadır. </a:t>
            </a:r>
          </a:p>
        </p:txBody>
      </p:sp>
    </p:spTree>
    <p:extLst>
      <p:ext uri="{BB962C8B-B14F-4D97-AF65-F5344CB8AC3E}">
        <p14:creationId xmlns:p14="http://schemas.microsoft.com/office/powerpoint/2010/main" val="3366915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1981200" y="274638"/>
            <a:ext cx="8229600" cy="939800"/>
          </a:xfrm>
        </p:spPr>
        <p:txBody>
          <a:bodyPr rtlCol="0">
            <a:normAutofit fontScale="90000"/>
          </a:bodyPr>
          <a:lstStyle/>
          <a:p>
            <a:pPr>
              <a:defRPr/>
            </a:pPr>
            <a:r>
              <a:rPr lang="tr-TR" sz="2800"/>
              <a:t/>
            </a:r>
            <a:br>
              <a:rPr lang="tr-TR" sz="2800"/>
            </a:br>
            <a:r>
              <a:rPr lang="tr-TR" sz="2800"/>
              <a:t/>
            </a:r>
            <a:br>
              <a:rPr lang="tr-TR" sz="2800"/>
            </a:br>
            <a:r>
              <a:rPr lang="tr-TR"/>
              <a:t/>
            </a:r>
            <a:br>
              <a:rPr lang="tr-TR"/>
            </a:br>
            <a:endParaRPr lang="tr-TR"/>
          </a:p>
        </p:txBody>
      </p:sp>
      <p:sp>
        <p:nvSpPr>
          <p:cNvPr id="4" name="3 Yuvarlatılmış Dikdörtgen"/>
          <p:cNvSpPr/>
          <p:nvPr/>
        </p:nvSpPr>
        <p:spPr>
          <a:xfrm>
            <a:off x="1881158" y="285729"/>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İstismarı/ ihmali bildirim  raporu</a:t>
            </a:r>
          </a:p>
        </p:txBody>
      </p:sp>
      <p:sp>
        <p:nvSpPr>
          <p:cNvPr id="5" name="4 Yuvarlatılmış Dikdörtgen"/>
          <p:cNvSpPr/>
          <p:nvPr/>
        </p:nvSpPr>
        <p:spPr>
          <a:xfrm>
            <a:off x="1952626" y="1571625"/>
            <a:ext cx="3998913" cy="4286250"/>
          </a:xfrm>
          <a:prstGeom prst="roundRect">
            <a:avLst>
              <a:gd name="adj" fmla="val 4330"/>
            </a:avLst>
          </a:prstGeom>
          <a:ln/>
        </p:spPr>
        <p:style>
          <a:lnRef idx="2">
            <a:schemeClr val="accent4"/>
          </a:lnRef>
          <a:fillRef idx="1">
            <a:schemeClr val="lt1"/>
          </a:fillRef>
          <a:effectRef idx="0">
            <a:schemeClr val="accent4"/>
          </a:effectRef>
          <a:fontRef idx="minor">
            <a:schemeClr val="dk1"/>
          </a:fontRef>
        </p:style>
        <p:txBody>
          <a:bodyPr anchor="ctr"/>
          <a:lstStyle/>
          <a:p>
            <a:pPr>
              <a:lnSpc>
                <a:spcPct val="150000"/>
              </a:lnSpc>
              <a:defRPr/>
            </a:pPr>
            <a:r>
              <a:rPr lang="tr-TR" sz="2000" dirty="0">
                <a:solidFill>
                  <a:srgbClr val="000000"/>
                </a:solidFill>
              </a:rPr>
              <a:t>Rapor Tarihi	    : </a:t>
            </a:r>
          </a:p>
          <a:p>
            <a:pPr>
              <a:lnSpc>
                <a:spcPct val="150000"/>
              </a:lnSpc>
              <a:buFont typeface="Times New Roman" pitchFamily="18" charset="0"/>
              <a:buChar char="•"/>
              <a:defRPr/>
            </a:pPr>
            <a:r>
              <a:rPr lang="tr-TR" sz="2000" b="1" dirty="0">
                <a:solidFill>
                  <a:srgbClr val="000000"/>
                </a:solidFill>
              </a:rPr>
              <a:t>ÇOCUĞUN KİMLİĞİ </a:t>
            </a:r>
            <a:endParaRPr lang="tr-TR" sz="2000" dirty="0">
              <a:solidFill>
                <a:srgbClr val="000000"/>
              </a:solidFill>
            </a:endParaRPr>
          </a:p>
          <a:p>
            <a:pPr>
              <a:lnSpc>
                <a:spcPct val="150000"/>
              </a:lnSpc>
              <a:defRPr/>
            </a:pPr>
            <a:r>
              <a:rPr lang="tr-TR" sz="2000" dirty="0">
                <a:solidFill>
                  <a:srgbClr val="000000"/>
                </a:solidFill>
              </a:rPr>
              <a:t>Adı – Soyadı</a:t>
            </a:r>
          </a:p>
          <a:p>
            <a:pPr>
              <a:lnSpc>
                <a:spcPct val="70000"/>
              </a:lnSpc>
              <a:defRPr/>
            </a:pPr>
            <a:endParaRPr lang="tr-TR" sz="2000" dirty="0">
              <a:solidFill>
                <a:srgbClr val="000000"/>
              </a:solidFill>
            </a:endParaRPr>
          </a:p>
          <a:p>
            <a:pPr>
              <a:lnSpc>
                <a:spcPct val="70000"/>
              </a:lnSpc>
              <a:defRPr/>
            </a:pPr>
            <a:r>
              <a:rPr lang="tr-TR" sz="2000" dirty="0">
                <a:solidFill>
                  <a:srgbClr val="000000"/>
                </a:solidFill>
              </a:rPr>
              <a:t>Doğum Tarihi    </a:t>
            </a:r>
          </a:p>
          <a:p>
            <a:pPr>
              <a:lnSpc>
                <a:spcPct val="70000"/>
              </a:lnSpc>
              <a:defRPr/>
            </a:pPr>
            <a:endParaRPr lang="tr-TR" sz="2000" dirty="0">
              <a:solidFill>
                <a:srgbClr val="000000"/>
              </a:solidFill>
            </a:endParaRPr>
          </a:p>
          <a:p>
            <a:pPr>
              <a:lnSpc>
                <a:spcPct val="70000"/>
              </a:lnSpc>
              <a:defRPr/>
            </a:pPr>
            <a:r>
              <a:rPr lang="tr-TR" sz="2000" dirty="0">
                <a:solidFill>
                  <a:srgbClr val="000000"/>
                </a:solidFill>
              </a:rPr>
              <a:t>Cinsiyeti    </a:t>
            </a:r>
          </a:p>
          <a:p>
            <a:pPr>
              <a:lnSpc>
                <a:spcPct val="70000"/>
              </a:lnSpc>
              <a:defRPr/>
            </a:pPr>
            <a:r>
              <a:rPr lang="tr-TR" sz="2000" dirty="0">
                <a:solidFill>
                  <a:srgbClr val="000000"/>
                </a:solidFill>
              </a:rPr>
              <a:t>         </a:t>
            </a:r>
          </a:p>
          <a:p>
            <a:pPr>
              <a:lnSpc>
                <a:spcPct val="70000"/>
              </a:lnSpc>
              <a:defRPr/>
            </a:pPr>
            <a:r>
              <a:rPr lang="tr-TR" sz="2000" dirty="0">
                <a:solidFill>
                  <a:srgbClr val="000000"/>
                </a:solidFill>
              </a:rPr>
              <a:t>Ev Adresi  </a:t>
            </a:r>
          </a:p>
          <a:p>
            <a:pPr>
              <a:lnSpc>
                <a:spcPct val="70000"/>
              </a:lnSpc>
              <a:defRPr/>
            </a:pPr>
            <a:r>
              <a:rPr lang="tr-TR" sz="2000" dirty="0">
                <a:solidFill>
                  <a:srgbClr val="000000"/>
                </a:solidFill>
              </a:rPr>
              <a:t>         </a:t>
            </a:r>
          </a:p>
          <a:p>
            <a:pPr>
              <a:lnSpc>
                <a:spcPct val="70000"/>
              </a:lnSpc>
              <a:defRPr/>
            </a:pPr>
            <a:r>
              <a:rPr lang="tr-TR" sz="2000" dirty="0">
                <a:solidFill>
                  <a:srgbClr val="000000"/>
                </a:solidFill>
              </a:rPr>
              <a:t>Telefon       </a:t>
            </a:r>
          </a:p>
          <a:p>
            <a:pPr>
              <a:lnSpc>
                <a:spcPct val="70000"/>
              </a:lnSpc>
              <a:defRPr/>
            </a:pPr>
            <a:r>
              <a:rPr lang="tr-TR" sz="2000" dirty="0">
                <a:solidFill>
                  <a:srgbClr val="000000"/>
                </a:solidFill>
              </a:rPr>
              <a:t>       </a:t>
            </a:r>
            <a:endParaRPr lang="tr-TR" sz="2000" b="1" i="1" dirty="0">
              <a:solidFill>
                <a:srgbClr val="000000"/>
              </a:solidFill>
            </a:endParaRPr>
          </a:p>
          <a:p>
            <a:pPr>
              <a:lnSpc>
                <a:spcPct val="70000"/>
              </a:lnSpc>
              <a:buFont typeface="Times New Roman" pitchFamily="18" charset="0"/>
              <a:buChar char="•"/>
              <a:defRPr/>
            </a:pPr>
            <a:r>
              <a:rPr lang="tr-TR" sz="2000" b="1" i="1" dirty="0">
                <a:solidFill>
                  <a:srgbClr val="000000"/>
                </a:solidFill>
              </a:rPr>
              <a:t>BİLGİ KAYNAKLARI</a:t>
            </a:r>
          </a:p>
          <a:p>
            <a:pPr>
              <a:lnSpc>
                <a:spcPct val="70000"/>
              </a:lnSpc>
              <a:defRPr/>
            </a:pPr>
            <a:r>
              <a:rPr lang="tr-TR" sz="2000" b="1" i="1" dirty="0">
                <a:solidFill>
                  <a:srgbClr val="000000"/>
                </a:solidFill>
              </a:rPr>
              <a:t>	</a:t>
            </a:r>
            <a:endParaRPr lang="tr-TR" sz="2000" dirty="0">
              <a:solidFill>
                <a:srgbClr val="000000"/>
              </a:solidFill>
            </a:endParaRPr>
          </a:p>
          <a:p>
            <a:pPr>
              <a:lnSpc>
                <a:spcPct val="70000"/>
              </a:lnSpc>
              <a:defRPr/>
            </a:pPr>
            <a:r>
              <a:rPr lang="tr-TR" sz="2000" dirty="0">
                <a:solidFill>
                  <a:srgbClr val="000000"/>
                </a:solidFill>
              </a:rPr>
              <a:t>Görüşme Yapılan Kişiler</a:t>
            </a:r>
            <a:endParaRPr lang="tr-TR" sz="3600" dirty="0"/>
          </a:p>
        </p:txBody>
      </p:sp>
      <p:sp>
        <p:nvSpPr>
          <p:cNvPr id="6" name="5 Yuvarlatılmış Dikdörtgen"/>
          <p:cNvSpPr/>
          <p:nvPr/>
        </p:nvSpPr>
        <p:spPr>
          <a:xfrm>
            <a:off x="6240464" y="1557338"/>
            <a:ext cx="3887787" cy="4286250"/>
          </a:xfrm>
          <a:prstGeom prst="roundRect">
            <a:avLst>
              <a:gd name="adj" fmla="val 4330"/>
            </a:avLst>
          </a:prstGeom>
          <a:ln/>
        </p:spPr>
        <p:style>
          <a:lnRef idx="2">
            <a:schemeClr val="accent4"/>
          </a:lnRef>
          <a:fillRef idx="1">
            <a:schemeClr val="lt1"/>
          </a:fillRef>
          <a:effectRef idx="0">
            <a:schemeClr val="accent4"/>
          </a:effectRef>
          <a:fontRef idx="minor">
            <a:schemeClr val="dk1"/>
          </a:fontRef>
        </p:style>
        <p:txBody>
          <a:bodyPr anchor="ctr"/>
          <a:lstStyle/>
          <a:p>
            <a:pPr>
              <a:buFont typeface="Times New Roman" pitchFamily="18" charset="0"/>
              <a:buChar char="•"/>
              <a:defRPr/>
            </a:pPr>
            <a:r>
              <a:rPr lang="tr-TR" sz="2000" b="1" dirty="0">
                <a:solidFill>
                  <a:srgbClr val="000000"/>
                </a:solidFill>
              </a:rPr>
              <a:t>SORUNUN ÖYKÜSÜ	</a:t>
            </a:r>
            <a:endParaRPr lang="tr-TR" sz="2000" dirty="0">
              <a:solidFill>
                <a:srgbClr val="000000"/>
              </a:solidFill>
            </a:endParaRPr>
          </a:p>
          <a:p>
            <a:pPr>
              <a:defRPr/>
            </a:pPr>
            <a:r>
              <a:rPr lang="tr-TR" sz="2000" dirty="0">
                <a:solidFill>
                  <a:srgbClr val="000000"/>
                </a:solidFill>
              </a:rPr>
              <a:t>Süreç</a:t>
            </a:r>
          </a:p>
          <a:p>
            <a:pPr>
              <a:defRPr/>
            </a:pPr>
            <a:r>
              <a:rPr lang="tr-TR" sz="2000" dirty="0">
                <a:solidFill>
                  <a:srgbClr val="000000"/>
                </a:solidFill>
              </a:rPr>
              <a:t>Aileden alınan bilgi</a:t>
            </a:r>
          </a:p>
          <a:p>
            <a:pPr>
              <a:defRPr/>
            </a:pPr>
            <a:r>
              <a:rPr lang="tr-TR" sz="2000" dirty="0">
                <a:solidFill>
                  <a:srgbClr val="000000"/>
                </a:solidFill>
              </a:rPr>
              <a:t>Çocuktan alınan bilgi</a:t>
            </a:r>
          </a:p>
          <a:p>
            <a:pPr>
              <a:defRPr/>
            </a:pPr>
            <a:r>
              <a:rPr lang="tr-TR" sz="2000" dirty="0">
                <a:solidFill>
                  <a:srgbClr val="000000"/>
                </a:solidFill>
              </a:rPr>
              <a:t>İhmali veya istismarı uygulayan kişinin bilgileri</a:t>
            </a:r>
          </a:p>
          <a:p>
            <a:pPr>
              <a:defRPr/>
            </a:pPr>
            <a:endParaRPr lang="tr-TR" sz="2000" dirty="0">
              <a:solidFill>
                <a:srgbClr val="000000"/>
              </a:solidFill>
            </a:endParaRPr>
          </a:p>
          <a:p>
            <a:pPr>
              <a:buFont typeface="Arial" pitchFamily="34" charset="0"/>
              <a:buChar char="•"/>
              <a:defRPr/>
            </a:pPr>
            <a:r>
              <a:rPr lang="tr-TR" sz="2000" b="1" dirty="0">
                <a:solidFill>
                  <a:srgbClr val="000000"/>
                </a:solidFill>
              </a:rPr>
              <a:t>Fiziksel ve psikolojik değerlendirme bulguları (Eğer varsa)</a:t>
            </a:r>
          </a:p>
          <a:p>
            <a:pPr>
              <a:defRPr/>
            </a:pPr>
            <a:endParaRPr lang="tr-TR" sz="2000" dirty="0"/>
          </a:p>
        </p:txBody>
      </p:sp>
    </p:spTree>
    <p:extLst>
      <p:ext uri="{BB962C8B-B14F-4D97-AF65-F5344CB8AC3E}">
        <p14:creationId xmlns:p14="http://schemas.microsoft.com/office/powerpoint/2010/main" val="478022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1981200" y="274638"/>
            <a:ext cx="8229600" cy="939800"/>
          </a:xfrm>
        </p:spPr>
        <p:txBody>
          <a:bodyPr>
            <a:normAutofit fontScale="90000"/>
          </a:bodyPr>
          <a:lstStyle/>
          <a:p>
            <a:pPr algn="l" eaLnBrk="1" hangingPunct="1"/>
            <a:r>
              <a:rPr lang="tr-TR" altLang="tr-TR" sz="2800"/>
              <a:t/>
            </a:r>
            <a:br>
              <a:rPr lang="tr-TR" altLang="tr-TR" sz="2800"/>
            </a:br>
            <a:r>
              <a:rPr lang="tr-TR" altLang="tr-TR" sz="2800"/>
              <a:t/>
            </a:r>
            <a:br>
              <a:rPr lang="tr-TR" altLang="tr-TR" sz="2800"/>
            </a:br>
            <a:r>
              <a:rPr lang="tr-TR" altLang="tr-TR"/>
              <a:t/>
            </a:r>
            <a:br>
              <a:rPr lang="tr-TR" altLang="tr-TR"/>
            </a:br>
            <a:endParaRPr lang="tr-TR" altLang="tr-TR"/>
          </a:p>
        </p:txBody>
      </p:sp>
      <p:sp>
        <p:nvSpPr>
          <p:cNvPr id="4" name="3 Yuvarlatılmış Dikdörtgen"/>
          <p:cNvSpPr/>
          <p:nvPr/>
        </p:nvSpPr>
        <p:spPr>
          <a:xfrm>
            <a:off x="1881158" y="285729"/>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tr-TR" sz="2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Diğer istismar ve ihmal olgularında bildirim </a:t>
            </a:r>
          </a:p>
          <a:p>
            <a:pPr lvl="1" algn="ctr">
              <a:defRPr/>
            </a:pPr>
            <a:r>
              <a:rPr lang="tr-TR" sz="2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nerelere yapılır? </a:t>
            </a:r>
          </a:p>
        </p:txBody>
      </p:sp>
      <p:sp>
        <p:nvSpPr>
          <p:cNvPr id="5" name="4 Yuvarlatılmış Dikdörtgen"/>
          <p:cNvSpPr/>
          <p:nvPr/>
        </p:nvSpPr>
        <p:spPr>
          <a:xfrm>
            <a:off x="1952626" y="1570038"/>
            <a:ext cx="8215313" cy="5097462"/>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marL="342900" indent="-342900">
              <a:buFont typeface="Arial" pitchFamily="34" charset="0"/>
              <a:buChar char="•"/>
              <a:defRPr/>
            </a:pPr>
            <a:r>
              <a:rPr lang="tr-TR" sz="2400" dirty="0"/>
              <a:t>Cumhuriyet Savcılığı</a:t>
            </a:r>
          </a:p>
          <a:p>
            <a:pPr marL="342900" indent="-342900">
              <a:buFont typeface="Arial" pitchFamily="34" charset="0"/>
              <a:buChar char="•"/>
              <a:defRPr/>
            </a:pPr>
            <a:r>
              <a:rPr lang="tr-TR" sz="2400" dirty="0"/>
              <a:t>Kolluk kuvvetleri </a:t>
            </a:r>
          </a:p>
          <a:p>
            <a:pPr marL="800100" lvl="1" indent="-342900">
              <a:buFont typeface="Arial" pitchFamily="34" charset="0"/>
              <a:buChar char="•"/>
              <a:defRPr/>
            </a:pPr>
            <a:r>
              <a:rPr lang="tr-TR" sz="2400" dirty="0"/>
              <a:t>Çocuk Polisi</a:t>
            </a:r>
          </a:p>
          <a:p>
            <a:pPr marL="800100" lvl="1" indent="-342900">
              <a:buFont typeface="Arial" pitchFamily="34" charset="0"/>
              <a:buChar char="•"/>
              <a:defRPr/>
            </a:pPr>
            <a:r>
              <a:rPr lang="tr-TR" sz="2400" dirty="0"/>
              <a:t>Jandarma Çocuk Kısım Amirliği</a:t>
            </a:r>
          </a:p>
          <a:p>
            <a:pPr marL="342900" indent="-342900">
              <a:buFont typeface="Arial" pitchFamily="34" charset="0"/>
              <a:buChar char="•"/>
              <a:defRPr/>
            </a:pPr>
            <a:r>
              <a:rPr lang="tr-TR" sz="2400" dirty="0"/>
              <a:t>Aile ve Sosyal Hizmetler Bakanlığı</a:t>
            </a:r>
          </a:p>
          <a:p>
            <a:pPr lvl="1">
              <a:defRPr/>
            </a:pPr>
            <a:endParaRPr lang="tr-TR" sz="2400" dirty="0"/>
          </a:p>
          <a:p>
            <a:pPr marL="342900" indent="-342900">
              <a:buFont typeface="Arial" pitchFamily="34" charset="0"/>
              <a:buChar char="•"/>
              <a:defRPr/>
            </a:pPr>
            <a:r>
              <a:rPr lang="tr-TR" sz="2400" dirty="0"/>
              <a:t>Çocuk Hakimleri</a:t>
            </a:r>
          </a:p>
          <a:p>
            <a:pPr marL="342900" indent="-342900">
              <a:buFont typeface="Arial" pitchFamily="34" charset="0"/>
              <a:buChar char="•"/>
              <a:defRPr/>
            </a:pPr>
            <a:r>
              <a:rPr lang="tr-TR" sz="2400" dirty="0"/>
              <a:t>Aile Hakimleri</a:t>
            </a:r>
          </a:p>
          <a:p>
            <a:pPr marL="342900" indent="-342900">
              <a:buFont typeface="Arial" pitchFamily="34" charset="0"/>
              <a:buChar char="•"/>
              <a:defRPr/>
            </a:pPr>
            <a:r>
              <a:rPr lang="tr-TR" sz="2400" dirty="0"/>
              <a:t>Aile Mahkemeleri</a:t>
            </a:r>
          </a:p>
          <a:p>
            <a:pPr marL="342900" indent="-342900">
              <a:buFont typeface="Arial" pitchFamily="34" charset="0"/>
              <a:buChar char="•"/>
              <a:defRPr/>
            </a:pPr>
            <a:r>
              <a:rPr lang="tr-TR" sz="2400" dirty="0"/>
              <a:t>Asliye Hukuk Mahkemeleri</a:t>
            </a:r>
          </a:p>
          <a:p>
            <a:pPr>
              <a:defRPr/>
            </a:pPr>
            <a:endParaRPr lang="tr-TR" sz="2400" dirty="0"/>
          </a:p>
        </p:txBody>
      </p:sp>
    </p:spTree>
    <p:extLst>
      <p:ext uri="{BB962C8B-B14F-4D97-AF65-F5344CB8AC3E}">
        <p14:creationId xmlns:p14="http://schemas.microsoft.com/office/powerpoint/2010/main" val="953033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1981200" y="274638"/>
            <a:ext cx="8229600" cy="939800"/>
          </a:xfrm>
        </p:spPr>
        <p:txBody>
          <a:bodyPr>
            <a:normAutofit fontScale="90000"/>
          </a:bodyPr>
          <a:lstStyle/>
          <a:p>
            <a:pPr algn="l" eaLnBrk="1" hangingPunct="1"/>
            <a:r>
              <a:rPr lang="tr-TR" altLang="tr-TR" sz="2800"/>
              <a:t/>
            </a:r>
            <a:br>
              <a:rPr lang="tr-TR" altLang="tr-TR" sz="2800"/>
            </a:br>
            <a:r>
              <a:rPr lang="tr-TR" altLang="tr-TR" sz="2800"/>
              <a:t/>
            </a:r>
            <a:br>
              <a:rPr lang="tr-TR" altLang="tr-TR" sz="2800"/>
            </a:br>
            <a:r>
              <a:rPr lang="tr-TR" altLang="tr-TR"/>
              <a:t/>
            </a:r>
            <a:br>
              <a:rPr lang="tr-TR" altLang="tr-TR"/>
            </a:br>
            <a:endParaRPr lang="tr-TR" altLang="tr-TR"/>
          </a:p>
        </p:txBody>
      </p:sp>
      <p:sp>
        <p:nvSpPr>
          <p:cNvPr id="4" name="3 Yuvarlatılmış Dikdörtgen"/>
          <p:cNvSpPr/>
          <p:nvPr/>
        </p:nvSpPr>
        <p:spPr>
          <a:xfrm>
            <a:off x="1881158" y="285729"/>
            <a:ext cx="8286750" cy="1071563"/>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lvl="1" algn="ctr">
              <a:defRPr/>
            </a:pPr>
            <a:r>
              <a:rPr lang="tr-TR"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İLETİŞİM</a:t>
            </a:r>
            <a:endParaRPr lang="tr-TR" sz="28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Yuvarlatılmış Dikdörtgen"/>
          <p:cNvSpPr/>
          <p:nvPr/>
        </p:nvSpPr>
        <p:spPr>
          <a:xfrm>
            <a:off x="1952626" y="1570038"/>
            <a:ext cx="8215313" cy="5097462"/>
          </a:xfrm>
          <a:prstGeom prst="roundRect">
            <a:avLst>
              <a:gd name="adj" fmla="val 4330"/>
            </a:avLst>
          </a:prstGeom>
          <a:ln/>
        </p:spPr>
        <p:style>
          <a:lnRef idx="1">
            <a:schemeClr val="accent4"/>
          </a:lnRef>
          <a:fillRef idx="2">
            <a:schemeClr val="accent4"/>
          </a:fillRef>
          <a:effectRef idx="1">
            <a:schemeClr val="accent4"/>
          </a:effectRef>
          <a:fontRef idx="minor">
            <a:schemeClr val="dk1"/>
          </a:fontRef>
        </p:style>
        <p:txBody>
          <a:bodyPr anchor="ctr"/>
          <a:lstStyle/>
          <a:p>
            <a:pPr>
              <a:defRPr/>
            </a:pPr>
            <a:r>
              <a:rPr lang="tr-TR" sz="2400" dirty="0" smtClean="0"/>
              <a:t>ÇİM TLF:03242238002</a:t>
            </a:r>
          </a:p>
          <a:p>
            <a:pPr>
              <a:defRPr/>
            </a:pPr>
            <a:endParaRPr lang="tr-TR" sz="2400" dirty="0" smtClean="0"/>
          </a:p>
          <a:p>
            <a:pPr>
              <a:defRPr/>
            </a:pPr>
            <a:r>
              <a:rPr lang="tr-TR" sz="2400" dirty="0" smtClean="0"/>
              <a:t>ÇİM ADRES:FATİH SULTAN MEHMET BULVARINO:24 ÇİM HALKKENT HİZMET BİNASI HALKKENT/TOROSLAR</a:t>
            </a:r>
          </a:p>
          <a:p>
            <a:pPr>
              <a:defRPr/>
            </a:pPr>
            <a:endParaRPr lang="tr-TR" sz="2400" dirty="0" smtClean="0"/>
          </a:p>
          <a:p>
            <a:pPr>
              <a:defRPr/>
            </a:pPr>
            <a:r>
              <a:rPr lang="tr-TR" sz="2400" dirty="0" smtClean="0"/>
              <a:t>MERSİN ÇOCUK ŞUBE TLF:05053183308</a:t>
            </a:r>
          </a:p>
          <a:p>
            <a:pPr>
              <a:defRPr/>
            </a:pPr>
            <a:endParaRPr lang="tr-TR" sz="2400" dirty="0" smtClean="0"/>
          </a:p>
          <a:p>
            <a:pPr>
              <a:defRPr/>
            </a:pPr>
            <a:r>
              <a:rPr lang="tr-TR" sz="2400" dirty="0" smtClean="0"/>
              <a:t>MERSİN ÇOCUK POLİSİ WHATSAPP HATTI:05521553334</a:t>
            </a:r>
            <a:endParaRPr lang="tr-TR" sz="2400" dirty="0"/>
          </a:p>
        </p:txBody>
      </p:sp>
    </p:spTree>
    <p:extLst>
      <p:ext uri="{BB962C8B-B14F-4D97-AF65-F5344CB8AC3E}">
        <p14:creationId xmlns:p14="http://schemas.microsoft.com/office/powerpoint/2010/main" val="4200366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3007" y="1914039"/>
            <a:ext cx="10058400" cy="1609344"/>
          </a:xfrm>
        </p:spPr>
        <p:txBody>
          <a:bodyPr/>
          <a:lstStyle/>
          <a:p>
            <a:pPr algn="ctr"/>
            <a:r>
              <a:rPr lang="tr-TR" dirty="0" smtClean="0"/>
              <a:t>TEŞEKKÜRLER</a:t>
            </a:r>
            <a:endParaRPr lang="tr-TR" dirty="0"/>
          </a:p>
        </p:txBody>
      </p:sp>
      <p:sp>
        <p:nvSpPr>
          <p:cNvPr id="3" name="İçerik Yer Tutucusu 2"/>
          <p:cNvSpPr>
            <a:spLocks noGrp="1"/>
          </p:cNvSpPr>
          <p:nvPr>
            <p:ph idx="1"/>
          </p:nvPr>
        </p:nvSpPr>
        <p:spPr>
          <a:xfrm>
            <a:off x="4456386" y="3523383"/>
            <a:ext cx="6671861" cy="2648817"/>
          </a:xfrm>
        </p:spPr>
        <p:txBody>
          <a:bodyPr/>
          <a:lstStyle/>
          <a:p>
            <a:r>
              <a:rPr lang="tr-TR" dirty="0" smtClean="0"/>
              <a:t>YENİŞEHİR RAM</a:t>
            </a:r>
          </a:p>
          <a:p>
            <a:r>
              <a:rPr lang="tr-TR" dirty="0" smtClean="0"/>
              <a:t>         2024</a:t>
            </a:r>
            <a:endParaRPr lang="tr-TR" dirty="0"/>
          </a:p>
        </p:txBody>
      </p:sp>
    </p:spTree>
    <p:extLst>
      <p:ext uri="{BB962C8B-B14F-4D97-AF65-F5344CB8AC3E}">
        <p14:creationId xmlns:p14="http://schemas.microsoft.com/office/powerpoint/2010/main" val="410241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buFontTx/>
              <a:buChar char="•"/>
            </a:pPr>
            <a:r>
              <a:rPr lang="tr-TR" altLang="tr-TR" dirty="0" smtClean="0"/>
              <a:t>ÇİM </a:t>
            </a:r>
            <a:r>
              <a:rPr lang="tr-TR" altLang="tr-TR" dirty="0"/>
              <a:t>cinsel istismara uğradığı bilinen, cinsel istismar kuşkusu olan ya da bu amaçla danışılması düşünülen çocuklara hizmet etmektedir.</a:t>
            </a:r>
          </a:p>
          <a:p>
            <a:pPr>
              <a:buFontTx/>
              <a:buChar char="•"/>
            </a:pPr>
            <a:r>
              <a:rPr lang="tr-TR" altLang="tr-TR" dirty="0"/>
              <a:t>Bu merkezde çocukla ve ailesi ile görüşülmekte ve olayla ilgili bilgiler alınmaktadır.</a:t>
            </a:r>
          </a:p>
          <a:p>
            <a:pPr>
              <a:buFontTx/>
              <a:buChar char="•"/>
            </a:pPr>
            <a:r>
              <a:rPr lang="tr-TR" altLang="tr-TR" dirty="0"/>
              <a:t>Çocuğun fizik muayenesi, ilk ruhsal değerlendirmesi ve adli tıp değerlendirmesi de burada uzman hekimler tarafından yapılmaktadır.</a:t>
            </a:r>
          </a:p>
          <a:p>
            <a:pPr>
              <a:buFontTx/>
              <a:buChar char="•"/>
            </a:pPr>
            <a:r>
              <a:rPr lang="tr-TR" altLang="tr-TR" dirty="0"/>
              <a:t>Çocuktan ve aileden alınan bilgilerle muayeneler sonucunda elde edilen bilgileri içeren bir rapor hazırlanmaktadır.  </a:t>
            </a:r>
          </a:p>
          <a:p>
            <a:pPr>
              <a:buFontTx/>
              <a:buChar char="•"/>
            </a:pPr>
            <a:r>
              <a:rPr lang="tr-TR" altLang="tr-TR" dirty="0"/>
              <a:t>Tüm bu süreç çocuk dostu bir ortamda gerçekleşmektedir.</a:t>
            </a:r>
          </a:p>
          <a:p>
            <a:endParaRPr lang="tr-TR" dirty="0"/>
          </a:p>
        </p:txBody>
      </p:sp>
    </p:spTree>
    <p:extLst>
      <p:ext uri="{BB962C8B-B14F-4D97-AF65-F5344CB8AC3E}">
        <p14:creationId xmlns:p14="http://schemas.microsoft.com/office/powerpoint/2010/main" val="327747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63552" y="908720"/>
          <a:ext cx="8208912"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24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1952625" y="285750"/>
            <a:ext cx="8286750" cy="914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800" b="1" dirty="0">
                <a:solidFill>
                  <a:schemeClr val="accent3">
                    <a:lumMod val="50000"/>
                  </a:schemeClr>
                </a:solidFill>
              </a:rPr>
              <a:t>Cinsel İstismarın Şekilleri </a:t>
            </a:r>
          </a:p>
        </p:txBody>
      </p:sp>
      <p:sp>
        <p:nvSpPr>
          <p:cNvPr id="6" name="5 Yuvarlatılmış Dikdörtgen"/>
          <p:cNvSpPr/>
          <p:nvPr/>
        </p:nvSpPr>
        <p:spPr>
          <a:xfrm>
            <a:off x="714703" y="1341438"/>
            <a:ext cx="10413545" cy="53276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69888" indent="-369888">
              <a:spcBef>
                <a:spcPts val="550"/>
              </a:spcBef>
              <a:buClr>
                <a:srgbClr val="FFFFCC"/>
              </a:buClr>
              <a:buSzPct val="70000"/>
              <a:buFont typeface="Wingdings" pitchFamily="2" charset="2"/>
              <a:buChar char=""/>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b="1" dirty="0" err="1">
                <a:solidFill>
                  <a:schemeClr val="accent3">
                    <a:lumMod val="50000"/>
                  </a:schemeClr>
                </a:solidFill>
              </a:rPr>
              <a:t>Dokunma</a:t>
            </a:r>
            <a:r>
              <a:rPr lang="en-GB" sz="2400" b="1" dirty="0">
                <a:solidFill>
                  <a:schemeClr val="accent3">
                    <a:lumMod val="50000"/>
                  </a:schemeClr>
                </a:solidFill>
              </a:rPr>
              <a:t> </a:t>
            </a:r>
            <a:r>
              <a:rPr lang="en-GB" sz="2400" b="1" dirty="0" err="1">
                <a:solidFill>
                  <a:schemeClr val="accent3">
                    <a:lumMod val="50000"/>
                  </a:schemeClr>
                </a:solidFill>
              </a:rPr>
              <a:t>olmaksızın</a:t>
            </a:r>
            <a:r>
              <a:rPr lang="en-GB" sz="2400" b="1" dirty="0">
                <a:solidFill>
                  <a:schemeClr val="accent3">
                    <a:lumMod val="50000"/>
                  </a:schemeClr>
                </a:solidFill>
              </a:rPr>
              <a:t> </a:t>
            </a:r>
            <a:r>
              <a:rPr lang="en-GB" sz="2400" b="1" dirty="0" err="1">
                <a:solidFill>
                  <a:schemeClr val="accent3">
                    <a:lumMod val="50000"/>
                  </a:schemeClr>
                </a:solidFill>
              </a:rPr>
              <a:t>yapılan</a:t>
            </a:r>
            <a:r>
              <a:rPr lang="tr-TR" sz="2400" b="1" dirty="0">
                <a:solidFill>
                  <a:schemeClr val="accent3">
                    <a:lumMod val="50000"/>
                  </a:schemeClr>
                </a:solidFill>
              </a:rPr>
              <a:t> cinsel </a:t>
            </a:r>
            <a:r>
              <a:rPr lang="en-GB" sz="2400" b="1" dirty="0" err="1">
                <a:solidFill>
                  <a:schemeClr val="accent3">
                    <a:lumMod val="50000"/>
                  </a:schemeClr>
                </a:solidFill>
              </a:rPr>
              <a:t>istismar</a:t>
            </a:r>
            <a:r>
              <a:rPr lang="tr-TR" sz="2400" b="1" dirty="0">
                <a:solidFill>
                  <a:schemeClr val="accent3">
                    <a:lumMod val="50000"/>
                  </a:schemeClr>
                </a:solidFill>
              </a:rPr>
              <a:t> şekilleri</a:t>
            </a:r>
            <a:endParaRPr lang="en-GB" sz="2400" b="1" dirty="0">
              <a:solidFill>
                <a:schemeClr val="accent3">
                  <a:lumMod val="50000"/>
                </a:schemeClr>
              </a:solidFill>
            </a:endParaRPr>
          </a:p>
          <a:p>
            <a:pPr marL="369888" indent="-369888">
              <a:spcBef>
                <a:spcPts val="550"/>
              </a:spcBef>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Çocuğa cinsel içerikli şeyler söylemek ve çocukla aynı içerikte konuşmalar yapmak</a:t>
            </a:r>
          </a:p>
          <a:p>
            <a:pPr marL="369888" indent="-369888">
              <a:spcBef>
                <a:spcPts val="550"/>
              </a:spcBef>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dirty="0" err="1">
                <a:solidFill>
                  <a:schemeClr val="accent3">
                    <a:lumMod val="50000"/>
                  </a:schemeClr>
                </a:solidFill>
              </a:rPr>
              <a:t>Teşhircilik</a:t>
            </a:r>
            <a:r>
              <a:rPr lang="tr-TR" sz="2400" dirty="0">
                <a:solidFill>
                  <a:schemeClr val="accent3">
                    <a:lumMod val="50000"/>
                  </a:schemeClr>
                </a:solidFill>
              </a:rPr>
              <a:t>, </a:t>
            </a:r>
            <a:r>
              <a:rPr lang="en-GB" sz="2400" dirty="0" err="1">
                <a:solidFill>
                  <a:schemeClr val="accent3">
                    <a:lumMod val="50000"/>
                  </a:schemeClr>
                </a:solidFill>
              </a:rPr>
              <a:t>Röntgencilik</a:t>
            </a:r>
            <a:endParaRPr lang="en-GB" sz="2400" dirty="0">
              <a:solidFill>
                <a:schemeClr val="accent3">
                  <a:lumMod val="50000"/>
                </a:schemeClr>
              </a:solidFill>
            </a:endParaRPr>
          </a:p>
          <a:p>
            <a:pPr marL="369888" indent="-369888">
              <a:spcBef>
                <a:spcPts val="550"/>
              </a:spcBef>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dirty="0" err="1">
                <a:solidFill>
                  <a:schemeClr val="accent3">
                    <a:lumMod val="50000"/>
                  </a:schemeClr>
                </a:solidFill>
              </a:rPr>
              <a:t>Çocuğun</a:t>
            </a:r>
            <a:r>
              <a:rPr lang="en-GB" sz="2400" dirty="0">
                <a:solidFill>
                  <a:schemeClr val="accent3">
                    <a:lumMod val="50000"/>
                  </a:schemeClr>
                </a:solidFill>
              </a:rPr>
              <a:t> </a:t>
            </a:r>
            <a:r>
              <a:rPr lang="en-GB" sz="2400" dirty="0" err="1">
                <a:solidFill>
                  <a:schemeClr val="accent3">
                    <a:lumMod val="50000"/>
                  </a:schemeClr>
                </a:solidFill>
              </a:rPr>
              <a:t>cinsel</a:t>
            </a:r>
            <a:r>
              <a:rPr lang="en-GB" sz="2400" dirty="0">
                <a:solidFill>
                  <a:schemeClr val="accent3">
                    <a:lumMod val="50000"/>
                  </a:schemeClr>
                </a:solidFill>
              </a:rPr>
              <a:t> </a:t>
            </a:r>
            <a:r>
              <a:rPr lang="en-GB" sz="2400" dirty="0" err="1">
                <a:solidFill>
                  <a:schemeClr val="accent3">
                    <a:lumMod val="50000"/>
                  </a:schemeClr>
                </a:solidFill>
              </a:rPr>
              <a:t>ilişki</a:t>
            </a:r>
            <a:r>
              <a:rPr lang="en-GB" sz="2400" dirty="0">
                <a:solidFill>
                  <a:schemeClr val="accent3">
                    <a:lumMod val="50000"/>
                  </a:schemeClr>
                </a:solidFill>
              </a:rPr>
              <a:t> </a:t>
            </a:r>
            <a:r>
              <a:rPr lang="en-GB" sz="2400" dirty="0" err="1">
                <a:solidFill>
                  <a:schemeClr val="accent3">
                    <a:lumMod val="50000"/>
                  </a:schemeClr>
                </a:solidFill>
              </a:rPr>
              <a:t>sahnesine</a:t>
            </a:r>
            <a:r>
              <a:rPr lang="en-GB" sz="2400" dirty="0">
                <a:solidFill>
                  <a:schemeClr val="accent3">
                    <a:lumMod val="50000"/>
                  </a:schemeClr>
                </a:solidFill>
              </a:rPr>
              <a:t> </a:t>
            </a:r>
            <a:r>
              <a:rPr lang="en-GB" sz="2400" dirty="0" err="1">
                <a:solidFill>
                  <a:schemeClr val="accent3">
                    <a:lumMod val="50000"/>
                  </a:schemeClr>
                </a:solidFill>
              </a:rPr>
              <a:t>doğrudan</a:t>
            </a:r>
            <a:r>
              <a:rPr lang="en-GB" sz="2400" dirty="0">
                <a:solidFill>
                  <a:schemeClr val="accent3">
                    <a:lumMod val="50000"/>
                  </a:schemeClr>
                </a:solidFill>
              </a:rPr>
              <a:t> </a:t>
            </a:r>
            <a:r>
              <a:rPr lang="en-GB" sz="2400" dirty="0" err="1">
                <a:solidFill>
                  <a:schemeClr val="accent3">
                    <a:lumMod val="50000"/>
                  </a:schemeClr>
                </a:solidFill>
              </a:rPr>
              <a:t>şahit</a:t>
            </a:r>
            <a:r>
              <a:rPr lang="en-GB" sz="2400" dirty="0">
                <a:solidFill>
                  <a:schemeClr val="accent3">
                    <a:lumMod val="50000"/>
                  </a:schemeClr>
                </a:solidFill>
              </a:rPr>
              <a:t> </a:t>
            </a:r>
            <a:r>
              <a:rPr lang="en-GB" sz="2400" dirty="0" err="1">
                <a:solidFill>
                  <a:schemeClr val="accent3">
                    <a:lumMod val="50000"/>
                  </a:schemeClr>
                </a:solidFill>
              </a:rPr>
              <a:t>olması</a:t>
            </a:r>
            <a:r>
              <a:rPr lang="tr-TR" sz="2400" dirty="0">
                <a:solidFill>
                  <a:schemeClr val="accent3">
                    <a:lumMod val="50000"/>
                  </a:schemeClr>
                </a:solidFill>
              </a:rPr>
              <a:t> (başka insanlar ya da hayvanlarla cinsel ilişki)</a:t>
            </a:r>
          </a:p>
          <a:p>
            <a:pPr marL="369888" indent="-369888">
              <a:spcBef>
                <a:spcPts val="550"/>
              </a:spcBef>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Çocuğa cinsel organ göstermek, çocuğun cinsel organlarını  göstermesini istemek, banyodayken çocuğu gizli/açık olarak seyretmek,</a:t>
            </a:r>
          </a:p>
          <a:p>
            <a:pPr marL="369888" indent="-369888">
              <a:spcBef>
                <a:spcPts val="550"/>
              </a:spcBef>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Çocuğa cinsel içerikli materyal göstermek (pornografik film seyrettirmek, </a:t>
            </a:r>
            <a:r>
              <a:rPr lang="tr-TR" sz="2400" dirty="0" err="1">
                <a:solidFill>
                  <a:schemeClr val="accent3">
                    <a:lumMod val="50000"/>
                  </a:schemeClr>
                </a:solidFill>
              </a:rPr>
              <a:t>fotograflar</a:t>
            </a:r>
            <a:r>
              <a:rPr lang="tr-TR" sz="2400" dirty="0">
                <a:solidFill>
                  <a:schemeClr val="accent3">
                    <a:lumMod val="50000"/>
                  </a:schemeClr>
                </a:solidFill>
              </a:rPr>
              <a:t> göstermek)</a:t>
            </a:r>
          </a:p>
          <a:p>
            <a:pPr marL="369888" indent="-369888">
              <a:spcBef>
                <a:spcPts val="550"/>
              </a:spcBef>
              <a:buClr>
                <a:schemeClr val="accent3">
                  <a:lumMod val="50000"/>
                </a:schemeClr>
              </a:buClr>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a:t>
            </a:r>
            <a:r>
              <a:rPr lang="en-GB" sz="2400" dirty="0" err="1">
                <a:solidFill>
                  <a:schemeClr val="accent3">
                    <a:lumMod val="50000"/>
                  </a:schemeClr>
                </a:solidFill>
              </a:rPr>
              <a:t>ocuğ</a:t>
            </a:r>
            <a:r>
              <a:rPr lang="tr-TR" sz="2400" dirty="0">
                <a:solidFill>
                  <a:schemeClr val="accent3">
                    <a:lumMod val="50000"/>
                  </a:schemeClr>
                </a:solidFill>
              </a:rPr>
              <a:t>u</a:t>
            </a:r>
            <a:r>
              <a:rPr lang="en-GB" sz="2400" dirty="0">
                <a:solidFill>
                  <a:schemeClr val="accent3">
                    <a:lumMod val="50000"/>
                  </a:schemeClr>
                </a:solidFill>
              </a:rPr>
              <a:t> </a:t>
            </a:r>
            <a:r>
              <a:rPr lang="en-GB" sz="2400" dirty="0" err="1">
                <a:solidFill>
                  <a:schemeClr val="accent3">
                    <a:lumMod val="50000"/>
                  </a:schemeClr>
                </a:solidFill>
              </a:rPr>
              <a:t>pornografik</a:t>
            </a:r>
            <a:r>
              <a:rPr lang="en-GB" sz="2400" dirty="0">
                <a:solidFill>
                  <a:schemeClr val="accent3">
                    <a:lumMod val="50000"/>
                  </a:schemeClr>
                </a:solidFill>
              </a:rPr>
              <a:t> </a:t>
            </a:r>
            <a:r>
              <a:rPr lang="en-GB" sz="2400" dirty="0" err="1">
                <a:solidFill>
                  <a:schemeClr val="accent3">
                    <a:lumMod val="50000"/>
                  </a:schemeClr>
                </a:solidFill>
              </a:rPr>
              <a:t>malzemeler</a:t>
            </a:r>
            <a:r>
              <a:rPr lang="en-GB" sz="2400" dirty="0">
                <a:solidFill>
                  <a:schemeClr val="accent3">
                    <a:lumMod val="50000"/>
                  </a:schemeClr>
                </a:solidFill>
              </a:rPr>
              <a:t> </a:t>
            </a:r>
            <a:r>
              <a:rPr lang="en-GB" sz="2400" dirty="0" err="1">
                <a:solidFill>
                  <a:schemeClr val="accent3">
                    <a:lumMod val="50000"/>
                  </a:schemeClr>
                </a:solidFill>
              </a:rPr>
              <a:t>için</a:t>
            </a:r>
            <a:r>
              <a:rPr lang="en-GB" sz="2400" dirty="0">
                <a:solidFill>
                  <a:schemeClr val="accent3">
                    <a:lumMod val="50000"/>
                  </a:schemeClr>
                </a:solidFill>
              </a:rPr>
              <a:t> </a:t>
            </a:r>
            <a:r>
              <a:rPr lang="en-GB" sz="2400" dirty="0" err="1">
                <a:solidFill>
                  <a:schemeClr val="accent3">
                    <a:lumMod val="50000"/>
                  </a:schemeClr>
                </a:solidFill>
              </a:rPr>
              <a:t>kullan</a:t>
            </a:r>
            <a:r>
              <a:rPr lang="tr-TR" sz="2400" dirty="0" err="1">
                <a:solidFill>
                  <a:schemeClr val="accent3">
                    <a:lumMod val="50000"/>
                  </a:schemeClr>
                </a:solidFill>
              </a:rPr>
              <a:t>mak</a:t>
            </a:r>
            <a:endParaRPr lang="en-GB" sz="2400" dirty="0">
              <a:solidFill>
                <a:schemeClr val="accent3">
                  <a:lumMod val="50000"/>
                </a:schemeClr>
              </a:solidFill>
            </a:endParaRPr>
          </a:p>
        </p:txBody>
      </p:sp>
    </p:spTree>
    <p:extLst>
      <p:ext uri="{BB962C8B-B14F-4D97-AF65-F5344CB8AC3E}">
        <p14:creationId xmlns:p14="http://schemas.microsoft.com/office/powerpoint/2010/main" val="1848395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1919288" y="260350"/>
            <a:ext cx="8286750" cy="914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800" b="1" dirty="0">
                <a:solidFill>
                  <a:schemeClr val="accent3">
                    <a:lumMod val="50000"/>
                  </a:schemeClr>
                </a:solidFill>
              </a:rPr>
              <a:t>Cinsel İstismarın Şekilleri </a:t>
            </a:r>
          </a:p>
        </p:txBody>
      </p:sp>
      <p:sp>
        <p:nvSpPr>
          <p:cNvPr id="6" name="5 Yuvarlatılmış Dikdörtgen"/>
          <p:cNvSpPr/>
          <p:nvPr/>
        </p:nvSpPr>
        <p:spPr>
          <a:xfrm>
            <a:off x="2063750" y="1628776"/>
            <a:ext cx="8135938" cy="482441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69888" indent="-369888">
              <a:lnSpc>
                <a:spcPct val="150000"/>
              </a:lnSpc>
              <a:spcBef>
                <a:spcPts val="550"/>
              </a:spcBef>
              <a:buClr>
                <a:schemeClr val="accent3">
                  <a:lumMod val="50000"/>
                </a:schemeClr>
              </a:buClr>
              <a:buSzPct val="10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b="1" dirty="0" err="1">
                <a:solidFill>
                  <a:schemeClr val="accent3">
                    <a:lumMod val="50000"/>
                  </a:schemeClr>
                </a:solidFill>
              </a:rPr>
              <a:t>Dokunmanın</a:t>
            </a:r>
            <a:r>
              <a:rPr lang="en-GB" sz="2400" b="1" dirty="0">
                <a:solidFill>
                  <a:schemeClr val="accent3">
                    <a:lumMod val="50000"/>
                  </a:schemeClr>
                </a:solidFill>
              </a:rPr>
              <a:t> </a:t>
            </a:r>
            <a:r>
              <a:rPr lang="en-GB" sz="2400" b="1" dirty="0" err="1">
                <a:solidFill>
                  <a:schemeClr val="accent3">
                    <a:lumMod val="50000"/>
                  </a:schemeClr>
                </a:solidFill>
              </a:rPr>
              <a:t>yer</a:t>
            </a:r>
            <a:r>
              <a:rPr lang="en-GB" sz="2400" b="1" dirty="0">
                <a:solidFill>
                  <a:schemeClr val="accent3">
                    <a:lumMod val="50000"/>
                  </a:schemeClr>
                </a:solidFill>
              </a:rPr>
              <a:t> </a:t>
            </a:r>
            <a:r>
              <a:rPr lang="en-GB" sz="2400" b="1" dirty="0" err="1">
                <a:solidFill>
                  <a:schemeClr val="accent3">
                    <a:lumMod val="50000"/>
                  </a:schemeClr>
                </a:solidFill>
              </a:rPr>
              <a:t>aldığı</a:t>
            </a:r>
            <a:r>
              <a:rPr lang="en-GB" sz="2400" b="1" dirty="0">
                <a:solidFill>
                  <a:schemeClr val="accent3">
                    <a:lumMod val="50000"/>
                  </a:schemeClr>
                </a:solidFill>
              </a:rPr>
              <a:t> </a:t>
            </a:r>
            <a:r>
              <a:rPr lang="en-GB" sz="2400" b="1" dirty="0" err="1">
                <a:solidFill>
                  <a:schemeClr val="accent3">
                    <a:lumMod val="50000"/>
                  </a:schemeClr>
                </a:solidFill>
              </a:rPr>
              <a:t>istismar</a:t>
            </a:r>
            <a:r>
              <a:rPr lang="en-GB" sz="2400" b="1" dirty="0">
                <a:solidFill>
                  <a:schemeClr val="accent3">
                    <a:lumMod val="50000"/>
                  </a:schemeClr>
                </a:solidFill>
              </a:rPr>
              <a:t> </a:t>
            </a:r>
            <a:r>
              <a:rPr lang="en-GB" sz="2400" b="1" dirty="0" err="1">
                <a:solidFill>
                  <a:schemeClr val="accent3">
                    <a:lumMod val="50000"/>
                  </a:schemeClr>
                </a:solidFill>
              </a:rPr>
              <a:t>olguları</a:t>
            </a:r>
            <a:endParaRPr lang="en-GB" sz="2400" b="1" dirty="0">
              <a:solidFill>
                <a:schemeClr val="accent3">
                  <a:lumMod val="50000"/>
                </a:schemeClr>
              </a:solidFill>
            </a:endParaRPr>
          </a:p>
          <a:p>
            <a:pPr marL="827088" lvl="1" indent="-369888">
              <a:spcBef>
                <a:spcPts val="550"/>
              </a:spcBef>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dirty="0">
                <a:solidFill>
                  <a:schemeClr val="accent3">
                    <a:lumMod val="50000"/>
                  </a:schemeClr>
                </a:solidFill>
              </a:rPr>
              <a:t>	Oral-genital, genital-genital, genital-</a:t>
            </a:r>
            <a:r>
              <a:rPr lang="en-GB" sz="2400" dirty="0" err="1">
                <a:solidFill>
                  <a:schemeClr val="accent3">
                    <a:lumMod val="50000"/>
                  </a:schemeClr>
                </a:solidFill>
              </a:rPr>
              <a:t>rektal</a:t>
            </a:r>
            <a:r>
              <a:rPr lang="en-GB" sz="2400" dirty="0">
                <a:solidFill>
                  <a:schemeClr val="accent3">
                    <a:lumMod val="50000"/>
                  </a:schemeClr>
                </a:solidFill>
              </a:rPr>
              <a:t>, el </a:t>
            </a:r>
            <a:r>
              <a:rPr lang="en-GB" sz="2400" dirty="0" err="1">
                <a:solidFill>
                  <a:schemeClr val="accent3">
                    <a:lumMod val="50000"/>
                  </a:schemeClr>
                </a:solidFill>
              </a:rPr>
              <a:t>ile</a:t>
            </a:r>
            <a:r>
              <a:rPr lang="en-GB" sz="2400" dirty="0">
                <a:solidFill>
                  <a:schemeClr val="accent3">
                    <a:lumMod val="50000"/>
                  </a:schemeClr>
                </a:solidFill>
              </a:rPr>
              <a:t> </a:t>
            </a:r>
            <a:r>
              <a:rPr lang="tr-TR" sz="2400" dirty="0">
                <a:solidFill>
                  <a:schemeClr val="accent3">
                    <a:lumMod val="50000"/>
                  </a:schemeClr>
                </a:solidFill>
              </a:rPr>
              <a:t>ya da bir cisimle </a:t>
            </a:r>
            <a:r>
              <a:rPr lang="en-GB" sz="2400" dirty="0">
                <a:solidFill>
                  <a:schemeClr val="accent3">
                    <a:lumMod val="50000"/>
                  </a:schemeClr>
                </a:solidFill>
              </a:rPr>
              <a:t>genital </a:t>
            </a:r>
            <a:r>
              <a:rPr lang="en-GB" sz="2400" dirty="0" err="1">
                <a:solidFill>
                  <a:schemeClr val="accent3">
                    <a:lumMod val="50000"/>
                  </a:schemeClr>
                </a:solidFill>
              </a:rPr>
              <a:t>temas</a:t>
            </a:r>
            <a:r>
              <a:rPr lang="en-GB" sz="2400" dirty="0">
                <a:solidFill>
                  <a:schemeClr val="accent3">
                    <a:lumMod val="50000"/>
                  </a:schemeClr>
                </a:solidFill>
              </a:rPr>
              <a:t>, </a:t>
            </a:r>
            <a:r>
              <a:rPr lang="en-GB" sz="2400" dirty="0" err="1">
                <a:solidFill>
                  <a:schemeClr val="accent3">
                    <a:lumMod val="50000"/>
                  </a:schemeClr>
                </a:solidFill>
              </a:rPr>
              <a:t>rektal</a:t>
            </a:r>
            <a:r>
              <a:rPr lang="en-GB" sz="2400" dirty="0">
                <a:solidFill>
                  <a:schemeClr val="accent3">
                    <a:lumMod val="50000"/>
                  </a:schemeClr>
                </a:solidFill>
              </a:rPr>
              <a:t> </a:t>
            </a:r>
            <a:r>
              <a:rPr lang="en-GB" sz="2400" dirty="0" err="1">
                <a:solidFill>
                  <a:schemeClr val="accent3">
                    <a:lumMod val="50000"/>
                  </a:schemeClr>
                </a:solidFill>
              </a:rPr>
              <a:t>bölgelere</a:t>
            </a:r>
            <a:r>
              <a:rPr lang="en-GB" sz="2400" dirty="0">
                <a:solidFill>
                  <a:schemeClr val="accent3">
                    <a:lumMod val="50000"/>
                  </a:schemeClr>
                </a:solidFill>
              </a:rPr>
              <a:t>, </a:t>
            </a:r>
            <a:r>
              <a:rPr lang="en-GB" sz="2400" dirty="0" err="1">
                <a:solidFill>
                  <a:schemeClr val="accent3">
                    <a:lumMod val="50000"/>
                  </a:schemeClr>
                </a:solidFill>
              </a:rPr>
              <a:t>memeye</a:t>
            </a:r>
            <a:r>
              <a:rPr lang="en-GB" sz="2400" dirty="0">
                <a:solidFill>
                  <a:schemeClr val="accent3">
                    <a:lumMod val="50000"/>
                  </a:schemeClr>
                </a:solidFill>
              </a:rPr>
              <a:t> </a:t>
            </a:r>
            <a:r>
              <a:rPr lang="en-GB" sz="2400" dirty="0" err="1">
                <a:solidFill>
                  <a:schemeClr val="accent3">
                    <a:lumMod val="50000"/>
                  </a:schemeClr>
                </a:solidFill>
              </a:rPr>
              <a:t>veya</a:t>
            </a:r>
            <a:r>
              <a:rPr lang="en-GB" sz="2400" dirty="0">
                <a:solidFill>
                  <a:schemeClr val="accent3">
                    <a:lumMod val="50000"/>
                  </a:schemeClr>
                </a:solidFill>
              </a:rPr>
              <a:t> </a:t>
            </a:r>
            <a:r>
              <a:rPr lang="en-GB" sz="2400" dirty="0" err="1">
                <a:solidFill>
                  <a:schemeClr val="accent3">
                    <a:lumMod val="50000"/>
                  </a:schemeClr>
                </a:solidFill>
              </a:rPr>
              <a:t>vücudun</a:t>
            </a:r>
            <a:r>
              <a:rPr lang="en-GB" sz="2400" dirty="0">
                <a:solidFill>
                  <a:schemeClr val="accent3">
                    <a:lumMod val="50000"/>
                  </a:schemeClr>
                </a:solidFill>
              </a:rPr>
              <a:t> </a:t>
            </a:r>
            <a:r>
              <a:rPr lang="en-GB" sz="2400" dirty="0" err="1">
                <a:solidFill>
                  <a:schemeClr val="accent3">
                    <a:lumMod val="50000"/>
                  </a:schemeClr>
                </a:solidFill>
              </a:rPr>
              <a:t>diğer</a:t>
            </a:r>
            <a:r>
              <a:rPr lang="en-GB" sz="2400" dirty="0">
                <a:solidFill>
                  <a:schemeClr val="accent3">
                    <a:lumMod val="50000"/>
                  </a:schemeClr>
                </a:solidFill>
              </a:rPr>
              <a:t> </a:t>
            </a:r>
            <a:r>
              <a:rPr lang="en-GB" sz="2400" dirty="0" err="1">
                <a:solidFill>
                  <a:schemeClr val="accent3">
                    <a:lumMod val="50000"/>
                  </a:schemeClr>
                </a:solidFill>
              </a:rPr>
              <a:t>bölgelerine</a:t>
            </a:r>
            <a:r>
              <a:rPr lang="en-GB" sz="2400" dirty="0">
                <a:solidFill>
                  <a:schemeClr val="accent3">
                    <a:lumMod val="50000"/>
                  </a:schemeClr>
                </a:solidFill>
              </a:rPr>
              <a:t> </a:t>
            </a:r>
            <a:r>
              <a:rPr lang="en-GB" sz="2400" dirty="0" err="1">
                <a:solidFill>
                  <a:schemeClr val="accent3">
                    <a:lumMod val="50000"/>
                  </a:schemeClr>
                </a:solidFill>
              </a:rPr>
              <a:t>dokunma</a:t>
            </a:r>
            <a:endParaRPr lang="tr-TR" sz="2400" dirty="0">
              <a:solidFill>
                <a:schemeClr val="accent3">
                  <a:lumMod val="50000"/>
                </a:schemeClr>
              </a:solidFill>
            </a:endParaRPr>
          </a:p>
          <a:p>
            <a:pPr marL="827088" lvl="1" indent="-369888">
              <a:spcBef>
                <a:spcPts val="550"/>
              </a:spcBef>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	Bu eylemler çocuğa dokunarak ya da çocuğun istismarcıya dokunması istenerek  gerçekleşebilir.</a:t>
            </a:r>
          </a:p>
          <a:p>
            <a:pPr lvl="1">
              <a:spcBef>
                <a:spcPts val="550"/>
              </a:spcBef>
              <a:buClr>
                <a:schemeClr val="accent3">
                  <a:lumMod val="50000"/>
                </a:schemeClr>
              </a:buClr>
              <a:buSzPct val="70000"/>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en-GB" sz="2400" dirty="0">
              <a:solidFill>
                <a:schemeClr val="accent3">
                  <a:lumMod val="50000"/>
                </a:schemeClr>
              </a:solidFill>
            </a:endParaRPr>
          </a:p>
          <a:p>
            <a:pPr marL="369888" indent="-369888">
              <a:lnSpc>
                <a:spcPct val="150000"/>
              </a:lnSpc>
              <a:spcBef>
                <a:spcPts val="550"/>
              </a:spcBef>
              <a:buClr>
                <a:schemeClr val="accent3">
                  <a:lumMod val="50000"/>
                </a:schemeClr>
              </a:buClr>
              <a:buSzPct val="10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en-GB" sz="2400" b="1" dirty="0" err="1">
                <a:solidFill>
                  <a:schemeClr val="accent3">
                    <a:lumMod val="50000"/>
                  </a:schemeClr>
                </a:solidFill>
              </a:rPr>
              <a:t>Şiddet</a:t>
            </a:r>
            <a:r>
              <a:rPr lang="en-GB" sz="2400" b="1" dirty="0">
                <a:solidFill>
                  <a:schemeClr val="accent3">
                    <a:lumMod val="50000"/>
                  </a:schemeClr>
                </a:solidFill>
              </a:rPr>
              <a:t> </a:t>
            </a:r>
            <a:r>
              <a:rPr lang="en-GB" sz="2400" b="1" dirty="0" err="1">
                <a:solidFill>
                  <a:schemeClr val="accent3">
                    <a:lumMod val="50000"/>
                  </a:schemeClr>
                </a:solidFill>
              </a:rPr>
              <a:t>kullanarak</a:t>
            </a:r>
            <a:r>
              <a:rPr lang="en-GB" sz="2400" b="1" dirty="0">
                <a:solidFill>
                  <a:schemeClr val="accent3">
                    <a:lumMod val="50000"/>
                  </a:schemeClr>
                </a:solidFill>
              </a:rPr>
              <a:t> </a:t>
            </a:r>
            <a:r>
              <a:rPr lang="en-GB" sz="2400" b="1" dirty="0" err="1">
                <a:solidFill>
                  <a:schemeClr val="accent3">
                    <a:lumMod val="50000"/>
                  </a:schemeClr>
                </a:solidFill>
              </a:rPr>
              <a:t>yapılan</a:t>
            </a:r>
            <a:r>
              <a:rPr lang="en-GB" sz="2400" b="1" dirty="0">
                <a:solidFill>
                  <a:schemeClr val="accent3">
                    <a:lumMod val="50000"/>
                  </a:schemeClr>
                </a:solidFill>
              </a:rPr>
              <a:t> </a:t>
            </a:r>
            <a:r>
              <a:rPr lang="tr-TR" sz="2400" b="1" dirty="0">
                <a:solidFill>
                  <a:schemeClr val="accent3">
                    <a:lumMod val="50000"/>
                  </a:schemeClr>
                </a:solidFill>
              </a:rPr>
              <a:t>cinsel </a:t>
            </a:r>
            <a:r>
              <a:rPr lang="en-GB" sz="2400" b="1" dirty="0" err="1">
                <a:solidFill>
                  <a:schemeClr val="accent3">
                    <a:lumMod val="50000"/>
                  </a:schemeClr>
                </a:solidFill>
              </a:rPr>
              <a:t>istismar</a:t>
            </a:r>
            <a:endParaRPr lang="tr-TR" sz="2400" b="1" dirty="0">
              <a:solidFill>
                <a:schemeClr val="accent3">
                  <a:lumMod val="50000"/>
                </a:schemeClr>
              </a:solidFill>
            </a:endParaRPr>
          </a:p>
        </p:txBody>
      </p:sp>
    </p:spTree>
    <p:extLst>
      <p:ext uri="{BB962C8B-B14F-4D97-AF65-F5344CB8AC3E}">
        <p14:creationId xmlns:p14="http://schemas.microsoft.com/office/powerpoint/2010/main" val="365842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1919288" y="260350"/>
            <a:ext cx="8286750" cy="9144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2800" b="1" dirty="0">
                <a:solidFill>
                  <a:schemeClr val="accent3">
                    <a:lumMod val="50000"/>
                  </a:schemeClr>
                </a:solidFill>
              </a:rPr>
              <a:t>Cinsel İstismarın Şekilleri </a:t>
            </a:r>
          </a:p>
        </p:txBody>
      </p:sp>
      <p:sp>
        <p:nvSpPr>
          <p:cNvPr id="6" name="5 Yuvarlatılmış Dikdörtgen"/>
          <p:cNvSpPr/>
          <p:nvPr/>
        </p:nvSpPr>
        <p:spPr>
          <a:xfrm>
            <a:off x="2063750" y="1628776"/>
            <a:ext cx="8135938" cy="482441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69888" indent="-369888">
              <a:lnSpc>
                <a:spcPct val="150000"/>
              </a:lnSpc>
              <a:spcBef>
                <a:spcPts val="550"/>
              </a:spcBef>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b="1" dirty="0">
                <a:solidFill>
                  <a:schemeClr val="accent3">
                    <a:lumMod val="50000"/>
                  </a:schemeClr>
                </a:solidFill>
              </a:rPr>
              <a:t>Çocukların </a:t>
            </a:r>
            <a:r>
              <a:rPr lang="en-GB" sz="2400" b="1" dirty="0" err="1">
                <a:solidFill>
                  <a:schemeClr val="accent3">
                    <a:lumMod val="50000"/>
                  </a:schemeClr>
                </a:solidFill>
              </a:rPr>
              <a:t>Cinsel</a:t>
            </a:r>
            <a:r>
              <a:rPr lang="en-GB" sz="2400" b="1" dirty="0">
                <a:solidFill>
                  <a:schemeClr val="accent3">
                    <a:lumMod val="50000"/>
                  </a:schemeClr>
                </a:solidFill>
              </a:rPr>
              <a:t> </a:t>
            </a:r>
            <a:r>
              <a:rPr lang="tr-TR" sz="2400" b="1" dirty="0">
                <a:solidFill>
                  <a:schemeClr val="accent3">
                    <a:lumMod val="50000"/>
                  </a:schemeClr>
                </a:solidFill>
              </a:rPr>
              <a:t>S</a:t>
            </a:r>
            <a:r>
              <a:rPr lang="en-GB" sz="2400" b="1" dirty="0" err="1">
                <a:solidFill>
                  <a:schemeClr val="accent3">
                    <a:lumMod val="50000"/>
                  </a:schemeClr>
                </a:solidFill>
              </a:rPr>
              <a:t>ömürü</a:t>
            </a:r>
            <a:r>
              <a:rPr lang="tr-TR" sz="2400" b="1" dirty="0" err="1">
                <a:solidFill>
                  <a:schemeClr val="accent3">
                    <a:lumMod val="50000"/>
                  </a:schemeClr>
                </a:solidFill>
              </a:rPr>
              <a:t>sü</a:t>
            </a:r>
            <a:r>
              <a:rPr lang="en-GB" sz="2400" b="1" dirty="0">
                <a:solidFill>
                  <a:schemeClr val="accent3">
                    <a:lumMod val="50000"/>
                  </a:schemeClr>
                </a:solidFill>
              </a:rPr>
              <a:t>: </a:t>
            </a:r>
            <a:r>
              <a:rPr lang="en-GB" sz="2400" b="1" dirty="0" err="1">
                <a:solidFill>
                  <a:schemeClr val="accent3">
                    <a:lumMod val="50000"/>
                  </a:schemeClr>
                </a:solidFill>
              </a:rPr>
              <a:t>Çocuk</a:t>
            </a:r>
            <a:r>
              <a:rPr lang="en-GB" sz="2400" b="1" dirty="0">
                <a:solidFill>
                  <a:schemeClr val="accent3">
                    <a:lumMod val="50000"/>
                  </a:schemeClr>
                </a:solidFill>
              </a:rPr>
              <a:t> </a:t>
            </a:r>
            <a:r>
              <a:rPr lang="en-GB" sz="2400" b="1" dirty="0" err="1">
                <a:solidFill>
                  <a:schemeClr val="accent3">
                    <a:lumMod val="50000"/>
                  </a:schemeClr>
                </a:solidFill>
              </a:rPr>
              <a:t>fuhuș</a:t>
            </a:r>
            <a:r>
              <a:rPr lang="tr-TR" sz="2400" b="1" dirty="0">
                <a:solidFill>
                  <a:schemeClr val="accent3">
                    <a:lumMod val="50000"/>
                  </a:schemeClr>
                </a:solidFill>
              </a:rPr>
              <a:t>u ve satışı</a:t>
            </a:r>
          </a:p>
          <a:p>
            <a:pPr marL="369888" indent="-369888">
              <a:lnSpc>
                <a:spcPct val="150000"/>
              </a:lnSpc>
              <a:spcBef>
                <a:spcPts val="550"/>
              </a:spcBef>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Çocuğa ve veya üçüncü kişilere para ve benzeri şeylerin verilmesi karşılığında çocuğun yetişkin tarafından cinsel obje olarak kullanılmasıdır. </a:t>
            </a:r>
          </a:p>
          <a:p>
            <a:pPr marL="369888" indent="-369888">
              <a:lnSpc>
                <a:spcPct val="150000"/>
              </a:lnSpc>
              <a:spcBef>
                <a:spcPts val="550"/>
              </a:spcBef>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r>
              <a:rPr lang="tr-TR" sz="2400" dirty="0">
                <a:solidFill>
                  <a:schemeClr val="accent3">
                    <a:lumMod val="50000"/>
                  </a:schemeClr>
                </a:solidFill>
              </a:rPr>
              <a:t>Fuhuş, pornografi, cinsel sömürü amaçlı kullanma, çocuk seksi turizmi, erken evlendirme vb.</a:t>
            </a:r>
            <a:endParaRPr lang="tr-TR" sz="2400" b="1" dirty="0">
              <a:solidFill>
                <a:schemeClr val="accent3">
                  <a:lumMod val="50000"/>
                </a:schemeClr>
              </a:solidFill>
            </a:endParaRPr>
          </a:p>
          <a:p>
            <a:pPr marL="369888" indent="-369888">
              <a:lnSpc>
                <a:spcPct val="150000"/>
              </a:lnSpc>
              <a:spcBef>
                <a:spcPts val="550"/>
              </a:spcBef>
              <a:buClr>
                <a:schemeClr val="accent3">
                  <a:lumMod val="50000"/>
                </a:schemeClr>
              </a:buClr>
              <a:buSzPct val="70000"/>
              <a:buFont typeface="Wingdings" pitchFamily="2" charset="2"/>
              <a:buChar char="v"/>
              <a:tabLst>
                <a:tab pos="369888" algn="l"/>
                <a:tab pos="485775" algn="l"/>
                <a:tab pos="981075" algn="l"/>
                <a:tab pos="1476375" algn="l"/>
                <a:tab pos="1971675" algn="l"/>
                <a:tab pos="2466975" algn="l"/>
                <a:tab pos="2962275" algn="l"/>
                <a:tab pos="3455988" algn="l"/>
                <a:tab pos="3951288" algn="l"/>
                <a:tab pos="4446588" algn="l"/>
                <a:tab pos="4941888" algn="l"/>
                <a:tab pos="5437188" algn="l"/>
                <a:tab pos="5932488" algn="l"/>
                <a:tab pos="6427788" algn="l"/>
                <a:tab pos="6923088" algn="l"/>
                <a:tab pos="7418388" algn="l"/>
                <a:tab pos="7913688" algn="l"/>
                <a:tab pos="8408988" algn="l"/>
                <a:tab pos="8904288" algn="l"/>
                <a:tab pos="9399588" algn="l"/>
                <a:tab pos="9893300" algn="l"/>
              </a:tabLst>
              <a:defRPr/>
            </a:pPr>
            <a:endParaRPr lang="en-GB" sz="2400" dirty="0">
              <a:solidFill>
                <a:schemeClr val="accent3">
                  <a:lumMod val="50000"/>
                </a:schemeClr>
              </a:solidFill>
            </a:endParaRPr>
          </a:p>
        </p:txBody>
      </p:sp>
    </p:spTree>
    <p:extLst>
      <p:ext uri="{BB962C8B-B14F-4D97-AF65-F5344CB8AC3E}">
        <p14:creationId xmlns:p14="http://schemas.microsoft.com/office/powerpoint/2010/main" val="3473593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TM03090434[[fn=Tahta Yazı]]</Template>
  <TotalTime>5758</TotalTime>
  <Words>2829</Words>
  <Application>Microsoft Office PowerPoint</Application>
  <PresentationFormat>Geniş ekran</PresentationFormat>
  <Paragraphs>392</Paragraphs>
  <Slides>48</Slides>
  <Notes>27</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48</vt:i4>
      </vt:variant>
    </vt:vector>
  </HeadingPairs>
  <TitlesOfParts>
    <vt:vector size="58" baseType="lpstr">
      <vt:lpstr>MS Gothic</vt:lpstr>
      <vt:lpstr>Arial</vt:lpstr>
      <vt:lpstr>Calibri</vt:lpstr>
      <vt:lpstr>DejaVu Sans</vt:lpstr>
      <vt:lpstr>Rockwell</vt:lpstr>
      <vt:lpstr>Rockwell Condensed</vt:lpstr>
      <vt:lpstr>Times New Roman</vt:lpstr>
      <vt:lpstr>Verdana</vt:lpstr>
      <vt:lpstr>Wingdings</vt:lpstr>
      <vt:lpstr>Wood Type Yazı Tipi</vt:lpstr>
      <vt:lpstr>CİNSEL İSTİSMAR VE Çocuk izlem merkezi</vt:lpstr>
      <vt:lpstr>SUNUM İÇERİĞİ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Çocuğun istismar edildiğini fark ettiniz, ya da öğrendiniz...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lpstr>PowerPoint Sunusu</vt:lpstr>
      <vt:lpstr> </vt:lpstr>
      <vt:lpstr>PowerPoint Sunusu</vt:lpstr>
      <vt:lpstr> </vt:lpstr>
      <vt:lpstr>PowerPoint Sunusu</vt:lpstr>
      <vt:lpstr> </vt:lpstr>
      <vt:lpstr> </vt:lpstr>
      <vt:lpstr> </vt:lpstr>
      <vt:lpstr>PowerPoint Sunusu</vt:lpstr>
      <vt:lpstr>PowerPoint Sunusu</vt:lpstr>
      <vt:lpstr>PowerPoint Sunusu</vt:lpstr>
      <vt:lpstr> </vt:lpstr>
      <vt:lpstr>PowerPoint Sunusu</vt:lpstr>
      <vt:lpstr>PowerPoint Sunusu</vt:lpstr>
      <vt:lpstr>   </vt:lpstr>
      <vt:lpstr>   </vt:lpstr>
      <vt:lpstr>   </vt:lpstr>
      <vt:lpstr>   </vt:lpstr>
      <vt:lpstr>   </vt:lpstr>
      <vt:lpstr>   </vt:lpstr>
      <vt:lpstr>   </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izlem merkezi</dc:title>
  <dc:creator>duygu</dc:creator>
  <cp:lastModifiedBy>duygu</cp:lastModifiedBy>
  <cp:revision>16</cp:revision>
  <dcterms:created xsi:type="dcterms:W3CDTF">2024-08-29T06:34:36Z</dcterms:created>
  <dcterms:modified xsi:type="dcterms:W3CDTF">2024-09-02T07:26:12Z</dcterms:modified>
</cp:coreProperties>
</file>